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374" r:id="rId2"/>
    <p:sldId id="375" r:id="rId3"/>
    <p:sldId id="474" r:id="rId4"/>
    <p:sldId id="476" r:id="rId5"/>
    <p:sldId id="262" r:id="rId6"/>
    <p:sldId id="385" r:id="rId7"/>
    <p:sldId id="382" r:id="rId8"/>
    <p:sldId id="383" r:id="rId9"/>
    <p:sldId id="377" r:id="rId10"/>
    <p:sldId id="263" r:id="rId11"/>
    <p:sldId id="407" r:id="rId12"/>
    <p:sldId id="408" r:id="rId13"/>
    <p:sldId id="411" r:id="rId14"/>
    <p:sldId id="477" r:id="rId15"/>
    <p:sldId id="386" r:id="rId16"/>
    <p:sldId id="390" r:id="rId17"/>
    <p:sldId id="378" r:id="rId18"/>
    <p:sldId id="379" r:id="rId19"/>
    <p:sldId id="478" r:id="rId20"/>
    <p:sldId id="470" r:id="rId21"/>
    <p:sldId id="471" r:id="rId22"/>
    <p:sldId id="397" r:id="rId23"/>
    <p:sldId id="466" r:id="rId24"/>
    <p:sldId id="395" r:id="rId25"/>
    <p:sldId id="414" r:id="rId26"/>
    <p:sldId id="415" r:id="rId27"/>
    <p:sldId id="416" r:id="rId28"/>
    <p:sldId id="421" r:id="rId29"/>
    <p:sldId id="473" r:id="rId30"/>
    <p:sldId id="418" r:id="rId31"/>
    <p:sldId id="467" r:id="rId32"/>
    <p:sldId id="404" r:id="rId33"/>
    <p:sldId id="435" r:id="rId34"/>
    <p:sldId id="422" r:id="rId35"/>
    <p:sldId id="423" r:id="rId36"/>
    <p:sldId id="424" r:id="rId37"/>
    <p:sldId id="434" r:id="rId38"/>
    <p:sldId id="436" r:id="rId39"/>
    <p:sldId id="425" r:id="rId40"/>
    <p:sldId id="426" r:id="rId41"/>
    <p:sldId id="427" r:id="rId42"/>
    <p:sldId id="437" r:id="rId43"/>
    <p:sldId id="428" r:id="rId44"/>
    <p:sldId id="430" r:id="rId45"/>
    <p:sldId id="431" r:id="rId46"/>
    <p:sldId id="432" r:id="rId47"/>
    <p:sldId id="468" r:id="rId48"/>
    <p:sldId id="439" r:id="rId49"/>
    <p:sldId id="438" r:id="rId50"/>
    <p:sldId id="441" r:id="rId51"/>
    <p:sldId id="445" r:id="rId52"/>
    <p:sldId id="442" r:id="rId53"/>
    <p:sldId id="469" r:id="rId54"/>
    <p:sldId id="452" r:id="rId55"/>
    <p:sldId id="446" r:id="rId56"/>
    <p:sldId id="447" r:id="rId57"/>
    <p:sldId id="448" r:id="rId58"/>
    <p:sldId id="449" r:id="rId59"/>
    <p:sldId id="453" r:id="rId60"/>
    <p:sldId id="454" r:id="rId61"/>
    <p:sldId id="455" r:id="rId62"/>
    <p:sldId id="450" r:id="rId63"/>
    <p:sldId id="479" r:id="rId64"/>
    <p:sldId id="456" r:id="rId65"/>
    <p:sldId id="457" r:id="rId66"/>
    <p:sldId id="458" r:id="rId67"/>
    <p:sldId id="460" r:id="rId68"/>
    <p:sldId id="461" r:id="rId69"/>
    <p:sldId id="463" r:id="rId70"/>
    <p:sldId id="464" r:id="rId71"/>
    <p:sldId id="472"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29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177" autoAdjust="0"/>
  </p:normalViewPr>
  <p:slideViewPr>
    <p:cSldViewPr snapToGrid="0">
      <p:cViewPr varScale="1">
        <p:scale>
          <a:sx n="74" d="100"/>
          <a:sy n="74" d="100"/>
        </p:scale>
        <p:origin x="93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B94649-22CF-4447-860B-C190ED306A5C}" type="datetimeFigureOut">
              <a:rPr lang="zh-CN" altLang="en-US" smtClean="0"/>
              <a:t>2021/4/13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5E643-870C-4C48-96F4-5440A7E6F3EE}" type="slidenum">
              <a:rPr lang="zh-CN" altLang="en-US" smtClean="0"/>
              <a:t>‹#›</a:t>
            </a:fld>
            <a:endParaRPr lang="zh-CN" altLang="en-US"/>
          </a:p>
        </p:txBody>
      </p:sp>
    </p:spTree>
    <p:extLst>
      <p:ext uri="{BB962C8B-B14F-4D97-AF65-F5344CB8AC3E}">
        <p14:creationId xmlns:p14="http://schemas.microsoft.com/office/powerpoint/2010/main" val="1688257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aike.baidu.com/item/%E7%89%B9%E6%AE%8A%E5%87%BD%E6%95%B0/10555419"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baike.baidu.com/item/system/15078602" TargetMode="External"/><Relationship Id="rId4" Type="http://schemas.openxmlformats.org/officeDocument/2006/relationships/hyperlink" Target="https://baike.baidu.com/item/WEB%E6%9C%8D%E5%8A%A1%E5%99%A8/839021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aike.baidu.com/item/HTML"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baike.baidu.com/item/XML" TargetMode="External"/><Relationship Id="rId4" Type="http://schemas.openxmlformats.org/officeDocument/2006/relationships/hyperlink" Target="https://baike.baidu.com/item/%E6%A0%87%E5%87%86%E9%80%9A%E7%94%A8%E6%A0%87%E8%AE%B0%E8%AF%AD%E8%A8%80/6805073"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log.csdn.net/m0_38103658/article/details/100162185"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cnblogs.com/milantgh/p/4285735.html"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aike.baidu.com/item/Web1.0" TargetMode="External"/><Relationship Id="rId7" Type="http://schemas.openxmlformats.org/officeDocument/2006/relationships/hyperlink" Target="https://baike.baidu.com/item/wiki"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baike.baidu.com/item/%E5%8D%9A%E5%AE%A2" TargetMode="External"/><Relationship Id="rId5" Type="http://schemas.openxmlformats.org/officeDocument/2006/relationships/hyperlink" Target="https://baike.baidu.com/item/web1.0" TargetMode="External"/><Relationship Id="rId4" Type="http://schemas.openxmlformats.org/officeDocument/2006/relationships/hyperlink" Target="https://baike.baidu.com/item/%E4%BA%92%E8%81%94%E7%BD%91/199186"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aike.baidu.com/item/%E6%96%AF%E5%9D%A6%E7%A6%8F"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aike.baidu.com/item/%E6%9A%97%E9%93%BE/9243732"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baike.baidu.com/item/%E5%BC%95%E6%93%8E/2874935" TargetMode="External"/><Relationship Id="rId4" Type="http://schemas.openxmlformats.org/officeDocument/2006/relationships/hyperlink" Target="https://baike.baidu.com/item/%E6%BA%90%E4%BB%A3%E7%A0%81"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t>1</a:t>
            </a:fld>
            <a:endParaRPr lang="zh-CN" altLang="en-US"/>
          </a:p>
        </p:txBody>
      </p:sp>
    </p:spTree>
    <p:extLst>
      <p:ext uri="{BB962C8B-B14F-4D97-AF65-F5344CB8AC3E}">
        <p14:creationId xmlns:p14="http://schemas.microsoft.com/office/powerpoint/2010/main" val="1323385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远程代码执行漏洞</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由于开发人员编写源码，没有针对代码中可执行的</a:t>
            </a:r>
            <a:r>
              <a:rPr lang="zh-CN" altLang="en-US" sz="1200" b="0" i="0" u="none" strike="noStrike" kern="1200" dirty="0" smtClean="0">
                <a:solidFill>
                  <a:schemeClr val="tx1"/>
                </a:solidFill>
                <a:effectLst/>
                <a:latin typeface="+mn-lt"/>
                <a:ea typeface="+mn-ea"/>
                <a:cs typeface="+mn-cs"/>
                <a:hlinkClick r:id="rId3"/>
              </a:rPr>
              <a:t>特殊函数</a:t>
            </a:r>
            <a:r>
              <a:rPr lang="zh-CN" altLang="en-US" sz="1200" b="0" i="0" kern="1200" dirty="0" smtClean="0">
                <a:solidFill>
                  <a:schemeClr val="tx1"/>
                </a:solidFill>
                <a:effectLst/>
                <a:latin typeface="+mn-lt"/>
                <a:ea typeface="+mn-ea"/>
                <a:cs typeface="+mn-cs"/>
              </a:rPr>
              <a:t>入口做过滤，导致客户端可以提交恶意构造语句提交，并交由服务器端执行。命令注入攻击中</a:t>
            </a:r>
            <a:r>
              <a:rPr lang="en-US" altLang="zh-CN" sz="1200" b="0" i="0" u="none" strike="noStrike" kern="1200" dirty="0" smtClean="0">
                <a:solidFill>
                  <a:schemeClr val="tx1"/>
                </a:solidFill>
                <a:effectLst/>
                <a:latin typeface="+mn-lt"/>
                <a:ea typeface="+mn-ea"/>
                <a:cs typeface="+mn-cs"/>
                <a:hlinkClick r:id="rId4"/>
              </a:rPr>
              <a:t>WEB</a:t>
            </a:r>
            <a:r>
              <a:rPr lang="zh-CN" altLang="en-US" sz="1200" b="0" i="0" u="none" strike="noStrike" kern="1200" dirty="0" smtClean="0">
                <a:solidFill>
                  <a:schemeClr val="tx1"/>
                </a:solidFill>
                <a:effectLst/>
                <a:latin typeface="+mn-lt"/>
                <a:ea typeface="+mn-ea"/>
                <a:cs typeface="+mn-cs"/>
                <a:hlinkClick r:id="rId4"/>
              </a:rPr>
              <a:t>服务器</a:t>
            </a:r>
            <a:r>
              <a:rPr lang="zh-CN" altLang="en-US" sz="1200" b="0" i="0" kern="1200" dirty="0" smtClean="0">
                <a:solidFill>
                  <a:schemeClr val="tx1"/>
                </a:solidFill>
                <a:effectLst/>
                <a:latin typeface="+mn-lt"/>
                <a:ea typeface="+mn-ea"/>
                <a:cs typeface="+mn-cs"/>
              </a:rPr>
              <a:t>没有过滤类似</a:t>
            </a:r>
            <a:r>
              <a:rPr lang="en-US" altLang="zh-CN" sz="1200" b="0" i="0" u="none" strike="noStrike" kern="1200" dirty="0" smtClean="0">
                <a:solidFill>
                  <a:schemeClr val="tx1"/>
                </a:solidFill>
                <a:effectLst/>
                <a:latin typeface="+mn-lt"/>
                <a:ea typeface="+mn-ea"/>
                <a:cs typeface="+mn-cs"/>
                <a:hlinkClick r:id="rId5"/>
              </a:rPr>
              <a:t>system</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eval</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exec()</a:t>
            </a:r>
            <a:r>
              <a:rPr lang="zh-CN" altLang="en-US" sz="1200" b="0" i="0" kern="1200" dirty="0" smtClean="0">
                <a:solidFill>
                  <a:schemeClr val="tx1"/>
                </a:solidFill>
                <a:effectLst/>
                <a:latin typeface="+mn-lt"/>
                <a:ea typeface="+mn-ea"/>
                <a:cs typeface="+mn-cs"/>
              </a:rPr>
              <a:t>等函数是该漏洞攻击成功的最主要原因。</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&lt;?</a:t>
            </a:r>
            <a:r>
              <a:rPr lang="en-US" altLang="zh-CN" sz="1200" b="0" i="0" kern="1200" dirty="0" err="1" smtClean="0">
                <a:solidFill>
                  <a:schemeClr val="tx1"/>
                </a:solidFill>
                <a:effectLst/>
                <a:latin typeface="+mn-lt"/>
                <a:ea typeface="+mn-ea"/>
                <a:cs typeface="+mn-cs"/>
              </a:rPr>
              <a:t>php</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log_string</a:t>
            </a:r>
            <a:r>
              <a:rPr lang="en-US" altLang="zh-CN" sz="1200" b="0" i="0" kern="1200" dirty="0" smtClean="0">
                <a:solidFill>
                  <a:schemeClr val="tx1"/>
                </a:solidFill>
                <a:effectLst/>
                <a:latin typeface="+mn-lt"/>
                <a:ea typeface="+mn-ea"/>
                <a:cs typeface="+mn-cs"/>
              </a:rPr>
              <a:t> =$_GET[‘log’];</a:t>
            </a:r>
          </a:p>
          <a:p>
            <a:r>
              <a:rPr lang="en-US" altLang="zh-CN" sz="1200" b="0" i="0" u="sng" strike="noStrike" kern="1200" dirty="0" smtClean="0">
                <a:solidFill>
                  <a:schemeClr val="tx1"/>
                </a:solidFill>
                <a:effectLst/>
                <a:latin typeface="+mn-lt"/>
                <a:ea typeface="+mn-ea"/>
                <a:cs typeface="+mn-cs"/>
                <a:hlinkClick r:id="rId5"/>
              </a:rPr>
              <a:t>     system</a:t>
            </a:r>
            <a:r>
              <a:rPr lang="en-US" altLang="zh-CN" sz="1200" b="0" i="0" kern="1200" dirty="0" smtClean="0">
                <a:solidFill>
                  <a:schemeClr val="tx1"/>
                </a:solidFill>
                <a:effectLst/>
                <a:latin typeface="+mn-lt"/>
                <a:ea typeface="+mn-ea"/>
                <a:cs typeface="+mn-cs"/>
              </a:rPr>
              <a:t>("echo \"".date("Y-m-d H:i:s ")." ".$</a:t>
            </a:r>
            <a:r>
              <a:rPr lang="en-US" altLang="zh-CN" sz="1200" b="0" i="0" kern="1200" dirty="0" err="1" smtClean="0">
                <a:solidFill>
                  <a:schemeClr val="tx1"/>
                </a:solidFill>
                <a:effectLst/>
                <a:latin typeface="+mn-lt"/>
                <a:ea typeface="+mn-ea"/>
                <a:cs typeface="+mn-cs"/>
              </a:rPr>
              <a:t>log_string</a:t>
            </a:r>
            <a:r>
              <a:rPr lang="en-US" altLang="zh-CN" sz="1200" b="0" i="0" kern="1200" dirty="0" smtClean="0">
                <a:solidFill>
                  <a:schemeClr val="tx1"/>
                </a:solidFill>
                <a:effectLst/>
                <a:latin typeface="+mn-lt"/>
                <a:ea typeface="+mn-ea"/>
                <a:cs typeface="+mn-cs"/>
              </a:rPr>
              <a:t>."\" &gt;&gt; /logs/".$pre."/".$</a:t>
            </a:r>
            <a:r>
              <a:rPr lang="en-US" altLang="zh-CN" sz="1200" b="0" i="0" kern="1200" dirty="0" err="1" smtClean="0">
                <a:solidFill>
                  <a:schemeClr val="tx1"/>
                </a:solidFill>
                <a:effectLst/>
                <a:latin typeface="+mn-lt"/>
                <a:ea typeface="+mn-ea"/>
                <a:cs typeface="+mn-cs"/>
              </a:rPr>
              <a:t>pre.".".date</a:t>
            </a:r>
            <a:r>
              <a:rPr lang="en-US" altLang="zh-CN" sz="1200" b="0" i="0" kern="1200" dirty="0" smtClean="0">
                <a:solidFill>
                  <a:schemeClr val="tx1"/>
                </a:solidFill>
                <a:effectLst/>
                <a:latin typeface="+mn-lt"/>
                <a:ea typeface="+mn-ea"/>
                <a:cs typeface="+mn-cs"/>
              </a:rPr>
              <a:t>("Y-m-d").".log");}</a:t>
            </a:r>
          </a:p>
          <a:p>
            <a:r>
              <a:rPr lang="en-US" altLang="zh-CN" sz="1200" b="0" i="0" kern="1200" dirty="0" smtClean="0">
                <a:solidFill>
                  <a:schemeClr val="tx1"/>
                </a:solidFill>
                <a:effectLst/>
                <a:latin typeface="+mn-lt"/>
                <a:ea typeface="+mn-ea"/>
                <a:cs typeface="+mn-cs"/>
              </a:rPr>
              <a:t>?&gt;</a:t>
            </a:r>
          </a:p>
          <a:p>
            <a:r>
              <a:rPr lang="zh-CN" altLang="en-US" sz="1200" b="0" i="0" kern="1200" dirty="0" smtClean="0">
                <a:solidFill>
                  <a:schemeClr val="tx1"/>
                </a:solidFill>
                <a:effectLst/>
                <a:latin typeface="+mn-lt"/>
                <a:ea typeface="+mn-ea"/>
                <a:cs typeface="+mn-cs"/>
              </a:rPr>
              <a:t>恶意用户只需要构造</a:t>
            </a:r>
            <a:r>
              <a:rPr lang="en-US" altLang="zh-CN" sz="1200" b="0" i="0" kern="1200" dirty="0" err="1" smtClean="0">
                <a:solidFill>
                  <a:schemeClr val="tx1"/>
                </a:solidFill>
                <a:effectLst/>
                <a:latin typeface="+mn-lt"/>
                <a:ea typeface="+mn-ea"/>
                <a:cs typeface="+mn-cs"/>
              </a:rPr>
              <a:t>xxx.php?log</a:t>
            </a:r>
            <a:r>
              <a:rPr lang="en-US" altLang="zh-CN" sz="1200" b="0" i="0" kern="1200" dirty="0" smtClean="0">
                <a:solidFill>
                  <a:schemeClr val="tx1"/>
                </a:solidFill>
                <a:effectLst/>
                <a:latin typeface="+mn-lt"/>
                <a:ea typeface="+mn-ea"/>
                <a:cs typeface="+mn-cs"/>
              </a:rPr>
              <a:t>='id'</a:t>
            </a:r>
            <a:r>
              <a:rPr lang="zh-CN" altLang="en-US" sz="1200" b="0" i="0" kern="1200" dirty="0" smtClean="0">
                <a:solidFill>
                  <a:schemeClr val="tx1"/>
                </a:solidFill>
                <a:effectLst/>
                <a:latin typeface="+mn-lt"/>
                <a:ea typeface="+mn-ea"/>
                <a:cs typeface="+mn-cs"/>
              </a:rPr>
              <a:t>形式的</a:t>
            </a:r>
            <a:r>
              <a:rPr lang="en-US" altLang="zh-CN" sz="1200" b="0" i="0" kern="1200" dirty="0"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，即可通过浏览器在远程服务器上执行任意系统命令</a:t>
            </a:r>
          </a:p>
          <a:p>
            <a:endParaRPr lang="zh-CN" altLang="en-US" dirty="0"/>
          </a:p>
        </p:txBody>
      </p:sp>
      <p:sp>
        <p:nvSpPr>
          <p:cNvPr id="4" name="灯片编号占位符 3"/>
          <p:cNvSpPr>
            <a:spLocks noGrp="1"/>
          </p:cNvSpPr>
          <p:nvPr>
            <p:ph type="sldNum" sz="quarter" idx="10"/>
          </p:nvPr>
        </p:nvSpPr>
        <p:spPr/>
        <p:txBody>
          <a:bodyPr/>
          <a:lstStyle/>
          <a:p>
            <a:fld id="{C655E643-870C-4C48-96F4-5440A7E6F3EE}" type="slidenum">
              <a:rPr lang="zh-CN" altLang="en-US" smtClean="0"/>
              <a:t>17</a:t>
            </a:fld>
            <a:endParaRPr lang="zh-CN" altLang="en-US"/>
          </a:p>
        </p:txBody>
      </p:sp>
    </p:spTree>
    <p:extLst>
      <p:ext uri="{BB962C8B-B14F-4D97-AF65-F5344CB8AC3E}">
        <p14:creationId xmlns:p14="http://schemas.microsoft.com/office/powerpoint/2010/main" val="1237295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55E643-870C-4C48-96F4-5440A7E6F3EE}" type="slidenum">
              <a:rPr lang="zh-CN" altLang="en-US" smtClean="0"/>
              <a:t>18</a:t>
            </a:fld>
            <a:endParaRPr lang="zh-CN" altLang="en-US"/>
          </a:p>
        </p:txBody>
      </p:sp>
    </p:spTree>
    <p:extLst>
      <p:ext uri="{BB962C8B-B14F-4D97-AF65-F5344CB8AC3E}">
        <p14:creationId xmlns:p14="http://schemas.microsoft.com/office/powerpoint/2010/main" val="856607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t>19</a:t>
            </a:fld>
            <a:endParaRPr lang="zh-CN" altLang="en-US"/>
          </a:p>
        </p:txBody>
      </p:sp>
    </p:spTree>
    <p:extLst>
      <p:ext uri="{BB962C8B-B14F-4D97-AF65-F5344CB8AC3E}">
        <p14:creationId xmlns:p14="http://schemas.microsoft.com/office/powerpoint/2010/main" val="3414351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在使用参数化查询的情况下，数据库服务器不会将参数的内容视为</a:t>
            </a:r>
            <a:r>
              <a:rPr lang="en-US" altLang="zh-CN" sz="1200" b="0" i="0" kern="1200" dirty="0" smtClean="0">
                <a:solidFill>
                  <a:schemeClr val="tx1"/>
                </a:solidFill>
                <a:effectLst/>
                <a:latin typeface="+mn-lt"/>
                <a:ea typeface="+mn-ea"/>
                <a:cs typeface="+mn-cs"/>
              </a:rPr>
              <a:t>SQL</a:t>
            </a:r>
            <a:r>
              <a:rPr lang="zh-CN" altLang="en-US" sz="1200" b="0" i="0" kern="1200" dirty="0" smtClean="0">
                <a:solidFill>
                  <a:schemeClr val="tx1"/>
                </a:solidFill>
                <a:effectLst/>
                <a:latin typeface="+mn-lt"/>
                <a:ea typeface="+mn-ea"/>
                <a:cs typeface="+mn-cs"/>
              </a:rPr>
              <a:t>指令的一部份来处理，而是在数据库完成 </a:t>
            </a:r>
            <a:r>
              <a:rPr lang="en-US" altLang="zh-CN" sz="1200" b="0" i="0" kern="1200" dirty="0" smtClean="0">
                <a:solidFill>
                  <a:schemeClr val="tx1"/>
                </a:solidFill>
                <a:effectLst/>
                <a:latin typeface="+mn-lt"/>
                <a:ea typeface="+mn-ea"/>
                <a:cs typeface="+mn-cs"/>
              </a:rPr>
              <a:t>SQL </a:t>
            </a:r>
            <a:r>
              <a:rPr lang="zh-CN" altLang="en-US" sz="1200" b="0" i="0" kern="1200" dirty="0" smtClean="0">
                <a:solidFill>
                  <a:schemeClr val="tx1"/>
                </a:solidFill>
                <a:effectLst/>
                <a:latin typeface="+mn-lt"/>
                <a:ea typeface="+mn-ea"/>
                <a:cs typeface="+mn-cs"/>
              </a:rPr>
              <a:t>指令的编译后，才套用参数运行，因此就算参数中含有恶意的指令，由于已经编译完成，就不会被数据库所运行。 有部份的开发人员可能会认为使用参数化查询，会让程序更不好维护，或者在实现部份功能上会非常不便，然而，使用参数化查询造成的额外开发成本，通常都远低于因为</a:t>
            </a:r>
            <a:r>
              <a:rPr lang="en-US" altLang="zh-CN" sz="1200" b="0" i="0" kern="1200" dirty="0" smtClean="0">
                <a:solidFill>
                  <a:schemeClr val="tx1"/>
                </a:solidFill>
                <a:effectLst/>
                <a:latin typeface="+mn-lt"/>
                <a:ea typeface="+mn-ea"/>
                <a:cs typeface="+mn-cs"/>
              </a:rPr>
              <a:t>SQL</a:t>
            </a:r>
            <a:r>
              <a:rPr lang="zh-CN" altLang="en-US" sz="1200" b="0" i="0" kern="1200" dirty="0" smtClean="0">
                <a:solidFill>
                  <a:schemeClr val="tx1"/>
                </a:solidFill>
                <a:effectLst/>
                <a:latin typeface="+mn-lt"/>
                <a:ea typeface="+mn-ea"/>
                <a:cs typeface="+mn-cs"/>
              </a:rPr>
              <a:t>注入攻击漏洞被发现而遭受攻击，所造成的重大损失。</a:t>
            </a:r>
          </a:p>
          <a:p>
            <a:r>
              <a:rPr lang="zh-CN" altLang="en-US" sz="1200" b="0" i="0" kern="1200" dirty="0" smtClean="0">
                <a:solidFill>
                  <a:schemeClr val="tx1"/>
                </a:solidFill>
                <a:effectLst/>
                <a:latin typeface="+mn-lt"/>
                <a:ea typeface="+mn-ea"/>
                <a:cs typeface="+mn-cs"/>
              </a:rPr>
              <a:t> </a:t>
            </a:r>
          </a:p>
          <a:p>
            <a:r>
              <a:rPr lang="zh-CN" altLang="en-US" sz="1200" b="0" i="0" kern="1200" dirty="0" smtClean="0">
                <a:solidFill>
                  <a:schemeClr val="tx1"/>
                </a:solidFill>
                <a:effectLst/>
                <a:latin typeface="+mn-lt"/>
                <a:ea typeface="+mn-ea"/>
                <a:cs typeface="+mn-cs"/>
              </a:rPr>
              <a:t>在撰写 </a:t>
            </a:r>
            <a:r>
              <a:rPr lang="en-US" altLang="zh-CN" sz="1200" b="0" i="0" kern="1200" dirty="0" smtClean="0">
                <a:solidFill>
                  <a:schemeClr val="tx1"/>
                </a:solidFill>
                <a:effectLst/>
                <a:latin typeface="+mn-lt"/>
                <a:ea typeface="+mn-ea"/>
                <a:cs typeface="+mn-cs"/>
              </a:rPr>
              <a:t>SQL </a:t>
            </a:r>
            <a:r>
              <a:rPr lang="zh-CN" altLang="en-US" sz="1200" b="0" i="0" kern="1200" dirty="0" smtClean="0">
                <a:solidFill>
                  <a:schemeClr val="tx1"/>
                </a:solidFill>
                <a:effectLst/>
                <a:latin typeface="+mn-lt"/>
                <a:ea typeface="+mn-ea"/>
                <a:cs typeface="+mn-cs"/>
              </a:rPr>
              <a:t>指令时，利用参数来代表需要填入的数值，例如</a:t>
            </a:r>
            <a:r>
              <a:rPr lang="en-US" altLang="zh-CN" sz="1200" b="0" i="0" kern="1200" dirty="0" smtClean="0">
                <a:solidFill>
                  <a:schemeClr val="tx1"/>
                </a:solidFill>
                <a:effectLst/>
                <a:latin typeface="+mn-lt"/>
                <a:ea typeface="+mn-ea"/>
                <a:cs typeface="+mn-cs"/>
              </a:rPr>
              <a:t>:</a:t>
            </a:r>
          </a:p>
          <a:p>
            <a:r>
              <a:rPr lang="en-US" altLang="zh-CN" sz="1200" b="1" i="0" kern="1200" dirty="0" err="1" smtClean="0">
                <a:solidFill>
                  <a:schemeClr val="tx1"/>
                </a:solidFill>
                <a:effectLst/>
                <a:latin typeface="+mn-lt"/>
                <a:ea typeface="+mn-ea"/>
                <a:cs typeface="+mn-cs"/>
              </a:rPr>
              <a:t>MicrosoftSQLServer</a:t>
            </a:r>
            <a:endParaRPr lang="en-US" altLang="zh-CN" sz="1200" b="1"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Microsoft SQL Server </a:t>
            </a:r>
            <a:r>
              <a:rPr lang="zh-CN" altLang="en-US" sz="1200" b="0" i="0" kern="1200" dirty="0" smtClean="0">
                <a:solidFill>
                  <a:schemeClr val="tx1"/>
                </a:solidFill>
                <a:effectLst/>
                <a:latin typeface="+mn-lt"/>
                <a:ea typeface="+mn-ea"/>
                <a:cs typeface="+mn-cs"/>
              </a:rPr>
              <a:t>的参数格式是以 </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字符加上参数名称而成，</a:t>
            </a:r>
            <a:r>
              <a:rPr lang="en-US" altLang="zh-CN" sz="1200" b="0" i="0" kern="1200" dirty="0" smtClean="0">
                <a:solidFill>
                  <a:schemeClr val="tx1"/>
                </a:solidFill>
                <a:effectLst/>
                <a:latin typeface="+mn-lt"/>
                <a:ea typeface="+mn-ea"/>
                <a:cs typeface="+mn-cs"/>
              </a:rPr>
              <a:t>SQL Server </a:t>
            </a:r>
            <a:r>
              <a:rPr lang="zh-CN" altLang="en-US" sz="1200" b="0" i="0" kern="1200" dirty="0" smtClean="0">
                <a:solidFill>
                  <a:schemeClr val="tx1"/>
                </a:solidFill>
                <a:effectLst/>
                <a:latin typeface="+mn-lt"/>
                <a:ea typeface="+mn-ea"/>
                <a:cs typeface="+mn-cs"/>
              </a:rPr>
              <a:t>亦支持匿名参数 </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SELECT * FROM </a:t>
            </a:r>
            <a:r>
              <a:rPr lang="en-US" altLang="zh-CN" sz="1200" b="0" i="0" kern="1200" dirty="0" err="1" smtClean="0">
                <a:solidFill>
                  <a:schemeClr val="tx1"/>
                </a:solidFill>
                <a:effectLst/>
                <a:latin typeface="+mn-lt"/>
                <a:ea typeface="+mn-ea"/>
                <a:cs typeface="+mn-cs"/>
              </a:rPr>
              <a:t>myTable</a:t>
            </a:r>
            <a:r>
              <a:rPr lang="en-US" altLang="zh-CN" sz="1200" b="0" i="0" kern="1200" dirty="0" smtClean="0">
                <a:solidFill>
                  <a:schemeClr val="tx1"/>
                </a:solidFill>
                <a:effectLst/>
                <a:latin typeface="+mn-lt"/>
                <a:ea typeface="+mn-ea"/>
                <a:cs typeface="+mn-cs"/>
              </a:rPr>
              <a:t> WHERE </a:t>
            </a:r>
            <a:r>
              <a:rPr lang="en-US" altLang="zh-CN" sz="1200" b="0" i="0" kern="1200" dirty="0" err="1" smtClean="0">
                <a:solidFill>
                  <a:schemeClr val="tx1"/>
                </a:solidFill>
                <a:effectLst/>
                <a:latin typeface="+mn-lt"/>
                <a:ea typeface="+mn-ea"/>
                <a:cs typeface="+mn-cs"/>
              </a:rPr>
              <a:t>myID</a:t>
            </a:r>
            <a:r>
              <a:rPr lang="en-US" altLang="zh-CN" sz="1200" b="0" i="0" kern="1200" dirty="0" smtClean="0">
                <a:solidFill>
                  <a:schemeClr val="tx1"/>
                </a:solidFill>
                <a:effectLst/>
                <a:latin typeface="+mn-lt"/>
                <a:ea typeface="+mn-ea"/>
                <a:cs typeface="+mn-cs"/>
              </a:rPr>
              <a:t> = @</a:t>
            </a:r>
            <a:r>
              <a:rPr lang="en-US" altLang="zh-CN" sz="1200" b="0" i="0" kern="1200" dirty="0" err="1" smtClean="0">
                <a:solidFill>
                  <a:schemeClr val="tx1"/>
                </a:solidFill>
                <a:effectLst/>
                <a:latin typeface="+mn-lt"/>
                <a:ea typeface="+mn-ea"/>
                <a:cs typeface="+mn-cs"/>
              </a:rPr>
              <a:t>myID</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INSERT INTO </a:t>
            </a:r>
            <a:r>
              <a:rPr lang="en-US" altLang="zh-CN" sz="1200" b="0" i="0" kern="1200" dirty="0" err="1" smtClean="0">
                <a:solidFill>
                  <a:schemeClr val="tx1"/>
                </a:solidFill>
                <a:effectLst/>
                <a:latin typeface="+mn-lt"/>
                <a:ea typeface="+mn-ea"/>
                <a:cs typeface="+mn-cs"/>
              </a:rPr>
              <a:t>myTable</a:t>
            </a:r>
            <a:r>
              <a:rPr lang="en-US" altLang="zh-CN" sz="1200" b="0" i="0" kern="1200" dirty="0" smtClean="0">
                <a:solidFill>
                  <a:schemeClr val="tx1"/>
                </a:solidFill>
                <a:effectLst/>
                <a:latin typeface="+mn-lt"/>
                <a:ea typeface="+mn-ea"/>
                <a:cs typeface="+mn-cs"/>
              </a:rPr>
              <a:t> (c1, c2, c3, c4) VALUES (@c1, @c2, @c3, @c4)</a:t>
            </a:r>
          </a:p>
          <a:p>
            <a:endParaRPr lang="zh-CN" altLang="en-US" dirty="0"/>
          </a:p>
        </p:txBody>
      </p:sp>
      <p:sp>
        <p:nvSpPr>
          <p:cNvPr id="4" name="灯片编号占位符 3"/>
          <p:cNvSpPr>
            <a:spLocks noGrp="1"/>
          </p:cNvSpPr>
          <p:nvPr>
            <p:ph type="sldNum" sz="quarter" idx="10"/>
          </p:nvPr>
        </p:nvSpPr>
        <p:spPr/>
        <p:txBody>
          <a:bodyPr/>
          <a:lstStyle/>
          <a:p>
            <a:fld id="{C655E643-870C-4C48-96F4-5440A7E6F3EE}" type="slidenum">
              <a:rPr lang="zh-CN" altLang="en-US" smtClean="0"/>
              <a:t>27</a:t>
            </a:fld>
            <a:endParaRPr lang="zh-CN" altLang="en-US"/>
          </a:p>
        </p:txBody>
      </p:sp>
    </p:spTree>
    <p:extLst>
      <p:ext uri="{BB962C8B-B14F-4D97-AF65-F5344CB8AC3E}">
        <p14:creationId xmlns:p14="http://schemas.microsoft.com/office/powerpoint/2010/main" val="2117356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在使用参数化查询的情况下，数据库服务器不会将参数的内容视为</a:t>
            </a:r>
            <a:r>
              <a:rPr lang="en-US" altLang="zh-CN" sz="1200" b="0" i="0" kern="1200" dirty="0" smtClean="0">
                <a:solidFill>
                  <a:schemeClr val="tx1"/>
                </a:solidFill>
                <a:effectLst/>
                <a:latin typeface="+mn-lt"/>
                <a:ea typeface="+mn-ea"/>
                <a:cs typeface="+mn-cs"/>
              </a:rPr>
              <a:t>SQL</a:t>
            </a:r>
            <a:r>
              <a:rPr lang="zh-CN" altLang="en-US" sz="1200" b="0" i="0" kern="1200" dirty="0" smtClean="0">
                <a:solidFill>
                  <a:schemeClr val="tx1"/>
                </a:solidFill>
                <a:effectLst/>
                <a:latin typeface="+mn-lt"/>
                <a:ea typeface="+mn-ea"/>
                <a:cs typeface="+mn-cs"/>
              </a:rPr>
              <a:t>指令的一部份来处理，而是在数据库完成 </a:t>
            </a:r>
            <a:r>
              <a:rPr lang="en-US" altLang="zh-CN" sz="1200" b="0" i="0" kern="1200" dirty="0" smtClean="0">
                <a:solidFill>
                  <a:schemeClr val="tx1"/>
                </a:solidFill>
                <a:effectLst/>
                <a:latin typeface="+mn-lt"/>
                <a:ea typeface="+mn-ea"/>
                <a:cs typeface="+mn-cs"/>
              </a:rPr>
              <a:t>SQL </a:t>
            </a:r>
            <a:r>
              <a:rPr lang="zh-CN" altLang="en-US" sz="1200" b="0" i="0" kern="1200" dirty="0" smtClean="0">
                <a:solidFill>
                  <a:schemeClr val="tx1"/>
                </a:solidFill>
                <a:effectLst/>
                <a:latin typeface="+mn-lt"/>
                <a:ea typeface="+mn-ea"/>
                <a:cs typeface="+mn-cs"/>
              </a:rPr>
              <a:t>指令的编译后，才套用参数运行，因此就算参数中含有恶意的指令，由于已经编译完成，就不会被数据库所运行。 有部份的开发人员可能会认为使用参数化查询，会让程序更不好维护，或者在实现部份功能上会非常不便，然而，使用参数化查询造成的额外开发成本，通常都远低于因为</a:t>
            </a:r>
            <a:r>
              <a:rPr lang="en-US" altLang="zh-CN" sz="1200" b="0" i="0" kern="1200" dirty="0" smtClean="0">
                <a:solidFill>
                  <a:schemeClr val="tx1"/>
                </a:solidFill>
                <a:effectLst/>
                <a:latin typeface="+mn-lt"/>
                <a:ea typeface="+mn-ea"/>
                <a:cs typeface="+mn-cs"/>
              </a:rPr>
              <a:t>SQL</a:t>
            </a:r>
            <a:r>
              <a:rPr lang="zh-CN" altLang="en-US" sz="1200" b="0" i="0" kern="1200" dirty="0" smtClean="0">
                <a:solidFill>
                  <a:schemeClr val="tx1"/>
                </a:solidFill>
                <a:effectLst/>
                <a:latin typeface="+mn-lt"/>
                <a:ea typeface="+mn-ea"/>
                <a:cs typeface="+mn-cs"/>
              </a:rPr>
              <a:t>注入攻击漏洞被发现而遭受攻击，所造成的重大损失。</a:t>
            </a:r>
          </a:p>
          <a:p>
            <a:r>
              <a:rPr lang="zh-CN" altLang="en-US" sz="1200" b="0" i="0" kern="1200" dirty="0" smtClean="0">
                <a:solidFill>
                  <a:schemeClr val="tx1"/>
                </a:solidFill>
                <a:effectLst/>
                <a:latin typeface="+mn-lt"/>
                <a:ea typeface="+mn-ea"/>
                <a:cs typeface="+mn-cs"/>
              </a:rPr>
              <a:t> </a:t>
            </a:r>
          </a:p>
          <a:p>
            <a:r>
              <a:rPr lang="zh-CN" altLang="en-US" sz="1200" b="0" i="0" kern="1200" dirty="0" smtClean="0">
                <a:solidFill>
                  <a:schemeClr val="tx1"/>
                </a:solidFill>
                <a:effectLst/>
                <a:latin typeface="+mn-lt"/>
                <a:ea typeface="+mn-ea"/>
                <a:cs typeface="+mn-cs"/>
              </a:rPr>
              <a:t>在撰写 </a:t>
            </a:r>
            <a:r>
              <a:rPr lang="en-US" altLang="zh-CN" sz="1200" b="0" i="0" kern="1200" dirty="0" smtClean="0">
                <a:solidFill>
                  <a:schemeClr val="tx1"/>
                </a:solidFill>
                <a:effectLst/>
                <a:latin typeface="+mn-lt"/>
                <a:ea typeface="+mn-ea"/>
                <a:cs typeface="+mn-cs"/>
              </a:rPr>
              <a:t>SQL </a:t>
            </a:r>
            <a:r>
              <a:rPr lang="zh-CN" altLang="en-US" sz="1200" b="0" i="0" kern="1200" dirty="0" smtClean="0">
                <a:solidFill>
                  <a:schemeClr val="tx1"/>
                </a:solidFill>
                <a:effectLst/>
                <a:latin typeface="+mn-lt"/>
                <a:ea typeface="+mn-ea"/>
                <a:cs typeface="+mn-cs"/>
              </a:rPr>
              <a:t>指令时，利用参数来代表需要填入的数值，例如</a:t>
            </a:r>
            <a:r>
              <a:rPr lang="en-US" altLang="zh-CN" sz="1200" b="0" i="0" kern="1200" dirty="0" smtClean="0">
                <a:solidFill>
                  <a:schemeClr val="tx1"/>
                </a:solidFill>
                <a:effectLst/>
                <a:latin typeface="+mn-lt"/>
                <a:ea typeface="+mn-ea"/>
                <a:cs typeface="+mn-cs"/>
              </a:rPr>
              <a:t>:</a:t>
            </a:r>
          </a:p>
          <a:p>
            <a:r>
              <a:rPr lang="en-US" altLang="zh-CN" sz="1200" b="1" i="0" kern="1200" dirty="0" err="1" smtClean="0">
                <a:solidFill>
                  <a:schemeClr val="tx1"/>
                </a:solidFill>
                <a:effectLst/>
                <a:latin typeface="+mn-lt"/>
                <a:ea typeface="+mn-ea"/>
                <a:cs typeface="+mn-cs"/>
              </a:rPr>
              <a:t>MicrosoftSQLServer</a:t>
            </a:r>
            <a:endParaRPr lang="en-US" altLang="zh-CN" sz="1200" b="1"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Microsoft SQL Server </a:t>
            </a:r>
            <a:r>
              <a:rPr lang="zh-CN" altLang="en-US" sz="1200" b="0" i="0" kern="1200" dirty="0" smtClean="0">
                <a:solidFill>
                  <a:schemeClr val="tx1"/>
                </a:solidFill>
                <a:effectLst/>
                <a:latin typeface="+mn-lt"/>
                <a:ea typeface="+mn-ea"/>
                <a:cs typeface="+mn-cs"/>
              </a:rPr>
              <a:t>的参数格式是以 </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字符加上参数名称而成，</a:t>
            </a:r>
            <a:r>
              <a:rPr lang="en-US" altLang="zh-CN" sz="1200" b="0" i="0" kern="1200" dirty="0" smtClean="0">
                <a:solidFill>
                  <a:schemeClr val="tx1"/>
                </a:solidFill>
                <a:effectLst/>
                <a:latin typeface="+mn-lt"/>
                <a:ea typeface="+mn-ea"/>
                <a:cs typeface="+mn-cs"/>
              </a:rPr>
              <a:t>SQL Server </a:t>
            </a:r>
            <a:r>
              <a:rPr lang="zh-CN" altLang="en-US" sz="1200" b="0" i="0" kern="1200" dirty="0" smtClean="0">
                <a:solidFill>
                  <a:schemeClr val="tx1"/>
                </a:solidFill>
                <a:effectLst/>
                <a:latin typeface="+mn-lt"/>
                <a:ea typeface="+mn-ea"/>
                <a:cs typeface="+mn-cs"/>
              </a:rPr>
              <a:t>亦支持匿名参数 </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SELECT * FROM </a:t>
            </a:r>
            <a:r>
              <a:rPr lang="en-US" altLang="zh-CN" sz="1200" b="0" i="0" kern="1200" dirty="0" err="1" smtClean="0">
                <a:solidFill>
                  <a:schemeClr val="tx1"/>
                </a:solidFill>
                <a:effectLst/>
                <a:latin typeface="+mn-lt"/>
                <a:ea typeface="+mn-ea"/>
                <a:cs typeface="+mn-cs"/>
              </a:rPr>
              <a:t>myTable</a:t>
            </a:r>
            <a:r>
              <a:rPr lang="en-US" altLang="zh-CN" sz="1200" b="0" i="0" kern="1200" dirty="0" smtClean="0">
                <a:solidFill>
                  <a:schemeClr val="tx1"/>
                </a:solidFill>
                <a:effectLst/>
                <a:latin typeface="+mn-lt"/>
                <a:ea typeface="+mn-ea"/>
                <a:cs typeface="+mn-cs"/>
              </a:rPr>
              <a:t> WHERE </a:t>
            </a:r>
            <a:r>
              <a:rPr lang="en-US" altLang="zh-CN" sz="1200" b="0" i="0" kern="1200" dirty="0" err="1" smtClean="0">
                <a:solidFill>
                  <a:schemeClr val="tx1"/>
                </a:solidFill>
                <a:effectLst/>
                <a:latin typeface="+mn-lt"/>
                <a:ea typeface="+mn-ea"/>
                <a:cs typeface="+mn-cs"/>
              </a:rPr>
              <a:t>myID</a:t>
            </a:r>
            <a:r>
              <a:rPr lang="en-US" altLang="zh-CN" sz="1200" b="0" i="0" kern="1200" dirty="0" smtClean="0">
                <a:solidFill>
                  <a:schemeClr val="tx1"/>
                </a:solidFill>
                <a:effectLst/>
                <a:latin typeface="+mn-lt"/>
                <a:ea typeface="+mn-ea"/>
                <a:cs typeface="+mn-cs"/>
              </a:rPr>
              <a:t> = @</a:t>
            </a:r>
            <a:r>
              <a:rPr lang="en-US" altLang="zh-CN" sz="1200" b="0" i="0" kern="1200" dirty="0" err="1" smtClean="0">
                <a:solidFill>
                  <a:schemeClr val="tx1"/>
                </a:solidFill>
                <a:effectLst/>
                <a:latin typeface="+mn-lt"/>
                <a:ea typeface="+mn-ea"/>
                <a:cs typeface="+mn-cs"/>
              </a:rPr>
              <a:t>myID</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INSERT INTO </a:t>
            </a:r>
            <a:r>
              <a:rPr lang="en-US" altLang="zh-CN" sz="1200" b="0" i="0" kern="1200" dirty="0" err="1" smtClean="0">
                <a:solidFill>
                  <a:schemeClr val="tx1"/>
                </a:solidFill>
                <a:effectLst/>
                <a:latin typeface="+mn-lt"/>
                <a:ea typeface="+mn-ea"/>
                <a:cs typeface="+mn-cs"/>
              </a:rPr>
              <a:t>myTable</a:t>
            </a:r>
            <a:r>
              <a:rPr lang="en-US" altLang="zh-CN" sz="1200" b="0" i="0" kern="1200" dirty="0" smtClean="0">
                <a:solidFill>
                  <a:schemeClr val="tx1"/>
                </a:solidFill>
                <a:effectLst/>
                <a:latin typeface="+mn-lt"/>
                <a:ea typeface="+mn-ea"/>
                <a:cs typeface="+mn-cs"/>
              </a:rPr>
              <a:t> (c1, c2, c3, c4) VALUES (@c1, @c2, @c3, @c4)</a:t>
            </a:r>
          </a:p>
          <a:p>
            <a:endParaRPr lang="zh-CN" altLang="en-US" dirty="0"/>
          </a:p>
        </p:txBody>
      </p:sp>
      <p:sp>
        <p:nvSpPr>
          <p:cNvPr id="4" name="灯片编号占位符 3"/>
          <p:cNvSpPr>
            <a:spLocks noGrp="1"/>
          </p:cNvSpPr>
          <p:nvPr>
            <p:ph type="sldNum" sz="quarter" idx="10"/>
          </p:nvPr>
        </p:nvSpPr>
        <p:spPr/>
        <p:txBody>
          <a:bodyPr/>
          <a:lstStyle/>
          <a:p>
            <a:fld id="{C655E643-870C-4C48-96F4-5440A7E6F3EE}" type="slidenum">
              <a:rPr lang="zh-CN" altLang="en-US" smtClean="0"/>
              <a:t>28</a:t>
            </a:fld>
            <a:endParaRPr lang="zh-CN" altLang="en-US"/>
          </a:p>
        </p:txBody>
      </p:sp>
    </p:spTree>
    <p:extLst>
      <p:ext uri="{BB962C8B-B14F-4D97-AF65-F5344CB8AC3E}">
        <p14:creationId xmlns:p14="http://schemas.microsoft.com/office/powerpoint/2010/main" val="3334559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在使用参数化查询的情况下，数据库服务器不会将参数的内容视为</a:t>
            </a:r>
            <a:r>
              <a:rPr lang="en-US" altLang="zh-CN" sz="1200" b="0" i="0" kern="1200" dirty="0" smtClean="0">
                <a:solidFill>
                  <a:schemeClr val="tx1"/>
                </a:solidFill>
                <a:effectLst/>
                <a:latin typeface="+mn-lt"/>
                <a:ea typeface="+mn-ea"/>
                <a:cs typeface="+mn-cs"/>
              </a:rPr>
              <a:t>SQL</a:t>
            </a:r>
            <a:r>
              <a:rPr lang="zh-CN" altLang="en-US" sz="1200" b="0" i="0" kern="1200" dirty="0" smtClean="0">
                <a:solidFill>
                  <a:schemeClr val="tx1"/>
                </a:solidFill>
                <a:effectLst/>
                <a:latin typeface="+mn-lt"/>
                <a:ea typeface="+mn-ea"/>
                <a:cs typeface="+mn-cs"/>
              </a:rPr>
              <a:t>指令的一部份来处理，而是在数据库完成 </a:t>
            </a:r>
            <a:r>
              <a:rPr lang="en-US" altLang="zh-CN" sz="1200" b="0" i="0" kern="1200" dirty="0" smtClean="0">
                <a:solidFill>
                  <a:schemeClr val="tx1"/>
                </a:solidFill>
                <a:effectLst/>
                <a:latin typeface="+mn-lt"/>
                <a:ea typeface="+mn-ea"/>
                <a:cs typeface="+mn-cs"/>
              </a:rPr>
              <a:t>SQL </a:t>
            </a:r>
            <a:r>
              <a:rPr lang="zh-CN" altLang="en-US" sz="1200" b="0" i="0" kern="1200" dirty="0" smtClean="0">
                <a:solidFill>
                  <a:schemeClr val="tx1"/>
                </a:solidFill>
                <a:effectLst/>
                <a:latin typeface="+mn-lt"/>
                <a:ea typeface="+mn-ea"/>
                <a:cs typeface="+mn-cs"/>
              </a:rPr>
              <a:t>指令的编译后，才套用参数运行，因此就算参数中含有恶意的指令，由于已经编译完成，就不会被数据库所运行。 有部份的开发人员可能会认为使用参数化查询，会让程序更不好维护，或者在实现部份功能上会非常不便，然而，使用参数化查询造成的额外开发成本，通常都远低于因为</a:t>
            </a:r>
            <a:r>
              <a:rPr lang="en-US" altLang="zh-CN" sz="1200" b="0" i="0" kern="1200" dirty="0" smtClean="0">
                <a:solidFill>
                  <a:schemeClr val="tx1"/>
                </a:solidFill>
                <a:effectLst/>
                <a:latin typeface="+mn-lt"/>
                <a:ea typeface="+mn-ea"/>
                <a:cs typeface="+mn-cs"/>
              </a:rPr>
              <a:t>SQL</a:t>
            </a:r>
            <a:r>
              <a:rPr lang="zh-CN" altLang="en-US" sz="1200" b="0" i="0" kern="1200" dirty="0" smtClean="0">
                <a:solidFill>
                  <a:schemeClr val="tx1"/>
                </a:solidFill>
                <a:effectLst/>
                <a:latin typeface="+mn-lt"/>
                <a:ea typeface="+mn-ea"/>
                <a:cs typeface="+mn-cs"/>
              </a:rPr>
              <a:t>注入攻击漏洞被发现而遭受攻击，所造成的重大损失。</a:t>
            </a:r>
          </a:p>
          <a:p>
            <a:r>
              <a:rPr lang="zh-CN" altLang="en-US" sz="1200" b="0" i="0" kern="1200" dirty="0" smtClean="0">
                <a:solidFill>
                  <a:schemeClr val="tx1"/>
                </a:solidFill>
                <a:effectLst/>
                <a:latin typeface="+mn-lt"/>
                <a:ea typeface="+mn-ea"/>
                <a:cs typeface="+mn-cs"/>
              </a:rPr>
              <a:t> </a:t>
            </a:r>
          </a:p>
          <a:p>
            <a:r>
              <a:rPr lang="zh-CN" altLang="en-US" sz="1200" b="0" i="0" kern="1200" dirty="0" smtClean="0">
                <a:solidFill>
                  <a:schemeClr val="tx1"/>
                </a:solidFill>
                <a:effectLst/>
                <a:latin typeface="+mn-lt"/>
                <a:ea typeface="+mn-ea"/>
                <a:cs typeface="+mn-cs"/>
              </a:rPr>
              <a:t>在撰写 </a:t>
            </a:r>
            <a:r>
              <a:rPr lang="en-US" altLang="zh-CN" sz="1200" b="0" i="0" kern="1200" dirty="0" smtClean="0">
                <a:solidFill>
                  <a:schemeClr val="tx1"/>
                </a:solidFill>
                <a:effectLst/>
                <a:latin typeface="+mn-lt"/>
                <a:ea typeface="+mn-ea"/>
                <a:cs typeface="+mn-cs"/>
              </a:rPr>
              <a:t>SQL </a:t>
            </a:r>
            <a:r>
              <a:rPr lang="zh-CN" altLang="en-US" sz="1200" b="0" i="0" kern="1200" dirty="0" smtClean="0">
                <a:solidFill>
                  <a:schemeClr val="tx1"/>
                </a:solidFill>
                <a:effectLst/>
                <a:latin typeface="+mn-lt"/>
                <a:ea typeface="+mn-ea"/>
                <a:cs typeface="+mn-cs"/>
              </a:rPr>
              <a:t>指令时，利用参数来代表需要填入的数值，例如</a:t>
            </a:r>
            <a:r>
              <a:rPr lang="en-US" altLang="zh-CN" sz="1200" b="0" i="0" kern="1200" dirty="0" smtClean="0">
                <a:solidFill>
                  <a:schemeClr val="tx1"/>
                </a:solidFill>
                <a:effectLst/>
                <a:latin typeface="+mn-lt"/>
                <a:ea typeface="+mn-ea"/>
                <a:cs typeface="+mn-cs"/>
              </a:rPr>
              <a:t>:</a:t>
            </a:r>
          </a:p>
          <a:p>
            <a:r>
              <a:rPr lang="en-US" altLang="zh-CN" sz="1200" b="1" i="0" kern="1200" dirty="0" err="1" smtClean="0">
                <a:solidFill>
                  <a:schemeClr val="tx1"/>
                </a:solidFill>
                <a:effectLst/>
                <a:latin typeface="+mn-lt"/>
                <a:ea typeface="+mn-ea"/>
                <a:cs typeface="+mn-cs"/>
              </a:rPr>
              <a:t>MicrosoftSQLServer</a:t>
            </a:r>
            <a:endParaRPr lang="en-US" altLang="zh-CN" sz="1200" b="1"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Microsoft SQL Server </a:t>
            </a:r>
            <a:r>
              <a:rPr lang="zh-CN" altLang="en-US" sz="1200" b="0" i="0" kern="1200" dirty="0" smtClean="0">
                <a:solidFill>
                  <a:schemeClr val="tx1"/>
                </a:solidFill>
                <a:effectLst/>
                <a:latin typeface="+mn-lt"/>
                <a:ea typeface="+mn-ea"/>
                <a:cs typeface="+mn-cs"/>
              </a:rPr>
              <a:t>的参数格式是以 </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字符加上参数名称而成，</a:t>
            </a:r>
            <a:r>
              <a:rPr lang="en-US" altLang="zh-CN" sz="1200" b="0" i="0" kern="1200" dirty="0" smtClean="0">
                <a:solidFill>
                  <a:schemeClr val="tx1"/>
                </a:solidFill>
                <a:effectLst/>
                <a:latin typeface="+mn-lt"/>
                <a:ea typeface="+mn-ea"/>
                <a:cs typeface="+mn-cs"/>
              </a:rPr>
              <a:t>SQL Server </a:t>
            </a:r>
            <a:r>
              <a:rPr lang="zh-CN" altLang="en-US" sz="1200" b="0" i="0" kern="1200" dirty="0" smtClean="0">
                <a:solidFill>
                  <a:schemeClr val="tx1"/>
                </a:solidFill>
                <a:effectLst/>
                <a:latin typeface="+mn-lt"/>
                <a:ea typeface="+mn-ea"/>
                <a:cs typeface="+mn-cs"/>
              </a:rPr>
              <a:t>亦支持匿名参数 </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SELECT * FROM </a:t>
            </a:r>
            <a:r>
              <a:rPr lang="en-US" altLang="zh-CN" sz="1200" b="0" i="0" kern="1200" dirty="0" err="1" smtClean="0">
                <a:solidFill>
                  <a:schemeClr val="tx1"/>
                </a:solidFill>
                <a:effectLst/>
                <a:latin typeface="+mn-lt"/>
                <a:ea typeface="+mn-ea"/>
                <a:cs typeface="+mn-cs"/>
              </a:rPr>
              <a:t>myTable</a:t>
            </a:r>
            <a:r>
              <a:rPr lang="en-US" altLang="zh-CN" sz="1200" b="0" i="0" kern="1200" dirty="0" smtClean="0">
                <a:solidFill>
                  <a:schemeClr val="tx1"/>
                </a:solidFill>
                <a:effectLst/>
                <a:latin typeface="+mn-lt"/>
                <a:ea typeface="+mn-ea"/>
                <a:cs typeface="+mn-cs"/>
              </a:rPr>
              <a:t> WHERE </a:t>
            </a:r>
            <a:r>
              <a:rPr lang="en-US" altLang="zh-CN" sz="1200" b="0" i="0" kern="1200" dirty="0" err="1" smtClean="0">
                <a:solidFill>
                  <a:schemeClr val="tx1"/>
                </a:solidFill>
                <a:effectLst/>
                <a:latin typeface="+mn-lt"/>
                <a:ea typeface="+mn-ea"/>
                <a:cs typeface="+mn-cs"/>
              </a:rPr>
              <a:t>myID</a:t>
            </a:r>
            <a:r>
              <a:rPr lang="en-US" altLang="zh-CN" sz="1200" b="0" i="0" kern="1200" dirty="0" smtClean="0">
                <a:solidFill>
                  <a:schemeClr val="tx1"/>
                </a:solidFill>
                <a:effectLst/>
                <a:latin typeface="+mn-lt"/>
                <a:ea typeface="+mn-ea"/>
                <a:cs typeface="+mn-cs"/>
              </a:rPr>
              <a:t> = @</a:t>
            </a:r>
            <a:r>
              <a:rPr lang="en-US" altLang="zh-CN" sz="1200" b="0" i="0" kern="1200" dirty="0" err="1" smtClean="0">
                <a:solidFill>
                  <a:schemeClr val="tx1"/>
                </a:solidFill>
                <a:effectLst/>
                <a:latin typeface="+mn-lt"/>
                <a:ea typeface="+mn-ea"/>
                <a:cs typeface="+mn-cs"/>
              </a:rPr>
              <a:t>myID</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INSERT INTO </a:t>
            </a:r>
            <a:r>
              <a:rPr lang="en-US" altLang="zh-CN" sz="1200" b="0" i="0" kern="1200" dirty="0" err="1" smtClean="0">
                <a:solidFill>
                  <a:schemeClr val="tx1"/>
                </a:solidFill>
                <a:effectLst/>
                <a:latin typeface="+mn-lt"/>
                <a:ea typeface="+mn-ea"/>
                <a:cs typeface="+mn-cs"/>
              </a:rPr>
              <a:t>myTable</a:t>
            </a:r>
            <a:r>
              <a:rPr lang="en-US" altLang="zh-CN" sz="1200" b="0" i="0" kern="1200" dirty="0" smtClean="0">
                <a:solidFill>
                  <a:schemeClr val="tx1"/>
                </a:solidFill>
                <a:effectLst/>
                <a:latin typeface="+mn-lt"/>
                <a:ea typeface="+mn-ea"/>
                <a:cs typeface="+mn-cs"/>
              </a:rPr>
              <a:t> (c1, c2, c3, c4) VALUES (@c1, @c2, @c3, @c4)</a:t>
            </a:r>
          </a:p>
          <a:p>
            <a:endParaRPr lang="zh-CN" altLang="en-US" dirty="0"/>
          </a:p>
        </p:txBody>
      </p:sp>
      <p:sp>
        <p:nvSpPr>
          <p:cNvPr id="4" name="灯片编号占位符 3"/>
          <p:cNvSpPr>
            <a:spLocks noGrp="1"/>
          </p:cNvSpPr>
          <p:nvPr>
            <p:ph type="sldNum" sz="quarter" idx="10"/>
          </p:nvPr>
        </p:nvSpPr>
        <p:spPr/>
        <p:txBody>
          <a:bodyPr/>
          <a:lstStyle/>
          <a:p>
            <a:fld id="{C655E643-870C-4C48-96F4-5440A7E6F3EE}" type="slidenum">
              <a:rPr lang="zh-CN" altLang="en-US" smtClean="0"/>
              <a:t>29</a:t>
            </a:fld>
            <a:endParaRPr lang="zh-CN" altLang="en-US"/>
          </a:p>
        </p:txBody>
      </p:sp>
    </p:spTree>
    <p:extLst>
      <p:ext uri="{BB962C8B-B14F-4D97-AF65-F5344CB8AC3E}">
        <p14:creationId xmlns:p14="http://schemas.microsoft.com/office/powerpoint/2010/main" val="610696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为了区分   </a:t>
            </a:r>
            <a:r>
              <a:rPr lang="en-US" altLang="zh-CN" sz="1200" b="0" i="0" kern="1200" dirty="0" smtClean="0">
                <a:solidFill>
                  <a:schemeClr val="tx1"/>
                </a:solidFill>
                <a:effectLst/>
                <a:latin typeface="+mn-lt"/>
                <a:ea typeface="+mn-ea"/>
                <a:cs typeface="+mn-cs"/>
              </a:rPr>
              <a:t>---CSS </a:t>
            </a:r>
            <a:r>
              <a:rPr lang="zh-CN" altLang="en-US" sz="1200" b="0" i="0" kern="1200" dirty="0" smtClean="0">
                <a:solidFill>
                  <a:schemeClr val="tx1"/>
                </a:solidFill>
                <a:effectLst/>
                <a:latin typeface="+mn-lt"/>
                <a:ea typeface="+mn-ea"/>
                <a:cs typeface="+mn-cs"/>
              </a:rPr>
              <a:t>层叠样式表</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英文全称：</a:t>
            </a:r>
            <a:r>
              <a:rPr lang="en-US" altLang="zh-CN" sz="1200" b="0" i="0" kern="1200" dirty="0" smtClean="0">
                <a:solidFill>
                  <a:schemeClr val="tx1"/>
                </a:solidFill>
                <a:effectLst/>
                <a:latin typeface="+mn-lt"/>
                <a:ea typeface="+mn-ea"/>
                <a:cs typeface="+mn-cs"/>
              </a:rPr>
              <a:t>Cascading Style Sheets)</a:t>
            </a:r>
            <a:r>
              <a:rPr lang="zh-CN" altLang="en-US" sz="1200" b="0" i="0" kern="1200" dirty="0" smtClean="0">
                <a:solidFill>
                  <a:schemeClr val="tx1"/>
                </a:solidFill>
                <a:effectLst/>
                <a:latin typeface="+mn-lt"/>
                <a:ea typeface="+mn-ea"/>
                <a:cs typeface="+mn-cs"/>
              </a:rPr>
              <a:t>是一种用来表现</a:t>
            </a:r>
            <a:r>
              <a:rPr lang="en-US" altLang="zh-CN" sz="1200" b="0" i="0" u="none" strike="noStrike" kern="1200" dirty="0" smtClean="0">
                <a:solidFill>
                  <a:schemeClr val="tx1"/>
                </a:solidFill>
                <a:effectLst/>
                <a:latin typeface="+mn-lt"/>
                <a:ea typeface="+mn-ea"/>
                <a:cs typeface="+mn-cs"/>
                <a:hlinkClick r:id="rId3"/>
              </a:rPr>
              <a:t>HTML</a:t>
            </a:r>
            <a:r>
              <a:rPr lang="zh-CN" altLang="en-US" sz="1200" b="0" i="0"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4"/>
              </a:rPr>
              <a:t>标准通用标记语言</a:t>
            </a:r>
            <a:r>
              <a:rPr lang="zh-CN" altLang="en-US" sz="1200" b="0" i="0" kern="1200" dirty="0" smtClean="0">
                <a:solidFill>
                  <a:schemeClr val="tx1"/>
                </a:solidFill>
                <a:effectLst/>
                <a:latin typeface="+mn-lt"/>
                <a:ea typeface="+mn-ea"/>
                <a:cs typeface="+mn-cs"/>
              </a:rPr>
              <a:t>的一个应用）或</a:t>
            </a:r>
            <a:r>
              <a:rPr lang="en-US" altLang="zh-CN" sz="1200" b="0" i="0" u="none" strike="noStrike" kern="1200" dirty="0" smtClean="0">
                <a:solidFill>
                  <a:schemeClr val="tx1"/>
                </a:solidFill>
                <a:effectLst/>
                <a:latin typeface="+mn-lt"/>
                <a:ea typeface="+mn-ea"/>
                <a:cs typeface="+mn-cs"/>
                <a:hlinkClick r:id="rId5"/>
              </a:rPr>
              <a:t>XML</a:t>
            </a:r>
            <a:r>
              <a:rPr lang="zh-CN" altLang="en-US" sz="1200" b="0" i="0" kern="1200" dirty="0" smtClean="0">
                <a:solidFill>
                  <a:schemeClr val="tx1"/>
                </a:solidFill>
                <a:effectLst/>
                <a:latin typeface="+mn-lt"/>
                <a:ea typeface="+mn-ea"/>
                <a:cs typeface="+mn-cs"/>
              </a:rPr>
              <a:t>（标准通用标记语言的一个子集）等文件样式的计算机语言。</a:t>
            </a:r>
            <a:r>
              <a:rPr lang="en-US" altLang="zh-CN" sz="1200" b="0" i="0" kern="1200" dirty="0" smtClean="0">
                <a:solidFill>
                  <a:schemeClr val="tx1"/>
                </a:solidFill>
                <a:effectLst/>
                <a:latin typeface="+mn-lt"/>
                <a:ea typeface="+mn-ea"/>
                <a:cs typeface="+mn-cs"/>
              </a:rPr>
              <a:t>CSS</a:t>
            </a:r>
            <a:r>
              <a:rPr lang="zh-CN" altLang="en-US" sz="1200" b="0" i="0" kern="1200" dirty="0" smtClean="0">
                <a:solidFill>
                  <a:schemeClr val="tx1"/>
                </a:solidFill>
                <a:effectLst/>
                <a:latin typeface="+mn-lt"/>
                <a:ea typeface="+mn-ea"/>
                <a:cs typeface="+mn-cs"/>
              </a:rPr>
              <a:t>不仅可以静态地修饰网页，还可以配合各种脚本语言动态地对网页各元素进行格式化。</a:t>
            </a:r>
            <a:endParaRPr lang="zh-CN" altLang="en-US" dirty="0"/>
          </a:p>
        </p:txBody>
      </p:sp>
      <p:sp>
        <p:nvSpPr>
          <p:cNvPr id="4" name="灯片编号占位符 3"/>
          <p:cNvSpPr>
            <a:spLocks noGrp="1"/>
          </p:cNvSpPr>
          <p:nvPr>
            <p:ph type="sldNum" sz="quarter" idx="10"/>
          </p:nvPr>
        </p:nvSpPr>
        <p:spPr/>
        <p:txBody>
          <a:bodyPr/>
          <a:lstStyle/>
          <a:p>
            <a:fld id="{C655E643-870C-4C48-96F4-5440A7E6F3EE}" type="slidenum">
              <a:rPr lang="zh-CN" altLang="en-US" smtClean="0"/>
              <a:t>32</a:t>
            </a:fld>
            <a:endParaRPr lang="zh-CN" altLang="en-US"/>
          </a:p>
        </p:txBody>
      </p:sp>
    </p:spTree>
    <p:extLst>
      <p:ext uri="{BB962C8B-B14F-4D97-AF65-F5344CB8AC3E}">
        <p14:creationId xmlns:p14="http://schemas.microsoft.com/office/powerpoint/2010/main" val="165904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55E643-870C-4C48-96F4-5440A7E6F3EE}" type="slidenum">
              <a:rPr lang="zh-CN" altLang="en-US" smtClean="0"/>
              <a:t>38</a:t>
            </a:fld>
            <a:endParaRPr lang="zh-CN" altLang="en-US"/>
          </a:p>
        </p:txBody>
      </p:sp>
    </p:spTree>
    <p:extLst>
      <p:ext uri="{BB962C8B-B14F-4D97-AF65-F5344CB8AC3E}">
        <p14:creationId xmlns:p14="http://schemas.microsoft.com/office/powerpoint/2010/main" val="3631154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利用</a:t>
            </a:r>
            <a:r>
              <a:rPr lang="en-US" altLang="zh-CN" dirty="0" smtClean="0"/>
              <a:t>CSS</a:t>
            </a:r>
            <a:r>
              <a:rPr lang="zh-CN" altLang="en-US" dirty="0" smtClean="0"/>
              <a:t>样式表</a:t>
            </a:r>
            <a:r>
              <a:rPr lang="en-US" altLang="zh-CN" dirty="0" smtClean="0"/>
              <a:t>-</a:t>
            </a:r>
            <a:r>
              <a:rPr lang="zh-CN" altLang="en-US" dirty="0" smtClean="0"/>
              <a:t>缺点</a:t>
            </a:r>
            <a:r>
              <a:rPr lang="en-US" altLang="zh-CN" dirty="0" smtClean="0"/>
              <a:t>:</a:t>
            </a:r>
            <a:r>
              <a:rPr lang="zh-CN" altLang="en-US" dirty="0" smtClean="0"/>
              <a:t>不同浏览器或者同一浏览器不同版本之间有可能不通用</a:t>
            </a:r>
            <a:r>
              <a:rPr lang="en-US" altLang="zh-CN" dirty="0" smtClean="0"/>
              <a:t>-</a:t>
            </a:r>
            <a:r>
              <a:rPr lang="zh-CN" altLang="en-US" dirty="0" smtClean="0"/>
              <a:t>可以使用</a:t>
            </a:r>
            <a:r>
              <a:rPr lang="en-US" altLang="zh-CN" dirty="0" smtClean="0"/>
              <a:t>expression</a:t>
            </a:r>
            <a:r>
              <a:rPr lang="zh-CN" altLang="en-US" dirty="0" smtClean="0"/>
              <a:t>执行</a:t>
            </a:r>
            <a:r>
              <a:rPr lang="en-US" altLang="zh-CN" dirty="0" smtClean="0"/>
              <a:t>JavaScript</a:t>
            </a:r>
            <a:r>
              <a:rPr lang="zh-CN" altLang="en-US" dirty="0" smtClean="0"/>
              <a:t>代码</a:t>
            </a:r>
            <a:r>
              <a:rPr lang="en-US" altLang="zh-CN" dirty="0" smtClean="0"/>
              <a:t>-</a:t>
            </a:r>
            <a:r>
              <a:rPr lang="zh-CN" altLang="en-US" dirty="0" smtClean="0"/>
              <a:t>可以使用</a:t>
            </a:r>
            <a:r>
              <a:rPr lang="en-US" altLang="zh-CN" dirty="0" smtClean="0"/>
              <a:t>@import</a:t>
            </a:r>
            <a:r>
              <a:rPr lang="zh-CN" altLang="en-US" dirty="0" smtClean="0"/>
              <a:t>直接执行</a:t>
            </a:r>
            <a:r>
              <a:rPr lang="en-US" altLang="zh-CN" dirty="0" smtClean="0"/>
              <a:t>JavaScript</a:t>
            </a:r>
            <a:r>
              <a:rPr lang="zh-CN" altLang="en-US" dirty="0" smtClean="0"/>
              <a:t>代码，例如：</a:t>
            </a:r>
            <a:endParaRPr lang="en-US" altLang="zh-CN" dirty="0" smtClean="0"/>
          </a:p>
          <a:p>
            <a:r>
              <a:rPr lang="en-US" altLang="zh-CN" dirty="0" smtClean="0"/>
              <a:t>&lt;style&gt;    @import '</a:t>
            </a:r>
            <a:r>
              <a:rPr lang="en-US" altLang="zh-CN" dirty="0" err="1" smtClean="0"/>
              <a:t>javascript:alert</a:t>
            </a:r>
            <a:r>
              <a:rPr lang="en-US" altLang="zh-CN" dirty="0" smtClean="0"/>
              <a:t>("XSS")';&lt;/style&gt;</a:t>
            </a:r>
          </a:p>
          <a:p>
            <a:r>
              <a:rPr lang="en-US" altLang="zh-CN" dirty="0" smtClean="0"/>
              <a:t>JavaScript</a:t>
            </a:r>
            <a:r>
              <a:rPr lang="zh-CN" altLang="en-US" dirty="0" smtClean="0"/>
              <a:t>脚本通常嵌入到</a:t>
            </a:r>
            <a:r>
              <a:rPr lang="en-US" altLang="zh-CN" dirty="0" smtClean="0"/>
              <a:t>style</a:t>
            </a:r>
            <a:r>
              <a:rPr lang="zh-CN" altLang="en-US" dirty="0" smtClean="0"/>
              <a:t>标签</a:t>
            </a:r>
            <a:r>
              <a:rPr lang="en-US" altLang="zh-CN" dirty="0" smtClean="0"/>
              <a:t>/</a:t>
            </a:r>
            <a:r>
              <a:rPr lang="zh-CN" altLang="en-US" dirty="0" smtClean="0"/>
              <a:t>属性中</a:t>
            </a:r>
            <a:r>
              <a:rPr lang="en-US" altLang="zh-CN" dirty="0" smtClean="0"/>
              <a:t>-style</a:t>
            </a:r>
            <a:r>
              <a:rPr lang="zh-CN" altLang="en-US" dirty="0" smtClean="0"/>
              <a:t>属性可以配合任意</a:t>
            </a:r>
            <a:r>
              <a:rPr lang="en-US" altLang="zh-CN" dirty="0" smtClean="0"/>
              <a:t>HTML</a:t>
            </a:r>
            <a:r>
              <a:rPr lang="zh-CN" altLang="en-US" dirty="0" smtClean="0"/>
              <a:t>标签使用</a:t>
            </a:r>
          </a:p>
        </p:txBody>
      </p:sp>
      <p:sp>
        <p:nvSpPr>
          <p:cNvPr id="4" name="灯片编号占位符 3"/>
          <p:cNvSpPr>
            <a:spLocks noGrp="1"/>
          </p:cNvSpPr>
          <p:nvPr>
            <p:ph type="sldNum" sz="quarter" idx="10"/>
          </p:nvPr>
        </p:nvSpPr>
        <p:spPr/>
        <p:txBody>
          <a:bodyPr/>
          <a:lstStyle/>
          <a:p>
            <a:fld id="{C655E643-870C-4C48-96F4-5440A7E6F3EE}" type="slidenum">
              <a:rPr lang="zh-CN" altLang="en-US" smtClean="0"/>
              <a:t>44</a:t>
            </a:fld>
            <a:endParaRPr lang="zh-CN" altLang="en-US"/>
          </a:p>
        </p:txBody>
      </p:sp>
    </p:spTree>
    <p:extLst>
      <p:ext uri="{BB962C8B-B14F-4D97-AF65-F5344CB8AC3E}">
        <p14:creationId xmlns:p14="http://schemas.microsoft.com/office/powerpoint/2010/main" val="4070264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https://blog.csdn.net/m0_38103658/article/details/100162185</a:t>
            </a:r>
            <a:endParaRPr lang="zh-CN" altLang="en-US" dirty="0"/>
          </a:p>
        </p:txBody>
      </p:sp>
      <p:sp>
        <p:nvSpPr>
          <p:cNvPr id="4" name="灯片编号占位符 3"/>
          <p:cNvSpPr>
            <a:spLocks noGrp="1"/>
          </p:cNvSpPr>
          <p:nvPr>
            <p:ph type="sldNum" sz="quarter" idx="10"/>
          </p:nvPr>
        </p:nvSpPr>
        <p:spPr/>
        <p:txBody>
          <a:bodyPr/>
          <a:lstStyle/>
          <a:p>
            <a:fld id="{C655E643-870C-4C48-96F4-5440A7E6F3EE}" type="slidenum">
              <a:rPr lang="zh-CN" altLang="en-US" smtClean="0"/>
              <a:t>54</a:t>
            </a:fld>
            <a:endParaRPr lang="zh-CN" altLang="en-US"/>
          </a:p>
        </p:txBody>
      </p:sp>
    </p:spTree>
    <p:extLst>
      <p:ext uri="{BB962C8B-B14F-4D97-AF65-F5344CB8AC3E}">
        <p14:creationId xmlns:p14="http://schemas.microsoft.com/office/powerpoint/2010/main" val="2898831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t>3</a:t>
            </a:fld>
            <a:endParaRPr lang="zh-CN" altLang="en-US"/>
          </a:p>
        </p:txBody>
      </p:sp>
    </p:spTree>
    <p:extLst>
      <p:ext uri="{BB962C8B-B14F-4D97-AF65-F5344CB8AC3E}">
        <p14:creationId xmlns:p14="http://schemas.microsoft.com/office/powerpoint/2010/main" val="2007991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55E643-870C-4C48-96F4-5440A7E6F3EE}" type="slidenum">
              <a:rPr lang="zh-CN" altLang="en-US" smtClean="0"/>
              <a:t>55</a:t>
            </a:fld>
            <a:endParaRPr lang="zh-CN" altLang="en-US"/>
          </a:p>
        </p:txBody>
      </p:sp>
    </p:spTree>
    <p:extLst>
      <p:ext uri="{BB962C8B-B14F-4D97-AF65-F5344CB8AC3E}">
        <p14:creationId xmlns:p14="http://schemas.microsoft.com/office/powerpoint/2010/main" val="2269264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https://www.cnblogs.com/milantgh/p/4285735.html</a:t>
            </a:r>
            <a:endParaRPr lang="zh-CN" altLang="en-US" dirty="0"/>
          </a:p>
        </p:txBody>
      </p:sp>
      <p:sp>
        <p:nvSpPr>
          <p:cNvPr id="4" name="灯片编号占位符 3"/>
          <p:cNvSpPr>
            <a:spLocks noGrp="1"/>
          </p:cNvSpPr>
          <p:nvPr>
            <p:ph type="sldNum" sz="quarter" idx="10"/>
          </p:nvPr>
        </p:nvSpPr>
        <p:spPr/>
        <p:txBody>
          <a:bodyPr/>
          <a:lstStyle/>
          <a:p>
            <a:fld id="{C655E643-870C-4C48-96F4-5440A7E6F3EE}" type="slidenum">
              <a:rPr lang="zh-CN" altLang="en-US" smtClean="0"/>
              <a:t>61</a:t>
            </a:fld>
            <a:endParaRPr lang="zh-CN" altLang="en-US"/>
          </a:p>
        </p:txBody>
      </p:sp>
    </p:spTree>
    <p:extLst>
      <p:ext uri="{BB962C8B-B14F-4D97-AF65-F5344CB8AC3E}">
        <p14:creationId xmlns:p14="http://schemas.microsoft.com/office/powerpoint/2010/main" val="868293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t>63</a:t>
            </a:fld>
            <a:endParaRPr lang="zh-CN" altLang="en-US"/>
          </a:p>
        </p:txBody>
      </p:sp>
    </p:spTree>
    <p:extLst>
      <p:ext uri="{BB962C8B-B14F-4D97-AF65-F5344CB8AC3E}">
        <p14:creationId xmlns:p14="http://schemas.microsoft.com/office/powerpoint/2010/main" val="1661200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t>4</a:t>
            </a:fld>
            <a:endParaRPr lang="zh-CN" altLang="en-US"/>
          </a:p>
        </p:txBody>
      </p:sp>
    </p:spTree>
    <p:extLst>
      <p:ext uri="{BB962C8B-B14F-4D97-AF65-F5344CB8AC3E}">
        <p14:creationId xmlns:p14="http://schemas.microsoft.com/office/powerpoint/2010/main" val="2548960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Web2.0</a:t>
            </a:r>
            <a:r>
              <a:rPr lang="zh-CN" altLang="en-US" sz="1200" b="0" i="0" kern="1200" dirty="0" smtClean="0">
                <a:solidFill>
                  <a:schemeClr val="tx1"/>
                </a:solidFill>
                <a:effectLst/>
                <a:latin typeface="+mn-lt"/>
                <a:ea typeface="+mn-ea"/>
                <a:cs typeface="+mn-cs"/>
              </a:rPr>
              <a:t>是相对于</a:t>
            </a:r>
            <a:r>
              <a:rPr lang="en-US" altLang="zh-CN" sz="1200" b="0" i="0" u="none" strike="noStrike" kern="1200" dirty="0" smtClean="0">
                <a:solidFill>
                  <a:schemeClr val="tx1"/>
                </a:solidFill>
                <a:effectLst/>
                <a:latin typeface="+mn-lt"/>
                <a:ea typeface="+mn-ea"/>
                <a:cs typeface="+mn-cs"/>
                <a:hlinkClick r:id="rId3"/>
              </a:rPr>
              <a:t>Web1.0</a:t>
            </a:r>
            <a:r>
              <a:rPr lang="zh-CN" altLang="en-US" sz="1200" b="0" i="0" kern="1200" dirty="0" smtClean="0">
                <a:solidFill>
                  <a:schemeClr val="tx1"/>
                </a:solidFill>
                <a:effectLst/>
                <a:latin typeface="+mn-lt"/>
                <a:ea typeface="+mn-ea"/>
                <a:cs typeface="+mn-cs"/>
              </a:rPr>
              <a:t>的新的时代。指的是一个利用</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的平台，由用户主导而生成的内容互联网产品模式，为了区别传统由网站雇员主导生成的内容而定义为第二代</a:t>
            </a:r>
            <a:r>
              <a:rPr lang="zh-CN" altLang="en-US" sz="1200" b="0" i="0" u="none" strike="noStrike" kern="1200" dirty="0" smtClean="0">
                <a:solidFill>
                  <a:schemeClr val="tx1"/>
                </a:solidFill>
                <a:effectLst/>
                <a:latin typeface="+mn-lt"/>
                <a:ea typeface="+mn-ea"/>
                <a:cs typeface="+mn-cs"/>
                <a:hlinkClick r:id="rId4"/>
              </a:rPr>
              <a:t>互联网</a:t>
            </a:r>
            <a:endParaRPr lang="en-US" altLang="zh-CN" sz="1200" b="0" i="0" u="none" strike="noStrike"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用户参与网站内容制造。与</a:t>
            </a:r>
            <a:r>
              <a:rPr lang="en-US" altLang="zh-CN" sz="1200" b="0" i="0" u="none" strike="noStrike" kern="1200" dirty="0" smtClean="0">
                <a:solidFill>
                  <a:schemeClr val="tx1"/>
                </a:solidFill>
                <a:effectLst/>
                <a:latin typeface="+mn-lt"/>
                <a:ea typeface="+mn-ea"/>
                <a:cs typeface="+mn-cs"/>
                <a:hlinkClick r:id="rId5"/>
              </a:rPr>
              <a:t>web1.0</a:t>
            </a:r>
            <a:r>
              <a:rPr lang="zh-CN" altLang="en-US" sz="1200" b="0" i="0" kern="1200" dirty="0" smtClean="0">
                <a:solidFill>
                  <a:schemeClr val="tx1"/>
                </a:solidFill>
                <a:effectLst/>
                <a:latin typeface="+mn-lt"/>
                <a:ea typeface="+mn-ea"/>
                <a:cs typeface="+mn-cs"/>
              </a:rPr>
              <a:t>网站单向信息发布的模式不同，</a:t>
            </a:r>
            <a:r>
              <a:rPr lang="en-US" altLang="zh-CN" sz="1200" b="0" i="0" kern="1200" dirty="0" smtClean="0">
                <a:solidFill>
                  <a:schemeClr val="tx1"/>
                </a:solidFill>
                <a:effectLst/>
                <a:latin typeface="+mn-lt"/>
                <a:ea typeface="+mn-ea"/>
                <a:cs typeface="+mn-cs"/>
              </a:rPr>
              <a:t>web2.0</a:t>
            </a:r>
            <a:r>
              <a:rPr lang="zh-CN" altLang="en-US" sz="1200" b="0" i="0" kern="1200" dirty="0" smtClean="0">
                <a:solidFill>
                  <a:schemeClr val="tx1"/>
                </a:solidFill>
                <a:effectLst/>
                <a:latin typeface="+mn-lt"/>
                <a:ea typeface="+mn-ea"/>
                <a:cs typeface="+mn-cs"/>
              </a:rPr>
              <a:t>网站的内容通常是用户发布的，使得用户既是网站内容的浏览者也是网站内容的制造者，这也就意味着</a:t>
            </a:r>
            <a:r>
              <a:rPr lang="en-US" altLang="zh-CN" sz="1200" b="0" i="0" kern="1200" dirty="0" smtClean="0">
                <a:solidFill>
                  <a:schemeClr val="tx1"/>
                </a:solidFill>
                <a:effectLst/>
                <a:latin typeface="+mn-lt"/>
                <a:ea typeface="+mn-ea"/>
                <a:cs typeface="+mn-cs"/>
              </a:rPr>
              <a:t>web2.0</a:t>
            </a:r>
            <a:r>
              <a:rPr lang="zh-CN" altLang="en-US" sz="1200" b="0" i="0" kern="1200" dirty="0" smtClean="0">
                <a:solidFill>
                  <a:schemeClr val="tx1"/>
                </a:solidFill>
                <a:effectLst/>
                <a:latin typeface="+mn-lt"/>
                <a:ea typeface="+mn-ea"/>
                <a:cs typeface="+mn-cs"/>
              </a:rPr>
              <a:t>网站为用户提供了更多参与的机会，例如</a:t>
            </a:r>
            <a:r>
              <a:rPr lang="zh-CN" altLang="en-US" sz="1200" b="0" i="0" u="none" strike="noStrike" kern="1200" dirty="0" smtClean="0">
                <a:solidFill>
                  <a:schemeClr val="tx1"/>
                </a:solidFill>
                <a:effectLst/>
                <a:latin typeface="+mn-lt"/>
                <a:ea typeface="+mn-ea"/>
                <a:cs typeface="+mn-cs"/>
                <a:hlinkClick r:id="rId6"/>
              </a:rPr>
              <a:t>博客</a:t>
            </a:r>
            <a:r>
              <a:rPr lang="zh-CN" altLang="en-US" sz="1200" b="0" i="0" kern="1200" dirty="0" smtClean="0">
                <a:solidFill>
                  <a:schemeClr val="tx1"/>
                </a:solidFill>
                <a:effectLst/>
                <a:latin typeface="+mn-lt"/>
                <a:ea typeface="+mn-ea"/>
                <a:cs typeface="+mn-cs"/>
              </a:rPr>
              <a:t>网站和</a:t>
            </a:r>
            <a:r>
              <a:rPr lang="en-US" altLang="zh-CN" sz="1200" b="0" i="0" u="none" strike="noStrike" kern="1200" dirty="0" smtClean="0">
                <a:solidFill>
                  <a:schemeClr val="tx1"/>
                </a:solidFill>
                <a:effectLst/>
                <a:latin typeface="+mn-lt"/>
                <a:ea typeface="+mn-ea"/>
                <a:cs typeface="+mn-cs"/>
                <a:hlinkClick r:id="rId7"/>
              </a:rPr>
              <a:t>wiki</a:t>
            </a:r>
            <a:r>
              <a:rPr lang="zh-CN" altLang="en-US" sz="1200" b="0" i="0" kern="1200" dirty="0" smtClean="0">
                <a:solidFill>
                  <a:schemeClr val="tx1"/>
                </a:solidFill>
                <a:effectLst/>
                <a:latin typeface="+mn-lt"/>
                <a:ea typeface="+mn-ea"/>
                <a:cs typeface="+mn-cs"/>
              </a:rPr>
              <a:t>就是典型的用户创造内容的指导思想，而</a:t>
            </a:r>
            <a:r>
              <a:rPr lang="en-US" altLang="zh-CN" sz="1200" b="0" i="0" kern="1200" dirty="0" smtClean="0">
                <a:solidFill>
                  <a:schemeClr val="tx1"/>
                </a:solidFill>
                <a:effectLst/>
                <a:latin typeface="+mn-lt"/>
                <a:ea typeface="+mn-ea"/>
                <a:cs typeface="+mn-cs"/>
              </a:rPr>
              <a:t>tag</a:t>
            </a:r>
            <a:r>
              <a:rPr lang="zh-CN" altLang="en-US" sz="1200" b="0" i="0" kern="1200" dirty="0" smtClean="0">
                <a:solidFill>
                  <a:schemeClr val="tx1"/>
                </a:solidFill>
                <a:effectLst/>
                <a:latin typeface="+mn-lt"/>
                <a:ea typeface="+mn-ea"/>
                <a:cs typeface="+mn-cs"/>
              </a:rPr>
              <a:t>技术（用户设置标签）将传统网站中的信息分类工作直接交给用户来完成。</a:t>
            </a:r>
            <a:endParaRPr lang="zh-CN" altLang="en-US" dirty="0"/>
          </a:p>
        </p:txBody>
      </p:sp>
      <p:sp>
        <p:nvSpPr>
          <p:cNvPr id="4" name="灯片编号占位符 3"/>
          <p:cNvSpPr>
            <a:spLocks noGrp="1"/>
          </p:cNvSpPr>
          <p:nvPr>
            <p:ph type="sldNum" sz="quarter" idx="10"/>
          </p:nvPr>
        </p:nvSpPr>
        <p:spPr/>
        <p:txBody>
          <a:bodyPr/>
          <a:lstStyle/>
          <a:p>
            <a:fld id="{C655E643-870C-4C48-96F4-5440A7E6F3EE}" type="slidenum">
              <a:rPr lang="zh-CN" altLang="en-US" smtClean="0"/>
              <a:t>6</a:t>
            </a:fld>
            <a:endParaRPr lang="zh-CN" altLang="en-US"/>
          </a:p>
        </p:txBody>
      </p:sp>
    </p:spTree>
    <p:extLst>
      <p:ext uri="{BB962C8B-B14F-4D97-AF65-F5344CB8AC3E}">
        <p14:creationId xmlns:p14="http://schemas.microsoft.com/office/powerpoint/2010/main" val="3697720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CNVD   China National</a:t>
            </a:r>
            <a:r>
              <a:rPr lang="en-US" altLang="zh-CN" baseline="0" dirty="0" smtClean="0"/>
              <a:t> Vulnerability Database</a:t>
            </a:r>
            <a:endParaRPr lang="zh-CN" altLang="en-US" dirty="0"/>
          </a:p>
        </p:txBody>
      </p:sp>
      <p:sp>
        <p:nvSpPr>
          <p:cNvPr id="4" name="灯片编号占位符 3"/>
          <p:cNvSpPr>
            <a:spLocks noGrp="1"/>
          </p:cNvSpPr>
          <p:nvPr>
            <p:ph type="sldNum" sz="quarter" idx="10"/>
          </p:nvPr>
        </p:nvSpPr>
        <p:spPr/>
        <p:txBody>
          <a:bodyPr/>
          <a:lstStyle/>
          <a:p>
            <a:fld id="{C655E643-870C-4C48-96F4-5440A7E6F3EE}" type="slidenum">
              <a:rPr lang="zh-CN" altLang="en-US" smtClean="0"/>
              <a:t>9</a:t>
            </a:fld>
            <a:endParaRPr lang="zh-CN" altLang="en-US"/>
          </a:p>
        </p:txBody>
      </p:sp>
    </p:spTree>
    <p:extLst>
      <p:ext uri="{BB962C8B-B14F-4D97-AF65-F5344CB8AC3E}">
        <p14:creationId xmlns:p14="http://schemas.microsoft.com/office/powerpoint/2010/main" val="2192523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Gartner (</a:t>
            </a:r>
            <a:r>
              <a:rPr lang="zh-CN" altLang="en-US" sz="1200" b="0" i="0" kern="1200" dirty="0" smtClean="0">
                <a:solidFill>
                  <a:schemeClr val="tx1"/>
                </a:solidFill>
                <a:effectLst/>
                <a:latin typeface="+mn-lt"/>
                <a:ea typeface="+mn-ea"/>
                <a:cs typeface="+mn-cs"/>
              </a:rPr>
              <a:t>高德纳，又译</a:t>
            </a:r>
            <a:r>
              <a:rPr lang="zh-CN" altLang="en-US" sz="1200" b="1" i="0" kern="1200" dirty="0" smtClean="0">
                <a:solidFill>
                  <a:schemeClr val="tx1"/>
                </a:solidFill>
                <a:effectLst/>
                <a:latin typeface="+mn-lt"/>
                <a:ea typeface="+mn-ea"/>
                <a:cs typeface="+mn-cs"/>
              </a:rPr>
              <a:t>顾能公司</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NYSE: IT and ITB)</a:t>
            </a:r>
            <a:r>
              <a:rPr lang="zh-CN" altLang="en-US" sz="1200" b="0" i="0" kern="1200" dirty="0" smtClean="0">
                <a:solidFill>
                  <a:schemeClr val="tx1"/>
                </a:solidFill>
                <a:effectLst/>
                <a:latin typeface="+mn-lt"/>
                <a:ea typeface="+mn-ea"/>
                <a:cs typeface="+mn-cs"/>
              </a:rPr>
              <a:t>全球最具权威的</a:t>
            </a:r>
            <a:r>
              <a:rPr lang="en-US" altLang="zh-CN" sz="1200" b="0" i="0" kern="1200" dirty="0" smtClean="0">
                <a:solidFill>
                  <a:schemeClr val="tx1"/>
                </a:solidFill>
                <a:effectLst/>
                <a:latin typeface="+mn-lt"/>
                <a:ea typeface="+mn-ea"/>
                <a:cs typeface="+mn-cs"/>
              </a:rPr>
              <a:t>IT</a:t>
            </a:r>
            <a:r>
              <a:rPr lang="zh-CN" altLang="en-US" sz="1200" b="0" i="0" kern="1200" dirty="0" smtClean="0">
                <a:solidFill>
                  <a:schemeClr val="tx1"/>
                </a:solidFill>
                <a:effectLst/>
                <a:latin typeface="+mn-lt"/>
                <a:ea typeface="+mn-ea"/>
                <a:cs typeface="+mn-cs"/>
              </a:rPr>
              <a:t>研究与顾问咨询公司，成立于</a:t>
            </a:r>
            <a:r>
              <a:rPr lang="en-US" altLang="zh-CN" sz="1200" b="0" i="0" kern="1200" dirty="0" smtClean="0">
                <a:solidFill>
                  <a:schemeClr val="tx1"/>
                </a:solidFill>
                <a:effectLst/>
                <a:latin typeface="+mn-lt"/>
                <a:ea typeface="+mn-ea"/>
                <a:cs typeface="+mn-cs"/>
              </a:rPr>
              <a:t>1979</a:t>
            </a:r>
            <a:r>
              <a:rPr lang="zh-CN" altLang="en-US" sz="1200" b="0" i="0" kern="1200" dirty="0" smtClean="0">
                <a:solidFill>
                  <a:schemeClr val="tx1"/>
                </a:solidFill>
                <a:effectLst/>
                <a:latin typeface="+mn-lt"/>
                <a:ea typeface="+mn-ea"/>
                <a:cs typeface="+mn-cs"/>
              </a:rPr>
              <a:t>年，总部设在美国康涅狄克州</a:t>
            </a:r>
            <a:r>
              <a:rPr lang="zh-CN" altLang="en-US" sz="1200" b="0" i="0" u="none" strike="noStrike" kern="1200" dirty="0" smtClean="0">
                <a:solidFill>
                  <a:schemeClr val="tx1"/>
                </a:solidFill>
                <a:effectLst/>
                <a:latin typeface="+mn-lt"/>
                <a:ea typeface="+mn-ea"/>
                <a:cs typeface="+mn-cs"/>
                <a:hlinkClick r:id="rId3"/>
              </a:rPr>
              <a:t>斯坦福</a:t>
            </a:r>
            <a:r>
              <a:rPr lang="zh-CN" altLang="en-US" sz="1200" b="0" i="0" kern="1200" dirty="0" smtClean="0">
                <a:solidFill>
                  <a:schemeClr val="tx1"/>
                </a:solidFill>
                <a:effectLst/>
                <a:latin typeface="+mn-lt"/>
                <a:ea typeface="+mn-ea"/>
                <a:cs typeface="+mn-cs"/>
              </a:rPr>
              <a:t>。其研究范围覆盖全部</a:t>
            </a:r>
            <a:r>
              <a:rPr lang="en-US" altLang="zh-CN" sz="1200" b="0" i="0" kern="1200" dirty="0" smtClean="0">
                <a:solidFill>
                  <a:schemeClr val="tx1"/>
                </a:solidFill>
                <a:effectLst/>
                <a:latin typeface="+mn-lt"/>
                <a:ea typeface="+mn-ea"/>
                <a:cs typeface="+mn-cs"/>
              </a:rPr>
              <a:t>IT</a:t>
            </a:r>
            <a:r>
              <a:rPr lang="zh-CN" altLang="en-US" sz="1200" b="0" i="0" kern="1200" dirty="0" smtClean="0">
                <a:solidFill>
                  <a:schemeClr val="tx1"/>
                </a:solidFill>
                <a:effectLst/>
                <a:latin typeface="+mn-lt"/>
                <a:ea typeface="+mn-ea"/>
                <a:cs typeface="+mn-cs"/>
              </a:rPr>
              <a:t>产业，就</a:t>
            </a:r>
            <a:r>
              <a:rPr lang="en-US" altLang="zh-CN" sz="1200" b="0" i="0" kern="1200" dirty="0" smtClean="0">
                <a:solidFill>
                  <a:schemeClr val="tx1"/>
                </a:solidFill>
                <a:effectLst/>
                <a:latin typeface="+mn-lt"/>
                <a:ea typeface="+mn-ea"/>
                <a:cs typeface="+mn-cs"/>
              </a:rPr>
              <a:t>IT</a:t>
            </a:r>
            <a:r>
              <a:rPr lang="zh-CN" altLang="en-US" sz="1200" b="0" i="0" kern="1200" dirty="0" smtClean="0">
                <a:solidFill>
                  <a:schemeClr val="tx1"/>
                </a:solidFill>
                <a:effectLst/>
                <a:latin typeface="+mn-lt"/>
                <a:ea typeface="+mn-ea"/>
                <a:cs typeface="+mn-cs"/>
              </a:rPr>
              <a:t>的研究、发展、评估、应用、市场等领域，为客户提供客观、公正的论证报告及市场调研报告，协助客户进行市场分析、技术选择、项目论证、投资决策。为决策者在投资风险和管理、营销策略、发展方向等重大问题上提供重要咨询建议，帮助决策者作出正确抉择。</a:t>
            </a:r>
            <a:endParaRPr lang="zh-CN" altLang="en-US" dirty="0"/>
          </a:p>
        </p:txBody>
      </p:sp>
      <p:sp>
        <p:nvSpPr>
          <p:cNvPr id="4" name="灯片编号占位符 3"/>
          <p:cNvSpPr>
            <a:spLocks noGrp="1"/>
          </p:cNvSpPr>
          <p:nvPr>
            <p:ph type="sldNum" sz="quarter" idx="10"/>
          </p:nvPr>
        </p:nvSpPr>
        <p:spPr/>
        <p:txBody>
          <a:bodyPr/>
          <a:lstStyle/>
          <a:p>
            <a:fld id="{C655E643-870C-4C48-96F4-5440A7E6F3EE}" type="slidenum">
              <a:rPr lang="zh-CN" altLang="en-US" smtClean="0"/>
              <a:t>10</a:t>
            </a:fld>
            <a:endParaRPr lang="zh-CN" altLang="en-US"/>
          </a:p>
        </p:txBody>
      </p:sp>
    </p:spTree>
    <p:extLst>
      <p:ext uri="{BB962C8B-B14F-4D97-AF65-F5344CB8AC3E}">
        <p14:creationId xmlns:p14="http://schemas.microsoft.com/office/powerpoint/2010/main" val="4225544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黑链，是指看不见，但是却被搜索引擎计算权重的外链，也叫隐链，</a:t>
            </a:r>
            <a:r>
              <a:rPr lang="zh-CN" altLang="en-US" sz="1200" b="0" i="0" u="none" strike="noStrike" kern="1200" dirty="0" smtClean="0">
                <a:solidFill>
                  <a:schemeClr val="tx1"/>
                </a:solidFill>
                <a:effectLst/>
                <a:latin typeface="+mn-lt"/>
                <a:ea typeface="+mn-ea"/>
                <a:cs typeface="+mn-cs"/>
                <a:hlinkClick r:id="rId3"/>
              </a:rPr>
              <a:t>暗链</a:t>
            </a:r>
            <a:r>
              <a:rPr lang="zh-CN" altLang="en-US" sz="1200" b="0" i="0" kern="1200" dirty="0" smtClean="0">
                <a:solidFill>
                  <a:schemeClr val="tx1"/>
                </a:solidFill>
                <a:effectLst/>
                <a:latin typeface="+mn-lt"/>
                <a:ea typeface="+mn-ea"/>
                <a:cs typeface="+mn-cs"/>
              </a:rPr>
              <a:t>，是反向链接，主要是黑客所为，故黑链一词流传最广。</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&lt;div style="</a:t>
            </a:r>
            <a:r>
              <a:rPr lang="en-US" altLang="zh-CN" sz="1200" b="0" i="0" kern="1200" dirty="0" err="1" smtClean="0">
                <a:solidFill>
                  <a:schemeClr val="tx1"/>
                </a:solidFill>
                <a:effectLst/>
                <a:latin typeface="+mn-lt"/>
                <a:ea typeface="+mn-ea"/>
                <a:cs typeface="+mn-cs"/>
              </a:rPr>
              <a:t>display:none</a:t>
            </a:r>
            <a:r>
              <a:rPr lang="en-US" altLang="zh-CN" sz="1200" b="0" i="0" kern="1200" dirty="0" smtClean="0">
                <a:solidFill>
                  <a:schemeClr val="tx1"/>
                </a:solidFill>
                <a:effectLst/>
                <a:latin typeface="+mn-lt"/>
                <a:ea typeface="+mn-ea"/>
                <a:cs typeface="+mn-cs"/>
              </a:rPr>
              <a:t>;"&gt;</a:t>
            </a:r>
          </a:p>
          <a:p>
            <a:r>
              <a:rPr lang="en-US" altLang="zh-CN" sz="1200" b="0" i="0" kern="1200" dirty="0" smtClean="0">
                <a:solidFill>
                  <a:schemeClr val="tx1"/>
                </a:solidFill>
                <a:effectLst/>
                <a:latin typeface="+mn-lt"/>
                <a:ea typeface="+mn-ea"/>
                <a:cs typeface="+mn-cs"/>
              </a:rPr>
              <a:t>&lt;a </a:t>
            </a:r>
            <a:r>
              <a:rPr lang="en-US" altLang="zh-CN" sz="1200" b="0" i="0" kern="1200" dirty="0" err="1" smtClean="0">
                <a:solidFill>
                  <a:schemeClr val="tx1"/>
                </a:solidFill>
                <a:effectLst/>
                <a:latin typeface="+mn-lt"/>
                <a:ea typeface="+mn-ea"/>
                <a:cs typeface="+mn-cs"/>
              </a:rPr>
              <a:t>href</a:t>
            </a:r>
            <a:r>
              <a:rPr lang="en-US" altLang="zh-CN" sz="1200" b="0" i="0" kern="1200" dirty="0" smtClean="0">
                <a:solidFill>
                  <a:schemeClr val="tx1"/>
                </a:solidFill>
                <a:effectLst/>
                <a:latin typeface="+mn-lt"/>
                <a:ea typeface="+mn-ea"/>
                <a:cs typeface="+mn-cs"/>
              </a:rPr>
              <a:t>="www.</a:t>
            </a:r>
            <a:r>
              <a:rPr lang="zh-CN" altLang="en-US" sz="1200" b="0" i="0" kern="1200" dirty="0" smtClean="0">
                <a:solidFill>
                  <a:schemeClr val="tx1"/>
                </a:solidFill>
                <a:effectLst/>
                <a:latin typeface="+mn-lt"/>
                <a:ea typeface="+mn-ea"/>
                <a:cs typeface="+mn-cs"/>
              </a:rPr>
              <a:t>黑链域名</a:t>
            </a:r>
            <a:r>
              <a:rPr lang="en-US" altLang="zh-CN" sz="1200" b="0" i="0" kern="1200" dirty="0" smtClean="0">
                <a:solidFill>
                  <a:schemeClr val="tx1"/>
                </a:solidFill>
                <a:effectLst/>
                <a:latin typeface="+mn-lt"/>
                <a:ea typeface="+mn-ea"/>
                <a:cs typeface="+mn-cs"/>
              </a:rPr>
              <a:t>.com"&gt;</a:t>
            </a:r>
            <a:r>
              <a:rPr lang="zh-CN" altLang="en-US" sz="1200" b="0" i="0" kern="1200" dirty="0" smtClean="0">
                <a:solidFill>
                  <a:schemeClr val="tx1"/>
                </a:solidFill>
                <a:effectLst/>
                <a:latin typeface="+mn-lt"/>
                <a:ea typeface="+mn-ea"/>
                <a:cs typeface="+mn-cs"/>
              </a:rPr>
              <a:t>黑链文本</a:t>
            </a:r>
            <a:r>
              <a:rPr lang="en-US" altLang="zh-CN" sz="1200" b="0" i="0" kern="1200" dirty="0" smtClean="0">
                <a:solidFill>
                  <a:schemeClr val="tx1"/>
                </a:solidFill>
                <a:effectLst/>
                <a:latin typeface="+mn-lt"/>
                <a:ea typeface="+mn-ea"/>
                <a:cs typeface="+mn-cs"/>
              </a:rPr>
              <a:t>&lt;/a&gt;</a:t>
            </a:r>
          </a:p>
          <a:p>
            <a:r>
              <a:rPr lang="en-US" altLang="zh-CN" sz="1200" b="0" i="0" kern="1200" dirty="0" smtClean="0">
                <a:solidFill>
                  <a:schemeClr val="tx1"/>
                </a:solidFill>
                <a:effectLst/>
                <a:latin typeface="+mn-lt"/>
                <a:ea typeface="+mn-ea"/>
                <a:cs typeface="+mn-cs"/>
              </a:rPr>
              <a:t>&lt;/div&gt;</a:t>
            </a:r>
          </a:p>
          <a:p>
            <a:r>
              <a:rPr lang="zh-CN" altLang="en-US" sz="1200" b="0" i="0" kern="1200" dirty="0" smtClean="0">
                <a:solidFill>
                  <a:schemeClr val="tx1"/>
                </a:solidFill>
                <a:effectLst/>
                <a:latin typeface="+mn-lt"/>
                <a:ea typeface="+mn-ea"/>
                <a:cs typeface="+mn-cs"/>
              </a:rPr>
              <a:t>黑链标签被放在一个隐藏的</a:t>
            </a:r>
            <a:r>
              <a:rPr lang="en-US" altLang="zh-CN" sz="1200" b="0" i="0" kern="1200" dirty="0" smtClean="0">
                <a:solidFill>
                  <a:schemeClr val="tx1"/>
                </a:solidFill>
                <a:effectLst/>
                <a:latin typeface="+mn-lt"/>
                <a:ea typeface="+mn-ea"/>
                <a:cs typeface="+mn-cs"/>
              </a:rPr>
              <a:t>div</a:t>
            </a:r>
            <a:r>
              <a:rPr lang="zh-CN" altLang="en-US" sz="1200" b="0" i="0" kern="1200" dirty="0" smtClean="0">
                <a:solidFill>
                  <a:schemeClr val="tx1"/>
                </a:solidFill>
                <a:effectLst/>
                <a:latin typeface="+mn-lt"/>
                <a:ea typeface="+mn-ea"/>
                <a:cs typeface="+mn-cs"/>
              </a:rPr>
              <a:t>中。用户在浏览器中是无法看到的，但是在</a:t>
            </a:r>
            <a:r>
              <a:rPr lang="en-US" altLang="zh-CN" sz="1200" b="0" i="0" kern="1200" dirty="0" smtClean="0">
                <a:solidFill>
                  <a:schemeClr val="tx1"/>
                </a:solidFill>
                <a:effectLst/>
                <a:latin typeface="+mn-lt"/>
                <a:ea typeface="+mn-ea"/>
                <a:cs typeface="+mn-cs"/>
              </a:rPr>
              <a:t>html</a:t>
            </a:r>
            <a:r>
              <a:rPr lang="zh-CN" altLang="en-US" sz="1200" b="0" i="0" u="none" strike="noStrike" kern="1200" dirty="0" smtClean="0">
                <a:solidFill>
                  <a:schemeClr val="tx1"/>
                </a:solidFill>
                <a:effectLst/>
                <a:latin typeface="+mn-lt"/>
                <a:ea typeface="+mn-ea"/>
                <a:cs typeface="+mn-cs"/>
                <a:hlinkClick r:id="rId4"/>
              </a:rPr>
              <a:t>源代码</a:t>
            </a:r>
            <a:r>
              <a:rPr lang="zh-CN" altLang="en-US" sz="1200" b="0" i="0" kern="1200" dirty="0" smtClean="0">
                <a:solidFill>
                  <a:schemeClr val="tx1"/>
                </a:solidFill>
                <a:effectLst/>
                <a:latin typeface="+mn-lt"/>
                <a:ea typeface="+mn-ea"/>
                <a:cs typeface="+mn-cs"/>
              </a:rPr>
              <a:t>中可以查看的到。搜索</a:t>
            </a:r>
            <a:r>
              <a:rPr lang="zh-CN" altLang="en-US" sz="1200" b="0" i="0" u="none" strike="noStrike" kern="1200" dirty="0" smtClean="0">
                <a:solidFill>
                  <a:schemeClr val="tx1"/>
                </a:solidFill>
                <a:effectLst/>
                <a:latin typeface="+mn-lt"/>
                <a:ea typeface="+mn-ea"/>
                <a:cs typeface="+mn-cs"/>
                <a:hlinkClick r:id="rId5"/>
              </a:rPr>
              <a:t>引擎</a:t>
            </a:r>
            <a:r>
              <a:rPr lang="zh-CN" altLang="en-US" sz="1200" b="0" i="0" kern="1200" dirty="0" smtClean="0">
                <a:solidFill>
                  <a:schemeClr val="tx1"/>
                </a:solidFill>
                <a:effectLst/>
                <a:latin typeface="+mn-lt"/>
                <a:ea typeface="+mn-ea"/>
                <a:cs typeface="+mn-cs"/>
              </a:rPr>
              <a:t>也同样能扑捉到该链接。故而该链接被称作是黑链。</a:t>
            </a:r>
          </a:p>
          <a:p>
            <a:r>
              <a:rPr lang="zh-CN" altLang="en-US" sz="1200" b="0" i="0" kern="1200" dirty="0" smtClean="0">
                <a:solidFill>
                  <a:schemeClr val="tx1"/>
                </a:solidFill>
                <a:effectLst/>
                <a:latin typeface="+mn-lt"/>
                <a:ea typeface="+mn-ea"/>
                <a:cs typeface="+mn-cs"/>
              </a:rPr>
              <a:t>手法一：利用</a:t>
            </a:r>
            <a:r>
              <a:rPr lang="en-US" altLang="zh-CN" sz="1200" b="0" i="0" kern="1200" dirty="0" err="1" smtClean="0">
                <a:solidFill>
                  <a:schemeClr val="tx1"/>
                </a:solidFill>
                <a:effectLst/>
                <a:latin typeface="+mn-lt"/>
                <a:ea typeface="+mn-ea"/>
                <a:cs typeface="+mn-cs"/>
              </a:rPr>
              <a:t>css</a:t>
            </a:r>
            <a:r>
              <a:rPr lang="zh-CN" altLang="en-US" sz="1200" b="0" i="0" kern="1200" dirty="0" smtClean="0">
                <a:solidFill>
                  <a:schemeClr val="tx1"/>
                </a:solidFill>
                <a:effectLst/>
                <a:latin typeface="+mn-lt"/>
                <a:ea typeface="+mn-ea"/>
                <a:cs typeface="+mn-cs"/>
              </a:rPr>
              <a:t>中的标签</a:t>
            </a:r>
            <a:r>
              <a:rPr lang="en-US" altLang="zh-CN" sz="1200" b="0" i="0" kern="1200" dirty="0" smtClean="0">
                <a:solidFill>
                  <a:schemeClr val="tx1"/>
                </a:solidFill>
                <a:effectLst/>
                <a:latin typeface="+mn-lt"/>
                <a:ea typeface="+mn-ea"/>
                <a:cs typeface="+mn-cs"/>
              </a:rPr>
              <a:t>display</a:t>
            </a:r>
            <a:r>
              <a:rPr lang="zh-CN" altLang="en-US" sz="1200" b="0" i="0" kern="1200" dirty="0" smtClean="0">
                <a:solidFill>
                  <a:schemeClr val="tx1"/>
                </a:solidFill>
                <a:effectLst/>
                <a:latin typeface="+mn-lt"/>
                <a:ea typeface="+mn-ea"/>
                <a:cs typeface="+mn-cs"/>
              </a:rPr>
              <a:t>，把黑链的</a:t>
            </a:r>
            <a:r>
              <a:rPr lang="en-US" altLang="zh-CN" sz="1200" b="0" i="0" kern="1200" dirty="0" smtClean="0">
                <a:solidFill>
                  <a:schemeClr val="tx1"/>
                </a:solidFill>
                <a:effectLst/>
                <a:latin typeface="+mn-lt"/>
                <a:ea typeface="+mn-ea"/>
                <a:cs typeface="+mn-cs"/>
              </a:rPr>
              <a:t>display</a:t>
            </a:r>
            <a:r>
              <a:rPr lang="zh-CN" altLang="en-US" sz="1200" b="0" i="0" kern="1200" dirty="0" smtClean="0">
                <a:solidFill>
                  <a:schemeClr val="tx1"/>
                </a:solidFill>
                <a:effectLst/>
                <a:latin typeface="+mn-lt"/>
                <a:ea typeface="+mn-ea"/>
                <a:cs typeface="+mn-cs"/>
              </a:rPr>
              <a:t>元素设置为</a:t>
            </a:r>
            <a:r>
              <a:rPr lang="en-US" altLang="zh-CN" sz="1200" b="0" i="0" kern="1200" dirty="0" smtClean="0">
                <a:solidFill>
                  <a:schemeClr val="tx1"/>
                </a:solidFill>
                <a:effectLst/>
                <a:latin typeface="+mn-lt"/>
                <a:ea typeface="+mn-ea"/>
                <a:cs typeface="+mn-cs"/>
              </a:rPr>
              <a:t>none</a:t>
            </a:r>
            <a:r>
              <a:rPr lang="zh-CN" altLang="en-US" sz="1200" b="0" i="0" kern="1200" dirty="0" smtClean="0">
                <a:solidFill>
                  <a:schemeClr val="tx1"/>
                </a:solidFill>
                <a:effectLst/>
                <a:latin typeface="+mn-lt"/>
                <a:ea typeface="+mn-ea"/>
                <a:cs typeface="+mn-cs"/>
              </a:rPr>
              <a:t>，也就是让黑链不显示在页面上。</a:t>
            </a:r>
          </a:p>
          <a:p>
            <a:r>
              <a:rPr lang="zh-CN" altLang="en-US" sz="1200" b="0" i="0" kern="1200" dirty="0" smtClean="0">
                <a:solidFill>
                  <a:schemeClr val="tx1"/>
                </a:solidFill>
                <a:effectLst/>
                <a:latin typeface="+mn-lt"/>
                <a:ea typeface="+mn-ea"/>
                <a:cs typeface="+mn-cs"/>
              </a:rPr>
              <a:t>手法二：利用</a:t>
            </a:r>
            <a:r>
              <a:rPr lang="en-US" altLang="zh-CN" sz="1200" b="0" i="0" kern="1200" dirty="0" err="1" smtClean="0">
                <a:solidFill>
                  <a:schemeClr val="tx1"/>
                </a:solidFill>
                <a:effectLst/>
                <a:latin typeface="+mn-lt"/>
                <a:ea typeface="+mn-ea"/>
                <a:cs typeface="+mn-cs"/>
              </a:rPr>
              <a:t>css</a:t>
            </a:r>
            <a:r>
              <a:rPr lang="zh-CN" altLang="en-US" sz="1200" b="0" i="0" kern="1200" dirty="0" smtClean="0">
                <a:solidFill>
                  <a:schemeClr val="tx1"/>
                </a:solidFill>
                <a:effectLst/>
                <a:latin typeface="+mn-lt"/>
                <a:ea typeface="+mn-ea"/>
                <a:cs typeface="+mn-cs"/>
              </a:rPr>
              <a:t>中的</a:t>
            </a:r>
            <a:r>
              <a:rPr lang="en-US" altLang="zh-CN" sz="1200" b="0" i="0" kern="1200" dirty="0" smtClean="0">
                <a:solidFill>
                  <a:schemeClr val="tx1"/>
                </a:solidFill>
                <a:effectLst/>
                <a:latin typeface="+mn-lt"/>
                <a:ea typeface="+mn-ea"/>
                <a:cs typeface="+mn-cs"/>
              </a:rPr>
              <a:t>color</a:t>
            </a:r>
            <a:r>
              <a:rPr lang="zh-CN" altLang="en-US" sz="1200" b="0" i="0" kern="1200" dirty="0" smtClean="0">
                <a:solidFill>
                  <a:schemeClr val="tx1"/>
                </a:solidFill>
                <a:effectLst/>
                <a:latin typeface="+mn-lt"/>
                <a:ea typeface="+mn-ea"/>
                <a:cs typeface="+mn-cs"/>
              </a:rPr>
              <a:t>元素，把黑链的标签显示颜色调为和网页页面颜色一致，让人肉眼无法看到。</a:t>
            </a:r>
          </a:p>
          <a:p>
            <a:r>
              <a:rPr lang="zh-CN" altLang="en-US" sz="1200" b="0" i="0" kern="1200" dirty="0" smtClean="0">
                <a:solidFill>
                  <a:schemeClr val="tx1"/>
                </a:solidFill>
                <a:effectLst/>
                <a:latin typeface="+mn-lt"/>
                <a:ea typeface="+mn-ea"/>
                <a:cs typeface="+mn-cs"/>
              </a:rPr>
              <a:t>手法三：利用</a:t>
            </a:r>
            <a:r>
              <a:rPr lang="en-US" altLang="zh-CN" sz="1200" b="0" i="0" kern="1200" dirty="0" err="1" smtClean="0">
                <a:solidFill>
                  <a:schemeClr val="tx1"/>
                </a:solidFill>
                <a:effectLst/>
                <a:latin typeface="+mn-lt"/>
                <a:ea typeface="+mn-ea"/>
                <a:cs typeface="+mn-cs"/>
              </a:rPr>
              <a:t>css</a:t>
            </a:r>
            <a:r>
              <a:rPr lang="zh-CN" altLang="en-US" sz="1200" b="0" i="0" kern="1200" dirty="0" smtClean="0">
                <a:solidFill>
                  <a:schemeClr val="tx1"/>
                </a:solidFill>
                <a:effectLst/>
                <a:latin typeface="+mn-lt"/>
                <a:ea typeface="+mn-ea"/>
                <a:cs typeface="+mn-cs"/>
              </a:rPr>
              <a:t>的浮动或者定位技术，把黑链浮动或者定位在网页不可浏览到的位置。</a:t>
            </a:r>
          </a:p>
          <a:p>
            <a:r>
              <a:rPr lang="zh-CN" altLang="en-US" sz="1200" b="0" i="0" kern="1200" dirty="0" smtClean="0">
                <a:solidFill>
                  <a:schemeClr val="tx1"/>
                </a:solidFill>
                <a:effectLst/>
                <a:latin typeface="+mn-lt"/>
                <a:ea typeface="+mn-ea"/>
                <a:cs typeface="+mn-cs"/>
              </a:rPr>
              <a:t>以上三种手法都是利用</a:t>
            </a:r>
            <a:r>
              <a:rPr lang="en-US" altLang="zh-CN" sz="1200" b="0" i="0" kern="1200" dirty="0" err="1" smtClean="0">
                <a:solidFill>
                  <a:schemeClr val="tx1"/>
                </a:solidFill>
                <a:effectLst/>
                <a:latin typeface="+mn-lt"/>
                <a:ea typeface="+mn-ea"/>
                <a:cs typeface="+mn-cs"/>
              </a:rPr>
              <a:t>css</a:t>
            </a:r>
            <a:r>
              <a:rPr lang="zh-CN" altLang="en-US" sz="1200" b="0" i="0" kern="1200" dirty="0" smtClean="0">
                <a:solidFill>
                  <a:schemeClr val="tx1"/>
                </a:solidFill>
                <a:effectLst/>
                <a:latin typeface="+mn-lt"/>
                <a:ea typeface="+mn-ea"/>
                <a:cs typeface="+mn-cs"/>
              </a:rPr>
              <a:t>技术来让黑链成功挂上网站并不发现的常见三种手法</a:t>
            </a:r>
          </a:p>
          <a:p>
            <a:endParaRPr lang="zh-CN" altLang="en-US" dirty="0"/>
          </a:p>
        </p:txBody>
      </p:sp>
      <p:sp>
        <p:nvSpPr>
          <p:cNvPr id="4" name="灯片编号占位符 3"/>
          <p:cNvSpPr>
            <a:spLocks noGrp="1"/>
          </p:cNvSpPr>
          <p:nvPr>
            <p:ph type="sldNum" sz="quarter" idx="10"/>
          </p:nvPr>
        </p:nvSpPr>
        <p:spPr/>
        <p:txBody>
          <a:bodyPr/>
          <a:lstStyle/>
          <a:p>
            <a:fld id="{C655E643-870C-4C48-96F4-5440A7E6F3EE}" type="slidenum">
              <a:rPr lang="zh-CN" altLang="en-US" smtClean="0"/>
              <a:t>12</a:t>
            </a:fld>
            <a:endParaRPr lang="zh-CN" altLang="en-US"/>
          </a:p>
        </p:txBody>
      </p:sp>
    </p:spTree>
    <p:extLst>
      <p:ext uri="{BB962C8B-B14F-4D97-AF65-F5344CB8AC3E}">
        <p14:creationId xmlns:p14="http://schemas.microsoft.com/office/powerpoint/2010/main" val="3588109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t>14</a:t>
            </a:fld>
            <a:endParaRPr lang="zh-CN" altLang="en-US"/>
          </a:p>
        </p:txBody>
      </p:sp>
    </p:spTree>
    <p:extLst>
      <p:ext uri="{BB962C8B-B14F-4D97-AF65-F5344CB8AC3E}">
        <p14:creationId xmlns:p14="http://schemas.microsoft.com/office/powerpoint/2010/main" val="4113394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开放式</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应用程序安全项目（</a:t>
            </a:r>
            <a:r>
              <a:rPr lang="en-US" altLang="zh-CN" sz="1200" b="0" i="0" kern="1200" dirty="0" smtClean="0">
                <a:solidFill>
                  <a:schemeClr val="tx1"/>
                </a:solidFill>
                <a:effectLst/>
                <a:latin typeface="+mn-lt"/>
                <a:ea typeface="+mn-ea"/>
                <a:cs typeface="+mn-cs"/>
              </a:rPr>
              <a:t>OWASP</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Open Web Application Security Project</a:t>
            </a:r>
            <a:r>
              <a:rPr lang="zh-CN" altLang="en-US" sz="1200" b="0" i="0" kern="1200" dirty="0" smtClean="0">
                <a:solidFill>
                  <a:schemeClr val="tx1"/>
                </a:solidFill>
                <a:effectLst/>
                <a:latin typeface="+mn-lt"/>
                <a:ea typeface="+mn-ea"/>
                <a:cs typeface="+mn-cs"/>
              </a:rPr>
              <a:t>）是一个组织，它提供有关计算机和互联网应用程序的公正、实际、有成本效益的信息。其目的是协助个人、企业和机构来发现和使用可信赖软件。</a:t>
            </a:r>
          </a:p>
          <a:p>
            <a:r>
              <a:rPr lang="zh-CN" altLang="en-US" sz="1200" b="0" i="0" kern="1200" dirty="0" smtClean="0">
                <a:solidFill>
                  <a:schemeClr val="tx1"/>
                </a:solidFill>
                <a:effectLst/>
                <a:latin typeface="+mn-lt"/>
                <a:ea typeface="+mn-ea"/>
                <a:cs typeface="+mn-cs"/>
              </a:rPr>
              <a:t>开放式</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应用程序安全项目（</a:t>
            </a:r>
            <a:r>
              <a:rPr lang="en-US" altLang="zh-CN" sz="1200" b="0" i="0" kern="1200" dirty="0" smtClean="0">
                <a:solidFill>
                  <a:schemeClr val="tx1"/>
                </a:solidFill>
                <a:effectLst/>
                <a:latin typeface="+mn-lt"/>
                <a:ea typeface="+mn-ea"/>
                <a:cs typeface="+mn-cs"/>
              </a:rPr>
              <a:t>OWASP</a:t>
            </a:r>
            <a:r>
              <a:rPr lang="zh-CN" altLang="en-US" sz="1200" b="0" i="0" kern="1200" dirty="0" smtClean="0">
                <a:solidFill>
                  <a:schemeClr val="tx1"/>
                </a:solidFill>
                <a:effectLst/>
                <a:latin typeface="+mn-lt"/>
                <a:ea typeface="+mn-ea"/>
                <a:cs typeface="+mn-cs"/>
              </a:rPr>
              <a:t>）是一个非营利组织，不附属于任何企业或财团。因此，由</a:t>
            </a:r>
            <a:r>
              <a:rPr lang="en-US" altLang="zh-CN" sz="1200" b="0" i="0" kern="1200" dirty="0" smtClean="0">
                <a:solidFill>
                  <a:schemeClr val="tx1"/>
                </a:solidFill>
                <a:effectLst/>
                <a:latin typeface="+mn-lt"/>
                <a:ea typeface="+mn-ea"/>
                <a:cs typeface="+mn-cs"/>
              </a:rPr>
              <a:t>OWASP</a:t>
            </a:r>
            <a:r>
              <a:rPr lang="zh-CN" altLang="en-US" sz="1200" b="0" i="0" kern="1200" dirty="0" smtClean="0">
                <a:solidFill>
                  <a:schemeClr val="tx1"/>
                </a:solidFill>
                <a:effectLst/>
                <a:latin typeface="+mn-lt"/>
                <a:ea typeface="+mn-ea"/>
                <a:cs typeface="+mn-cs"/>
              </a:rPr>
              <a:t>提供和开发的所有设施和文件都不受商业因素的影响。</a:t>
            </a:r>
            <a:r>
              <a:rPr lang="en-US" altLang="zh-CN" sz="1200" b="0" i="0" kern="1200" dirty="0" smtClean="0">
                <a:solidFill>
                  <a:schemeClr val="tx1"/>
                </a:solidFill>
                <a:effectLst/>
                <a:latin typeface="+mn-lt"/>
                <a:ea typeface="+mn-ea"/>
                <a:cs typeface="+mn-cs"/>
              </a:rPr>
              <a:t>OWASP</a:t>
            </a:r>
            <a:r>
              <a:rPr lang="zh-CN" altLang="en-US" sz="1200" b="0" i="0" kern="1200" dirty="0" smtClean="0">
                <a:solidFill>
                  <a:schemeClr val="tx1"/>
                </a:solidFill>
                <a:effectLst/>
                <a:latin typeface="+mn-lt"/>
                <a:ea typeface="+mn-ea"/>
                <a:cs typeface="+mn-cs"/>
              </a:rPr>
              <a:t>支持商业安全技术的合理使用，它有一个论坛，在论坛里信息技术专业人员可以发表和传授专业知识和技能</a:t>
            </a:r>
          </a:p>
          <a:p>
            <a:endParaRPr lang="zh-CN" altLang="en-US" dirty="0"/>
          </a:p>
        </p:txBody>
      </p:sp>
      <p:sp>
        <p:nvSpPr>
          <p:cNvPr id="4" name="灯片编号占位符 3"/>
          <p:cNvSpPr>
            <a:spLocks noGrp="1"/>
          </p:cNvSpPr>
          <p:nvPr>
            <p:ph type="sldNum" sz="quarter" idx="10"/>
          </p:nvPr>
        </p:nvSpPr>
        <p:spPr/>
        <p:txBody>
          <a:bodyPr/>
          <a:lstStyle/>
          <a:p>
            <a:fld id="{C655E643-870C-4C48-96F4-5440A7E6F3EE}" type="slidenum">
              <a:rPr lang="zh-CN" altLang="en-US" smtClean="0"/>
              <a:t>16</a:t>
            </a:fld>
            <a:endParaRPr lang="zh-CN" altLang="en-US"/>
          </a:p>
        </p:txBody>
      </p:sp>
    </p:spTree>
    <p:extLst>
      <p:ext uri="{BB962C8B-B14F-4D97-AF65-F5344CB8AC3E}">
        <p14:creationId xmlns:p14="http://schemas.microsoft.com/office/powerpoint/2010/main" val="7517897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E1D7C6F-28FA-47BE-B18F-FFE6784983D7}" type="datetime1">
              <a:rPr lang="zh-CN" altLang="en-US" smtClean="0"/>
              <a:t>2021/4/13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9F1036-562A-4163-8A3C-2D45F0094673}" type="slidenum">
              <a:rPr lang="zh-CN" altLang="en-US" smtClean="0"/>
              <a:t>‹#›</a:t>
            </a:fld>
            <a:endParaRPr lang="zh-CN" altLang="en-US"/>
          </a:p>
        </p:txBody>
      </p:sp>
      <p:sp>
        <p:nvSpPr>
          <p:cNvPr id="7" name="标题 1"/>
          <p:cNvSpPr txBox="1">
            <a:spLocks/>
          </p:cNvSpPr>
          <p:nvPr/>
        </p:nvSpPr>
        <p:spPr>
          <a:xfrm>
            <a:off x="2529555" y="2781702"/>
            <a:ext cx="7084464" cy="81607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400" kern="1200" baseline="0">
                <a:solidFill>
                  <a:schemeClr val="tx1"/>
                </a:solidFill>
                <a:latin typeface="Times New Roman" panose="02020603050405020304" pitchFamily="18" charset="0"/>
                <a:ea typeface="黑体" panose="02010609060101010101" pitchFamily="49" charset="-122"/>
                <a:cs typeface="+mj-cs"/>
              </a:defRPr>
            </a:lvl1pPr>
          </a:lstStyle>
          <a:p>
            <a:r>
              <a:rPr lang="zh-CN" altLang="en-US" smtClean="0"/>
              <a:t>单击此处编辑母版标题样式</a:t>
            </a:r>
            <a:endParaRPr lang="zh-CN" altLang="en-US" dirty="0"/>
          </a:p>
        </p:txBody>
      </p:sp>
      <p:sp>
        <p:nvSpPr>
          <p:cNvPr id="8" name="副标题 2"/>
          <p:cNvSpPr txBox="1">
            <a:spLocks/>
          </p:cNvSpPr>
          <p:nvPr/>
        </p:nvSpPr>
        <p:spPr>
          <a:xfrm>
            <a:off x="2529555" y="3674276"/>
            <a:ext cx="7084464" cy="4867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Times New Roman" panose="02020603050405020304" pitchFamily="18" charset="0"/>
                <a:ea typeface="宋体" panose="02010600030101010101" pitchFamily="2"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mtClean="0"/>
              <a:t>单击以编辑母版副标题样式</a:t>
            </a:r>
            <a:endParaRPr lang="zh-CN" altLang="en-US" dirty="0"/>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0222" y="613138"/>
            <a:ext cx="1991555" cy="1991555"/>
          </a:xfrm>
          <a:prstGeom prst="rect">
            <a:avLst/>
          </a:prstGeom>
        </p:spPr>
      </p:pic>
    </p:spTree>
    <p:extLst>
      <p:ext uri="{BB962C8B-B14F-4D97-AF65-F5344CB8AC3E}">
        <p14:creationId xmlns:p14="http://schemas.microsoft.com/office/powerpoint/2010/main" val="141155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CAE0780-F449-438C-B7E8-05623F19B4CB}" type="datetimeFigureOut">
              <a:rPr lang="zh-CN" altLang="en-US" smtClean="0"/>
              <a:t>2021/4/13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F5A3B5C-9CC1-4B09-8CAD-0999E9DD1F55}" type="slidenum">
              <a:rPr lang="zh-CN" altLang="en-US" smtClean="0"/>
              <a:t>‹#›</a:t>
            </a:fld>
            <a:endParaRPr lang="zh-CN" altLang="en-US"/>
          </a:p>
        </p:txBody>
      </p:sp>
    </p:spTree>
    <p:extLst>
      <p:ext uri="{BB962C8B-B14F-4D97-AF65-F5344CB8AC3E}">
        <p14:creationId xmlns:p14="http://schemas.microsoft.com/office/powerpoint/2010/main" val="147240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AE0780-F449-438C-B7E8-05623F19B4CB}" type="datetimeFigureOut">
              <a:rPr lang="zh-CN" altLang="en-US" smtClean="0"/>
              <a:t>2021/4/13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F5A3B5C-9CC1-4B09-8CAD-0999E9DD1F55}" type="slidenum">
              <a:rPr lang="zh-CN" altLang="en-US" smtClean="0"/>
              <a:t>‹#›</a:t>
            </a:fld>
            <a:endParaRPr lang="zh-CN" altLang="en-US"/>
          </a:p>
        </p:txBody>
      </p:sp>
    </p:spTree>
    <p:extLst>
      <p:ext uri="{BB962C8B-B14F-4D97-AF65-F5344CB8AC3E}">
        <p14:creationId xmlns:p14="http://schemas.microsoft.com/office/powerpoint/2010/main" val="2482757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CCAE0780-F449-438C-B7E8-05623F19B4CB}" type="datetimeFigureOut">
              <a:rPr lang="zh-CN" altLang="en-US" smtClean="0"/>
              <a:t>2021/4/13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5A3B5C-9CC1-4B09-8CAD-0999E9DD1F55}" type="slidenum">
              <a:rPr lang="zh-CN" altLang="en-US" smtClean="0"/>
              <a:t>‹#›</a:t>
            </a:fld>
            <a:endParaRPr lang="zh-CN" altLang="en-US"/>
          </a:p>
        </p:txBody>
      </p:sp>
    </p:spTree>
    <p:extLst>
      <p:ext uri="{BB962C8B-B14F-4D97-AF65-F5344CB8AC3E}">
        <p14:creationId xmlns:p14="http://schemas.microsoft.com/office/powerpoint/2010/main" val="3431051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CCAE0780-F449-438C-B7E8-05623F19B4CB}" type="datetimeFigureOut">
              <a:rPr lang="zh-CN" altLang="en-US" smtClean="0"/>
              <a:t>2021/4/13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5A3B5C-9CC1-4B09-8CAD-0999E9DD1F55}" type="slidenum">
              <a:rPr lang="zh-CN" altLang="en-US" smtClean="0"/>
              <a:t>‹#›</a:t>
            </a:fld>
            <a:endParaRPr lang="zh-CN" altLang="en-US"/>
          </a:p>
        </p:txBody>
      </p:sp>
    </p:spTree>
    <p:extLst>
      <p:ext uri="{BB962C8B-B14F-4D97-AF65-F5344CB8AC3E}">
        <p14:creationId xmlns:p14="http://schemas.microsoft.com/office/powerpoint/2010/main" val="39674117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CAE0780-F449-438C-B7E8-05623F19B4CB}" type="datetimeFigureOut">
              <a:rPr lang="zh-CN" altLang="en-US" smtClean="0"/>
              <a:t>2021/4/13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5A3B5C-9CC1-4B09-8CAD-0999E9DD1F55}" type="slidenum">
              <a:rPr lang="zh-CN" altLang="en-US" smtClean="0"/>
              <a:t>‹#›</a:t>
            </a:fld>
            <a:endParaRPr lang="zh-CN" altLang="en-US"/>
          </a:p>
        </p:txBody>
      </p:sp>
    </p:spTree>
    <p:extLst>
      <p:ext uri="{BB962C8B-B14F-4D97-AF65-F5344CB8AC3E}">
        <p14:creationId xmlns:p14="http://schemas.microsoft.com/office/powerpoint/2010/main" val="2568202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CAE0780-F449-438C-B7E8-05623F19B4CB}" type="datetimeFigureOut">
              <a:rPr lang="zh-CN" altLang="en-US" smtClean="0"/>
              <a:t>2021/4/13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5A3B5C-9CC1-4B09-8CAD-0999E9DD1F55}" type="slidenum">
              <a:rPr lang="zh-CN" altLang="en-US" smtClean="0"/>
              <a:t>‹#›</a:t>
            </a:fld>
            <a:endParaRPr lang="zh-CN" altLang="en-US"/>
          </a:p>
        </p:txBody>
      </p:sp>
    </p:spTree>
    <p:extLst>
      <p:ext uri="{BB962C8B-B14F-4D97-AF65-F5344CB8AC3E}">
        <p14:creationId xmlns:p14="http://schemas.microsoft.com/office/powerpoint/2010/main" val="1390267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08000" y="228600"/>
            <a:ext cx="10972800" cy="609600"/>
          </a:xfrm>
          <a:custGeom>
            <a:avLst/>
            <a:gdLst/>
            <a:ahLst/>
            <a:cxnLst/>
            <a:rect l="l" t="t" r="r" b="b"/>
            <a:pathLst>
              <a:path w="8229600" h="609600">
                <a:moveTo>
                  <a:pt x="0" y="609600"/>
                </a:moveTo>
                <a:lnTo>
                  <a:pt x="0" y="0"/>
                </a:lnTo>
                <a:lnTo>
                  <a:pt x="8229600" y="0"/>
                </a:lnTo>
              </a:path>
            </a:pathLst>
          </a:custGeom>
          <a:ln w="25400">
            <a:solidFill>
              <a:srgbClr val="CC9900"/>
            </a:solidFill>
          </a:ln>
        </p:spPr>
        <p:txBody>
          <a:bodyPr wrap="square" lIns="0" tIns="0" rIns="0" bIns="0" rtlCol="0"/>
          <a:lstStyle/>
          <a:p>
            <a:endParaRPr sz="1800"/>
          </a:p>
        </p:txBody>
      </p:sp>
      <p:sp>
        <p:nvSpPr>
          <p:cNvPr id="17" name="bk object 17"/>
          <p:cNvSpPr/>
          <p:nvPr/>
        </p:nvSpPr>
        <p:spPr>
          <a:xfrm>
            <a:off x="609600" y="6172200"/>
            <a:ext cx="10972800" cy="0"/>
          </a:xfrm>
          <a:custGeom>
            <a:avLst/>
            <a:gdLst/>
            <a:ahLst/>
            <a:cxnLst/>
            <a:rect l="l" t="t" r="r" b="b"/>
            <a:pathLst>
              <a:path w="8229600">
                <a:moveTo>
                  <a:pt x="0" y="0"/>
                </a:moveTo>
                <a:lnTo>
                  <a:pt x="8229600" y="1"/>
                </a:lnTo>
              </a:path>
            </a:pathLst>
          </a:custGeom>
          <a:ln w="25400">
            <a:solidFill>
              <a:srgbClr val="CC9900"/>
            </a:solidFill>
          </a:ln>
        </p:spPr>
        <p:txBody>
          <a:bodyPr wrap="square" lIns="0" tIns="0" rIns="0" bIns="0" rtlCol="0"/>
          <a:lstStyle/>
          <a:p>
            <a:endParaRPr sz="1800"/>
          </a:p>
        </p:txBody>
      </p:sp>
      <p:sp>
        <p:nvSpPr>
          <p:cNvPr id="2" name="Holder 2"/>
          <p:cNvSpPr>
            <a:spLocks noGrp="1"/>
          </p:cNvSpPr>
          <p:nvPr>
            <p:ph type="title"/>
          </p:nvPr>
        </p:nvSpPr>
        <p:spPr/>
        <p:txBody>
          <a:bodyPr lIns="0" tIns="0" rIns="0" bIns="0"/>
          <a:lstStyle>
            <a:lvl1pPr>
              <a:defRPr sz="4600" b="0" i="0">
                <a:solidFill>
                  <a:srgbClr val="006633"/>
                </a:solidFill>
                <a:latin typeface="宋体"/>
                <a:cs typeface="宋体"/>
              </a:defRPr>
            </a:lvl1pPr>
          </a:lstStyle>
          <a:p>
            <a:endParaRPr/>
          </a:p>
        </p:txBody>
      </p:sp>
      <p:sp>
        <p:nvSpPr>
          <p:cNvPr id="3" name="Holder 3"/>
          <p:cNvSpPr>
            <a:spLocks noGrp="1"/>
          </p:cNvSpPr>
          <p:nvPr>
            <p:ph sz="half" idx="2"/>
          </p:nvPr>
        </p:nvSpPr>
        <p:spPr>
          <a:xfrm>
            <a:off x="714587" y="1583817"/>
            <a:ext cx="5300133" cy="235449"/>
          </a:xfrm>
          <a:prstGeom prst="rect">
            <a:avLst/>
          </a:prstGeom>
        </p:spPr>
        <p:txBody>
          <a:bodyPr wrap="square" lIns="0" tIns="0" rIns="0" bIns="0">
            <a:spAutoFit/>
          </a:bodyPr>
          <a:lstStyle>
            <a:lvl1pPr>
              <a:defRPr sz="1700" b="1" i="0">
                <a:solidFill>
                  <a:srgbClr val="CC9900"/>
                </a:solidFill>
                <a:latin typeface="宋体"/>
                <a:cs typeface="宋体"/>
              </a:defRPr>
            </a:lvl1pPr>
          </a:lstStyle>
          <a:p>
            <a:endParaRPr/>
          </a:p>
        </p:txBody>
      </p:sp>
      <p:sp>
        <p:nvSpPr>
          <p:cNvPr id="4" name="Holder 4"/>
          <p:cNvSpPr>
            <a:spLocks noGrp="1"/>
          </p:cNvSpPr>
          <p:nvPr>
            <p:ph sz="half" idx="3"/>
          </p:nvPr>
        </p:nvSpPr>
        <p:spPr>
          <a:xfrm>
            <a:off x="6205071" y="1402556"/>
            <a:ext cx="4819227" cy="152349"/>
          </a:xfrm>
          <a:prstGeom prst="rect">
            <a:avLst/>
          </a:prstGeom>
        </p:spPr>
        <p:txBody>
          <a:bodyPr wrap="square" lIns="0" tIns="0" rIns="0" bIns="0">
            <a:spAutoFit/>
          </a:bodyPr>
          <a:lstStyle>
            <a:lvl1pPr>
              <a:defRPr sz="1100" b="1" i="0">
                <a:solidFill>
                  <a:schemeClr val="tx1"/>
                </a:solidFill>
                <a:latin typeface="Garamond"/>
                <a:cs typeface="Garamond"/>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4/13/2021</a:t>
            </a:fld>
            <a:endParaRPr lang="en-US"/>
          </a:p>
        </p:txBody>
      </p:sp>
      <p:sp>
        <p:nvSpPr>
          <p:cNvPr id="7" name="Holder 7"/>
          <p:cNvSpPr>
            <a:spLocks noGrp="1"/>
          </p:cNvSpPr>
          <p:nvPr>
            <p:ph type="sldNum" sz="quarter" idx="7"/>
          </p:nvPr>
        </p:nvSpPr>
        <p:spPr/>
        <p:txBody>
          <a:bodyPr lIns="0" tIns="0" rIns="0" bIns="0"/>
          <a:lstStyle>
            <a:lvl1pPr>
              <a:defRPr sz="1200" b="0" i="0">
                <a:solidFill>
                  <a:schemeClr val="tx1"/>
                </a:solidFill>
                <a:latin typeface="Arial"/>
                <a:cs typeface="Arial"/>
              </a:defRPr>
            </a:lvl1pPr>
          </a:lstStyle>
          <a:p>
            <a:pPr marL="25400">
              <a:lnSpc>
                <a:spcPts val="1425"/>
              </a:lnSpc>
            </a:pPr>
            <a:fld id="{81D60167-4931-47E6-BA6A-407CBD079E47}" type="slidenum">
              <a:rPr lang="en-US" altLang="zh-CN" smtClean="0"/>
              <a:pPr marL="25400">
                <a:lnSpc>
                  <a:spcPts val="1425"/>
                </a:lnSpc>
              </a:pPr>
              <a:t>‹#›</a:t>
            </a:fld>
            <a:endParaRPr lang="en-US" altLang="zh-CN" dirty="0"/>
          </a:p>
        </p:txBody>
      </p:sp>
    </p:spTree>
    <p:extLst>
      <p:ext uri="{BB962C8B-B14F-4D97-AF65-F5344CB8AC3E}">
        <p14:creationId xmlns:p14="http://schemas.microsoft.com/office/powerpoint/2010/main" val="2028431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03C2226-87B6-4D88-80E9-14850C73E3BB}" type="datetime1">
              <a:rPr lang="zh-CN" altLang="en-US" smtClean="0"/>
              <a:t>2021/4/13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9F1036-562A-4163-8A3C-2D45F0094673}" type="slidenum">
              <a:rPr lang="zh-CN" altLang="en-US" smtClean="0"/>
              <a:t>‹#›</a:t>
            </a:fld>
            <a:endParaRPr lang="zh-CN" altLang="en-US"/>
          </a:p>
        </p:txBody>
      </p:sp>
      <p:sp>
        <p:nvSpPr>
          <p:cNvPr id="7" name="标题 1"/>
          <p:cNvSpPr>
            <a:spLocks noGrp="1"/>
          </p:cNvSpPr>
          <p:nvPr>
            <p:ph type="title"/>
          </p:nvPr>
        </p:nvSpPr>
        <p:spPr>
          <a:xfrm>
            <a:off x="634006" y="364304"/>
            <a:ext cx="4878032" cy="378554"/>
          </a:xfrm>
        </p:spPr>
        <p:txBody>
          <a:bodyPr>
            <a:noAutofit/>
          </a:bodyPr>
          <a:lstStyle>
            <a:lvl1pPr>
              <a:defRPr sz="2400" kern="1200" spc="500" baseline="0">
                <a:solidFill>
                  <a:schemeClr val="accent1">
                    <a:lumMod val="50000"/>
                  </a:schemeClr>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8" name="内容占位符 2"/>
          <p:cNvSpPr>
            <a:spLocks noGrp="1"/>
          </p:cNvSpPr>
          <p:nvPr>
            <p:ph idx="1"/>
          </p:nvPr>
        </p:nvSpPr>
        <p:spPr>
          <a:xfrm>
            <a:off x="838200" y="1162975"/>
            <a:ext cx="10515600" cy="5022866"/>
          </a:xfrm>
        </p:spPr>
        <p:txBody>
          <a:bodyPr/>
          <a:lstStyle>
            <a:lvl1pPr marL="358775" indent="-358775" algn="just">
              <a:lnSpc>
                <a:spcPct val="130000"/>
              </a:lnSpc>
              <a:buSzPct val="110000"/>
              <a:buFont typeface="Arial" panose="020B0604020202020204" pitchFamily="34" charset="0"/>
              <a:buChar char="•"/>
              <a:defRPr baseline="0">
                <a:latin typeface="Times New Roman" panose="02020603050405020304" pitchFamily="18" charset="0"/>
                <a:ea typeface="黑体" panose="02010609060101010101" pitchFamily="49" charset="-122"/>
              </a:defRPr>
            </a:lvl1pPr>
            <a:lvl2pPr marL="803275" indent="-346075" algn="just">
              <a:lnSpc>
                <a:spcPct val="130000"/>
              </a:lnSpc>
              <a:buSzPct val="120000"/>
              <a:buFont typeface="Times New Roman" panose="02020603050405020304" pitchFamily="18" charset="0"/>
              <a:buChar char="–"/>
              <a:defRPr baseline="0">
                <a:latin typeface="Times New Roman" panose="02020603050405020304" pitchFamily="18" charset="0"/>
                <a:ea typeface="黑体" panose="02010609060101010101" pitchFamily="49" charset="-122"/>
              </a:defRPr>
            </a:lvl2pPr>
            <a:lvl3pPr algn="just">
              <a:lnSpc>
                <a:spcPct val="130000"/>
              </a:lnSpc>
              <a:defRPr baseline="0">
                <a:latin typeface="Times New Roman" panose="02020603050405020304" pitchFamily="18" charset="0"/>
                <a:ea typeface="黑体" panose="02010609060101010101" pitchFamily="49" charset="-122"/>
              </a:defRPr>
            </a:lvl3pPr>
            <a:lvl4pPr algn="just">
              <a:lnSpc>
                <a:spcPct val="130000"/>
              </a:lnSpc>
              <a:defRPr baseline="0">
                <a:latin typeface="Times New Roman" panose="02020603050405020304" pitchFamily="18" charset="0"/>
                <a:ea typeface="黑体" panose="02010609060101010101" pitchFamily="49" charset="-122"/>
              </a:defRPr>
            </a:lvl4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p:txBody>
      </p:sp>
    </p:spTree>
    <p:extLst>
      <p:ext uri="{BB962C8B-B14F-4D97-AF65-F5344CB8AC3E}">
        <p14:creationId xmlns:p14="http://schemas.microsoft.com/office/powerpoint/2010/main" val="27800056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节标题">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6C99486-F4B8-45BB-A1EF-06E6931DA146}" type="datetime1">
              <a:rPr lang="zh-CN" altLang="en-US" smtClean="0"/>
              <a:t>2021/4/13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9F1036-562A-4163-8A3C-2D45F0094673}" type="slidenum">
              <a:rPr lang="zh-CN" altLang="en-US" smtClean="0"/>
              <a:t>‹#›</a:t>
            </a:fld>
            <a:endParaRPr lang="zh-CN" altLang="en-US"/>
          </a:p>
        </p:txBody>
      </p:sp>
      <p:sp>
        <p:nvSpPr>
          <p:cNvPr id="7" name="矩形 6">
            <a:extLst>
              <a:ext uri="{FF2B5EF4-FFF2-40B4-BE49-F238E27FC236}">
                <a16:creationId xmlns:a16="http://schemas.microsoft.com/office/drawing/2014/main" id="{FE11974F-BED5-4346-886F-49C87EEC19BA}"/>
              </a:ext>
            </a:extLst>
          </p:cNvPr>
          <p:cNvSpPr/>
          <p:nvPr/>
        </p:nvSpPr>
        <p:spPr>
          <a:xfrm>
            <a:off x="0" y="1904825"/>
            <a:ext cx="12192000" cy="2872509"/>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
          <p:cNvSpPr>
            <a:spLocks noGrp="1"/>
          </p:cNvSpPr>
          <p:nvPr>
            <p:ph type="title"/>
          </p:nvPr>
        </p:nvSpPr>
        <p:spPr>
          <a:xfrm>
            <a:off x="6061845" y="3426475"/>
            <a:ext cx="6130155" cy="590931"/>
          </a:xfrm>
          <a:noFill/>
        </p:spPr>
        <p:txBody>
          <a:bodyPr wrap="square" rtlCol="0">
            <a:spAutoFit/>
          </a:bodyPr>
          <a:lstStyle>
            <a:lvl1pPr>
              <a:defRPr lang="zh-CN" altLang="en-US" sz="3600" b="1" spc="300">
                <a:solidFill>
                  <a:schemeClr val="bg1"/>
                </a:solidFill>
                <a:latin typeface="微软雅黑" panose="020B0503020204020204" pitchFamily="34" charset="-122"/>
                <a:ea typeface="微软雅黑" panose="020B0503020204020204" pitchFamily="34" charset="-122"/>
                <a:cs typeface="+mn-cs"/>
              </a:defRPr>
            </a:lvl1pPr>
          </a:lstStyle>
          <a:p>
            <a:pPr marL="0" lvl="0"/>
            <a:r>
              <a:rPr lang="zh-CN" altLang="en-US" dirty="0" smtClean="0"/>
              <a:t>单击此处编辑母版标题样式</a:t>
            </a:r>
            <a:endParaRPr lang="zh-CN" altLang="en-US" dirty="0"/>
          </a:p>
        </p:txBody>
      </p:sp>
      <p:sp>
        <p:nvSpPr>
          <p:cNvPr id="9" name="文本占位符 2"/>
          <p:cNvSpPr>
            <a:spLocks noGrp="1"/>
          </p:cNvSpPr>
          <p:nvPr>
            <p:ph type="body" idx="1"/>
          </p:nvPr>
        </p:nvSpPr>
        <p:spPr>
          <a:xfrm>
            <a:off x="1477428" y="2321111"/>
            <a:ext cx="1313597" cy="434677"/>
          </a:xfrm>
        </p:spPr>
        <p:txBody>
          <a:bodyPr>
            <a:noAutofit/>
          </a:bodyPr>
          <a:lstStyle>
            <a:lvl1pPr marL="0" indent="0">
              <a:buNone/>
              <a:defRPr lang="zh-CN" altLang="en-US" sz="5400" b="1" kern="1200" spc="300" dirty="0" smtClean="0">
                <a:solidFill>
                  <a:schemeClr val="bg1"/>
                </a:solidFill>
                <a:latin typeface="微软雅黑" panose="020B0503020204020204" pitchFamily="34" charset="-122"/>
                <a:ea typeface="微软雅黑" panose="020B0503020204020204" pitchFamily="34" charset="-122"/>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grpSp>
        <p:nvGrpSpPr>
          <p:cNvPr id="10" name="组合 9">
            <a:extLst>
              <a:ext uri="{FF2B5EF4-FFF2-40B4-BE49-F238E27FC236}">
                <a16:creationId xmlns:a16="http://schemas.microsoft.com/office/drawing/2014/main" id="{8C75C424-1E74-4412-BEB2-B0F1A08CAC58}"/>
              </a:ext>
            </a:extLst>
          </p:cNvPr>
          <p:cNvGrpSpPr/>
          <p:nvPr/>
        </p:nvGrpSpPr>
        <p:grpSpPr>
          <a:xfrm>
            <a:off x="0" y="2475346"/>
            <a:ext cx="12192000" cy="542052"/>
            <a:chOff x="0" y="2475346"/>
            <a:chExt cx="12192000" cy="542052"/>
          </a:xfrm>
        </p:grpSpPr>
        <p:sp>
          <p:nvSpPr>
            <p:cNvPr id="11" name="矩形 10">
              <a:extLst>
                <a:ext uri="{FF2B5EF4-FFF2-40B4-BE49-F238E27FC236}">
                  <a16:creationId xmlns:a16="http://schemas.microsoft.com/office/drawing/2014/main" id="{955C966B-7A8B-41D7-B15E-194C5F35AA1E}"/>
                </a:ext>
              </a:extLst>
            </p:cNvPr>
            <p:cNvSpPr/>
            <p:nvPr/>
          </p:nvSpPr>
          <p:spPr>
            <a:xfrm>
              <a:off x="2858264" y="2475346"/>
              <a:ext cx="9333736"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C77D4CC-3F56-4E85-8049-AAE27DA987CC}"/>
                </a:ext>
              </a:extLst>
            </p:cNvPr>
            <p:cNvSpPr/>
            <p:nvPr/>
          </p:nvSpPr>
          <p:spPr>
            <a:xfrm>
              <a:off x="0" y="2475346"/>
              <a:ext cx="1380836"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AF45FDA-AB95-4975-81A0-488C9522AE60}"/>
                </a:ext>
              </a:extLst>
            </p:cNvPr>
            <p:cNvSpPr txBox="1"/>
            <p:nvPr/>
          </p:nvSpPr>
          <p:spPr>
            <a:xfrm>
              <a:off x="727753" y="2494178"/>
              <a:ext cx="757122"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第</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74E9A851-268B-4BCB-B0C5-6B6B1917830E}"/>
                </a:ext>
              </a:extLst>
            </p:cNvPr>
            <p:cNvSpPr txBox="1"/>
            <p:nvPr/>
          </p:nvSpPr>
          <p:spPr>
            <a:xfrm>
              <a:off x="2895836" y="2485034"/>
              <a:ext cx="1135813"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部分</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2992930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162975"/>
            <a:ext cx="5181600" cy="5013989"/>
          </a:xfrm>
        </p:spPr>
        <p:txBody>
          <a:bodyPr vert="horz" lIns="91440" tIns="45720" rIns="91440" bIns="45720" rtlCol="0">
            <a:normAutofit/>
          </a:bodyPr>
          <a:lstStyle>
            <a:lvl1pPr>
              <a:defRPr lang="zh-CN" altLang="en-US" baseline="0" smtClean="0">
                <a:latin typeface="Times New Roman" panose="02020603050405020304" pitchFamily="18" charset="0"/>
                <a:ea typeface="黑体" panose="02010609060101010101" pitchFamily="49" charset="-122"/>
              </a:defRPr>
            </a:lvl1pPr>
            <a:lvl2pPr>
              <a:defRPr lang="zh-CN" altLang="en-US" baseline="0" smtClean="0">
                <a:latin typeface="Times New Roman" panose="02020603050405020304" pitchFamily="18" charset="0"/>
                <a:ea typeface="黑体" panose="02010609060101010101" pitchFamily="49" charset="-122"/>
              </a:defRPr>
            </a:lvl2pPr>
            <a:lvl3pPr>
              <a:defRPr lang="zh-CN" altLang="en-US" baseline="0" smtClean="0">
                <a:latin typeface="Times New Roman" panose="02020603050405020304" pitchFamily="18" charset="0"/>
                <a:ea typeface="黑体" panose="02010609060101010101" pitchFamily="49" charset="-122"/>
              </a:defRPr>
            </a:lvl3pPr>
            <a:lvl4pPr>
              <a:defRPr lang="zh-CN" altLang="en-US" baseline="0" smtClean="0">
                <a:latin typeface="Times New Roman" panose="02020603050405020304" pitchFamily="18" charset="0"/>
                <a:ea typeface="黑体" panose="02010609060101010101" pitchFamily="49" charset="-122"/>
              </a:defRPr>
            </a:lvl4pPr>
            <a:lvl5pPr>
              <a:defRPr lang="en-US" dirty="0"/>
            </a:lvl5pPr>
          </a:lstStyle>
          <a:p>
            <a:pPr marL="358775" lvl="0" indent="-358775" algn="just">
              <a:lnSpc>
                <a:spcPct val="130000"/>
              </a:lnSpc>
              <a:buSzPct val="110000"/>
            </a:pPr>
            <a:r>
              <a:rPr lang="zh-CN" altLang="en-US" smtClean="0"/>
              <a:t>编辑母版文本样式</a:t>
            </a:r>
          </a:p>
          <a:p>
            <a:pPr marL="803275" lvl="1" indent="-346075" algn="just">
              <a:lnSpc>
                <a:spcPct val="130000"/>
              </a:lnSpc>
              <a:buSzPct val="120000"/>
              <a:buFont typeface="Times New Roman" panose="02020603050405020304" pitchFamily="18" charset="0"/>
              <a:buChar char="–"/>
            </a:pPr>
            <a:r>
              <a:rPr lang="zh-CN" altLang="en-US" smtClean="0"/>
              <a:t>第二级</a:t>
            </a:r>
          </a:p>
          <a:p>
            <a:pPr lvl="2" algn="just">
              <a:lnSpc>
                <a:spcPct val="130000"/>
              </a:lnSpc>
            </a:pPr>
            <a:r>
              <a:rPr lang="zh-CN" altLang="en-US" smtClean="0"/>
              <a:t>第三级</a:t>
            </a:r>
          </a:p>
          <a:p>
            <a:pPr lvl="3" algn="just">
              <a:lnSpc>
                <a:spcPct val="130000"/>
              </a:lnSpc>
            </a:pPr>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162976"/>
            <a:ext cx="5181600" cy="5013988"/>
          </a:xfrm>
        </p:spPr>
        <p:txBody>
          <a:bodyPr vert="horz" lIns="91440" tIns="45720" rIns="91440" bIns="45720" rtlCol="0">
            <a:normAutofit/>
          </a:bodyPr>
          <a:lstStyle>
            <a:lvl1pPr>
              <a:defRPr lang="zh-CN" altLang="en-US" baseline="0" smtClean="0">
                <a:latin typeface="Times New Roman" panose="02020603050405020304" pitchFamily="18" charset="0"/>
                <a:ea typeface="黑体" panose="02010609060101010101" pitchFamily="49" charset="-122"/>
              </a:defRPr>
            </a:lvl1pPr>
            <a:lvl2pPr>
              <a:defRPr lang="zh-CN" altLang="en-US" baseline="0" smtClean="0">
                <a:latin typeface="Times New Roman" panose="02020603050405020304" pitchFamily="18" charset="0"/>
                <a:ea typeface="黑体" panose="02010609060101010101" pitchFamily="49" charset="-122"/>
              </a:defRPr>
            </a:lvl2pPr>
            <a:lvl3pPr>
              <a:defRPr lang="zh-CN" altLang="en-US" baseline="0" smtClean="0">
                <a:latin typeface="Times New Roman" panose="02020603050405020304" pitchFamily="18" charset="0"/>
                <a:ea typeface="黑体" panose="02010609060101010101" pitchFamily="49" charset="-122"/>
              </a:defRPr>
            </a:lvl3pPr>
            <a:lvl4pPr>
              <a:defRPr lang="zh-CN" altLang="en-US" baseline="0" smtClean="0">
                <a:latin typeface="Times New Roman" panose="02020603050405020304" pitchFamily="18" charset="0"/>
                <a:ea typeface="黑体" panose="02010609060101010101" pitchFamily="49" charset="-122"/>
              </a:defRPr>
            </a:lvl4pPr>
            <a:lvl5pPr>
              <a:defRPr lang="en-US" dirty="0"/>
            </a:lvl5pPr>
          </a:lstStyle>
          <a:p>
            <a:pPr marL="358775" lvl="0" indent="-358775" algn="just">
              <a:lnSpc>
                <a:spcPct val="130000"/>
              </a:lnSpc>
              <a:buSzPct val="110000"/>
            </a:pPr>
            <a:r>
              <a:rPr lang="zh-CN" altLang="en-US" smtClean="0"/>
              <a:t>编辑母版文本样式</a:t>
            </a:r>
          </a:p>
          <a:p>
            <a:pPr marL="803275" lvl="1" indent="-346075" algn="just">
              <a:lnSpc>
                <a:spcPct val="130000"/>
              </a:lnSpc>
              <a:buSzPct val="120000"/>
              <a:buFont typeface="Times New Roman" panose="02020603050405020304" pitchFamily="18" charset="0"/>
              <a:buChar char="–"/>
            </a:pPr>
            <a:r>
              <a:rPr lang="zh-CN" altLang="en-US" smtClean="0"/>
              <a:t>第二级</a:t>
            </a:r>
          </a:p>
          <a:p>
            <a:pPr lvl="2" algn="just">
              <a:lnSpc>
                <a:spcPct val="130000"/>
              </a:lnSpc>
            </a:pPr>
            <a:r>
              <a:rPr lang="zh-CN" altLang="en-US" smtClean="0"/>
              <a:t>第三级</a:t>
            </a:r>
          </a:p>
          <a:p>
            <a:pPr lvl="3" algn="just">
              <a:lnSpc>
                <a:spcPct val="130000"/>
              </a:lnSpc>
            </a:pPr>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802484F-6193-4045-AA6C-322D1992FA1E}" type="datetime1">
              <a:rPr lang="zh-CN" altLang="en-US" smtClean="0"/>
              <a:t>2021/4/13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E9F1036-562A-4163-8A3C-2D45F0094673}" type="slidenum">
              <a:rPr lang="zh-CN" altLang="en-US" smtClean="0"/>
              <a:t>‹#›</a:t>
            </a:fld>
            <a:endParaRPr lang="zh-CN" altLang="en-US"/>
          </a:p>
        </p:txBody>
      </p:sp>
      <p:sp>
        <p:nvSpPr>
          <p:cNvPr id="9" name="标题 1"/>
          <p:cNvSpPr>
            <a:spLocks noGrp="1"/>
          </p:cNvSpPr>
          <p:nvPr>
            <p:ph type="title"/>
          </p:nvPr>
        </p:nvSpPr>
        <p:spPr>
          <a:xfrm>
            <a:off x="634006" y="372862"/>
            <a:ext cx="4878031" cy="355107"/>
          </a:xfrm>
        </p:spPr>
        <p:txBody>
          <a:bodyPr>
            <a:noAutofit/>
          </a:bodyPr>
          <a:lstStyle>
            <a:lvl1pPr>
              <a:defRPr sz="2400" kern="1200" spc="500" baseline="0">
                <a:solidFill>
                  <a:schemeClr val="accent1">
                    <a:lumMod val="50000"/>
                  </a:schemeClr>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62795824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CCAE0780-F449-438C-B7E8-05623F19B4CB}" type="datetimeFigureOut">
              <a:rPr lang="zh-CN" altLang="en-US" smtClean="0"/>
              <a:t>2021/4/13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5A3B5C-9CC1-4B09-8CAD-0999E9DD1F55}" type="slidenum">
              <a:rPr lang="zh-CN" altLang="en-US" smtClean="0"/>
              <a:t>‹#›</a:t>
            </a:fld>
            <a:endParaRPr lang="zh-CN" altLang="en-US"/>
          </a:p>
        </p:txBody>
      </p:sp>
    </p:spTree>
    <p:extLst>
      <p:ext uri="{BB962C8B-B14F-4D97-AF65-F5344CB8AC3E}">
        <p14:creationId xmlns:p14="http://schemas.microsoft.com/office/powerpoint/2010/main" val="1425838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CAE0780-F449-438C-B7E8-05623F19B4CB}" type="datetimeFigureOut">
              <a:rPr lang="zh-CN" altLang="en-US" smtClean="0"/>
              <a:t>2021/4/13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5A3B5C-9CC1-4B09-8CAD-0999E9DD1F55}" type="slidenum">
              <a:rPr lang="zh-CN" altLang="en-US" smtClean="0"/>
              <a:t>‹#›</a:t>
            </a:fld>
            <a:endParaRPr lang="zh-CN" altLang="en-US"/>
          </a:p>
        </p:txBody>
      </p:sp>
    </p:spTree>
    <p:extLst>
      <p:ext uri="{BB962C8B-B14F-4D97-AF65-F5344CB8AC3E}">
        <p14:creationId xmlns:p14="http://schemas.microsoft.com/office/powerpoint/2010/main" val="3482683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CCAE0780-F449-438C-B7E8-05623F19B4CB}" type="datetimeFigureOut">
              <a:rPr lang="zh-CN" altLang="en-US" smtClean="0"/>
              <a:t>2021/4/13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5A3B5C-9CC1-4B09-8CAD-0999E9DD1F55}" type="slidenum">
              <a:rPr lang="zh-CN" altLang="en-US" smtClean="0"/>
              <a:t>‹#›</a:t>
            </a:fld>
            <a:endParaRPr lang="zh-CN" altLang="en-US"/>
          </a:p>
        </p:txBody>
      </p:sp>
    </p:spTree>
    <p:extLst>
      <p:ext uri="{BB962C8B-B14F-4D97-AF65-F5344CB8AC3E}">
        <p14:creationId xmlns:p14="http://schemas.microsoft.com/office/powerpoint/2010/main" val="2182629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CAE0780-F449-438C-B7E8-05623F19B4CB}" type="datetimeFigureOut">
              <a:rPr lang="zh-CN" altLang="en-US" smtClean="0"/>
              <a:t>2021/4/13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5A3B5C-9CC1-4B09-8CAD-0999E9DD1F55}" type="slidenum">
              <a:rPr lang="zh-CN" altLang="en-US" smtClean="0"/>
              <a:t>‹#›</a:t>
            </a:fld>
            <a:endParaRPr lang="zh-CN" altLang="en-US"/>
          </a:p>
        </p:txBody>
      </p:sp>
    </p:spTree>
    <p:extLst>
      <p:ext uri="{BB962C8B-B14F-4D97-AF65-F5344CB8AC3E}">
        <p14:creationId xmlns:p14="http://schemas.microsoft.com/office/powerpoint/2010/main" val="3676923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CAE0780-F449-438C-B7E8-05623F19B4CB}" type="datetimeFigureOut">
              <a:rPr lang="zh-CN" altLang="en-US" smtClean="0"/>
              <a:t>2021/4/13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F5A3B5C-9CC1-4B09-8CAD-0999E9DD1F55}" type="slidenum">
              <a:rPr lang="zh-CN" altLang="en-US" smtClean="0"/>
              <a:t>‹#›</a:t>
            </a:fld>
            <a:endParaRPr lang="zh-CN" altLang="en-US"/>
          </a:p>
        </p:txBody>
      </p:sp>
    </p:spTree>
    <p:extLst>
      <p:ext uri="{BB962C8B-B14F-4D97-AF65-F5344CB8AC3E}">
        <p14:creationId xmlns:p14="http://schemas.microsoft.com/office/powerpoint/2010/main" val="2983100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E0780-F449-438C-B7E8-05623F19B4CB}" type="datetimeFigureOut">
              <a:rPr lang="zh-CN" altLang="en-US" smtClean="0"/>
              <a:t>2021/4/13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5A3B5C-9CC1-4B09-8CAD-0999E9DD1F55}" type="slidenum">
              <a:rPr lang="zh-CN" altLang="en-US" smtClean="0"/>
              <a:t>‹#›</a:t>
            </a:fld>
            <a:endParaRPr lang="zh-CN" altLang="en-US"/>
          </a:p>
        </p:txBody>
      </p:sp>
    </p:spTree>
    <p:extLst>
      <p:ext uri="{BB962C8B-B14F-4D97-AF65-F5344CB8AC3E}">
        <p14:creationId xmlns:p14="http://schemas.microsoft.com/office/powerpoint/2010/main" val="84467718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g"/><Relationship Id="rId7" Type="http://schemas.openxmlformats.org/officeDocument/2006/relationships/image" Target="../media/image18.jpg"/><Relationship Id="rId12" Type="http://schemas.openxmlformats.org/officeDocument/2006/relationships/image" Target="../media/image23.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jpg"/><Relationship Id="rId11" Type="http://schemas.openxmlformats.org/officeDocument/2006/relationships/image" Target="../media/image22.png"/><Relationship Id="rId5" Type="http://schemas.openxmlformats.org/officeDocument/2006/relationships/image" Target="../media/image16.jpg"/><Relationship Id="rId10" Type="http://schemas.openxmlformats.org/officeDocument/2006/relationships/image" Target="../media/image21.png"/><Relationship Id="rId4" Type="http://schemas.openxmlformats.org/officeDocument/2006/relationships/image" Target="../media/image15.jp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jp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image" Target="../media/image38.jpg"/><Relationship Id="rId13" Type="http://schemas.openxmlformats.org/officeDocument/2006/relationships/image" Target="../media/image17.jpg"/><Relationship Id="rId3" Type="http://schemas.openxmlformats.org/officeDocument/2006/relationships/image" Target="../media/image33.jpg"/><Relationship Id="rId7" Type="http://schemas.openxmlformats.org/officeDocument/2006/relationships/image" Target="../media/image37.png"/><Relationship Id="rId12" Type="http://schemas.openxmlformats.org/officeDocument/2006/relationships/image" Target="../media/image42.jpg"/><Relationship Id="rId17" Type="http://schemas.openxmlformats.org/officeDocument/2006/relationships/image" Target="../media/image46.png"/><Relationship Id="rId2" Type="http://schemas.openxmlformats.org/officeDocument/2006/relationships/image" Target="../media/image32.png"/><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jpg"/><Relationship Id="rId5" Type="http://schemas.openxmlformats.org/officeDocument/2006/relationships/image" Target="../media/image35.png"/><Relationship Id="rId15" Type="http://schemas.openxmlformats.org/officeDocument/2006/relationships/image" Target="../media/image44.jp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jp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bsp.com/xss.j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bsp.com/xss.swf" TargetMode="External"/><Relationship Id="rId4" Type="http://schemas.openxmlformats.org/officeDocument/2006/relationships/hyperlink" Target="http://bsp.com/xss.css%27%3B"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hyperlink" Target="http://bank.com/transfer.do?acct=Alice&amp;amout=1"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90.png"/><Relationship Id="rId3" Type="http://schemas.openxmlformats.org/officeDocument/2006/relationships/image" Target="../media/image67.png"/><Relationship Id="rId21" Type="http://schemas.openxmlformats.org/officeDocument/2006/relationships/image" Target="../media/image85.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5" Type="http://schemas.openxmlformats.org/officeDocument/2006/relationships/image" Target="../media/image89.png"/><Relationship Id="rId2" Type="http://schemas.openxmlformats.org/officeDocument/2006/relationships/image" Target="../media/image66.png"/><Relationship Id="rId16" Type="http://schemas.openxmlformats.org/officeDocument/2006/relationships/image" Target="../media/image80.png"/><Relationship Id="rId20"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8.png"/><Relationship Id="rId5" Type="http://schemas.openxmlformats.org/officeDocument/2006/relationships/image" Target="../media/image69.png"/><Relationship Id="rId15" Type="http://schemas.openxmlformats.org/officeDocument/2006/relationships/image" Target="../media/image79.png"/><Relationship Id="rId23" Type="http://schemas.openxmlformats.org/officeDocument/2006/relationships/image" Target="../media/image87.pn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6.png"/><Relationship Id="rId27" Type="http://schemas.openxmlformats.org/officeDocument/2006/relationships/image" Target="../media/image9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0222" y="613138"/>
            <a:ext cx="1991555" cy="1991555"/>
          </a:xfrm>
          <a:prstGeom prst="rect">
            <a:avLst/>
          </a:prstGeom>
        </p:spPr>
      </p:pic>
      <p:cxnSp>
        <p:nvCxnSpPr>
          <p:cNvPr id="8" name="直接连接符 7">
            <a:extLst>
              <a:ext uri="{FF2B5EF4-FFF2-40B4-BE49-F238E27FC236}">
                <a16:creationId xmlns:a16="http://schemas.microsoft.com/office/drawing/2014/main" id="{2B5F9587-4CFB-4363-9AD0-736F03B41A63}"/>
              </a:ext>
            </a:extLst>
          </p:cNvPr>
          <p:cNvCxnSpPr>
            <a:cxnSpLocks/>
          </p:cNvCxnSpPr>
          <p:nvPr/>
        </p:nvCxnSpPr>
        <p:spPr>
          <a:xfrm>
            <a:off x="3484881" y="2773680"/>
            <a:ext cx="5516879" cy="10160"/>
          </a:xfrm>
          <a:prstGeom prst="line">
            <a:avLst/>
          </a:prstGeom>
          <a:ln w="38100">
            <a:solidFill>
              <a:srgbClr val="004098"/>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B8DECB90-59F5-48D2-873F-9773CB178071}"/>
              </a:ext>
            </a:extLst>
          </p:cNvPr>
          <p:cNvSpPr txBox="1"/>
          <p:nvPr/>
        </p:nvSpPr>
        <p:spPr>
          <a:xfrm>
            <a:off x="3505201" y="2862616"/>
            <a:ext cx="5425440"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smtClean="0">
                <a:ln>
                  <a:noFill/>
                </a:ln>
                <a:solidFill>
                  <a:srgbClr val="004578"/>
                </a:solidFill>
                <a:effectLst/>
                <a:uLnTx/>
                <a:uFillTx/>
                <a:latin typeface="黑体" panose="02010609060101010101" pitchFamily="49" charset="-122"/>
                <a:ea typeface="黑体" panose="02010609060101010101" pitchFamily="49" charset="-122"/>
              </a:rPr>
              <a:t>网络安全</a:t>
            </a:r>
            <a:endParaRPr kumimoji="0" lang="zh-CN" altLang="en-US" sz="5400" b="0" i="0" u="none" strike="noStrike" kern="1200" cap="none" spc="0" normalizeH="0" baseline="0" noProof="0" dirty="0">
              <a:ln>
                <a:noFill/>
              </a:ln>
              <a:solidFill>
                <a:srgbClr val="004578"/>
              </a:solidFill>
              <a:effectLst/>
              <a:uLnTx/>
              <a:uFillTx/>
              <a:latin typeface="黑体" panose="02010609060101010101" pitchFamily="49" charset="-122"/>
              <a:ea typeface="黑体" panose="02010609060101010101" pitchFamily="49" charset="-122"/>
            </a:endParaRPr>
          </a:p>
        </p:txBody>
      </p:sp>
      <p:cxnSp>
        <p:nvCxnSpPr>
          <p:cNvPr id="10" name="直接连接符 9">
            <a:extLst>
              <a:ext uri="{FF2B5EF4-FFF2-40B4-BE49-F238E27FC236}">
                <a16:creationId xmlns:a16="http://schemas.microsoft.com/office/drawing/2014/main" id="{7134FBB8-2207-4766-A8A9-0211878451AF}"/>
              </a:ext>
            </a:extLst>
          </p:cNvPr>
          <p:cNvCxnSpPr>
            <a:cxnSpLocks/>
          </p:cNvCxnSpPr>
          <p:nvPr/>
        </p:nvCxnSpPr>
        <p:spPr>
          <a:xfrm>
            <a:off x="3484881" y="4241766"/>
            <a:ext cx="5516879" cy="0"/>
          </a:xfrm>
          <a:prstGeom prst="line">
            <a:avLst/>
          </a:prstGeom>
          <a:ln w="38100">
            <a:solidFill>
              <a:srgbClr val="004098"/>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922489D-4E7F-4184-81A1-A48FD0BCFBD3}"/>
              </a:ext>
            </a:extLst>
          </p:cNvPr>
          <p:cNvSpPr txBox="1"/>
          <p:nvPr/>
        </p:nvSpPr>
        <p:spPr>
          <a:xfrm>
            <a:off x="3688079" y="3780101"/>
            <a:ext cx="5090161" cy="461665"/>
          </a:xfrm>
          <a:prstGeom prst="rect">
            <a:avLst/>
          </a:prstGeom>
          <a:noFill/>
        </p:spPr>
        <p:txBody>
          <a:bodyPr wrap="square" rtlCol="0">
            <a:spAutoFit/>
          </a:bodyPr>
          <a:lstStyle/>
          <a:p>
            <a:pPr lvl="0" algn="dist" defTabSz="914400">
              <a:defRPr/>
            </a:pPr>
            <a:r>
              <a:rPr lang="en-US" altLang="zh-CN" sz="2400" dirty="0" smtClean="0">
                <a:solidFill>
                  <a:srgbClr val="004578"/>
                </a:solidFill>
                <a:latin typeface="Times New Roman" panose="02020603050405020304" pitchFamily="18" charset="0"/>
                <a:ea typeface="微软雅黑" panose="020B0503020204020204" pitchFamily="34" charset="-122"/>
                <a:cs typeface="Times New Roman" panose="02020603050405020304" pitchFamily="18" charset="0"/>
              </a:rPr>
              <a:t>NETWORK SECURITY</a:t>
            </a:r>
            <a:endParaRPr kumimoji="0" lang="zh-CN" altLang="en-US" sz="2400" b="0" i="0" u="none" strike="noStrike" kern="1200" cap="none" spc="0" normalizeH="0" baseline="0" noProof="0" dirty="0">
              <a:ln>
                <a:noFill/>
              </a:ln>
              <a:solidFill>
                <a:srgbClr val="0045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D27E696C-8169-4143-9140-A26A90133493}"/>
              </a:ext>
            </a:extLst>
          </p:cNvPr>
          <p:cNvSpPr txBox="1"/>
          <p:nvPr/>
        </p:nvSpPr>
        <p:spPr>
          <a:xfrm>
            <a:off x="7533640" y="6399488"/>
            <a:ext cx="29362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网络与信息安全研究中心</a:t>
            </a:r>
            <a:endParaRPr kumimoji="0" lang="zh-CN" altLang="en-US" sz="1800" b="0" i="0" u="none" strike="noStrike" kern="1200" cap="none" spc="0" normalizeH="0" baseline="0" noProof="0" dirty="0">
              <a:ln>
                <a:noFill/>
              </a:ln>
              <a:solidFill>
                <a:schemeClr val="accent1">
                  <a:lumMod val="50000"/>
                </a:schemeClr>
              </a:solidFill>
              <a:effectLst/>
              <a:uLnTx/>
              <a:uFillTx/>
              <a:latin typeface="Stencil" panose="040409050D0802020404" pitchFamily="82" charset="0"/>
              <a:ea typeface="微软雅黑" panose="020B0503020204020204" pitchFamily="34" charset="-122"/>
            </a:endParaRPr>
          </a:p>
        </p:txBody>
      </p:sp>
      <p:pic>
        <p:nvPicPr>
          <p:cNvPr id="13" name="图片 12"/>
          <p:cNvPicPr>
            <a:picLocks noChangeAspect="1"/>
          </p:cNvPicPr>
          <p:nvPr/>
        </p:nvPicPr>
        <p:blipFill>
          <a:blip r:embed="rId4"/>
          <a:stretch>
            <a:fillRect/>
          </a:stretch>
        </p:blipFill>
        <p:spPr>
          <a:xfrm>
            <a:off x="10231120" y="6288788"/>
            <a:ext cx="1804670" cy="631371"/>
          </a:xfrm>
          <a:prstGeom prst="rect">
            <a:avLst/>
          </a:prstGeom>
        </p:spPr>
      </p:pic>
    </p:spTree>
    <p:extLst>
      <p:ext uri="{BB962C8B-B14F-4D97-AF65-F5344CB8AC3E}">
        <p14:creationId xmlns:p14="http://schemas.microsoft.com/office/powerpoint/2010/main" val="2839620562"/>
      </p:ext>
    </p:extLst>
  </p:cSld>
  <p:clrMapOvr>
    <a:masterClrMapping/>
  </p:clrMapOvr>
  <mc:AlternateContent xmlns:mc="http://schemas.openxmlformats.org/markup-compatibility/2006" xmlns:p14="http://schemas.microsoft.com/office/powerpoint/2010/main">
    <mc:Choice Requires="p14">
      <p:transition spd="slow" p14:dur="999" advTm="3000"/>
    </mc:Choice>
    <mc:Fallback xmlns="">
      <p:transition spd="slow" advTm="3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929384" y="1330171"/>
            <a:ext cx="7449002" cy="5092956"/>
          </a:xfrm>
          <a:prstGeom prst="rect">
            <a:avLst/>
          </a:prstGeom>
        </p:spPr>
      </p:pic>
      <p:sp>
        <p:nvSpPr>
          <p:cNvPr id="6" name="标题 1"/>
          <p:cNvSpPr txBox="1">
            <a:spLocks/>
          </p:cNvSpPr>
          <p:nvPr/>
        </p:nvSpPr>
        <p:spPr>
          <a:xfrm>
            <a:off x="743379" y="336652"/>
            <a:ext cx="1782542"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安全</a:t>
            </a:r>
            <a:r>
              <a:rPr lang="zh-CN" altLang="en-US" sz="2400" spc="500" dirty="0">
                <a:solidFill>
                  <a:schemeClr val="accent1">
                    <a:lumMod val="50000"/>
                  </a:schemeClr>
                </a:solidFill>
                <a:latin typeface="微软雅黑" panose="020B0503020204020204" pitchFamily="34" charset="-122"/>
                <a:ea typeface="微软雅黑" panose="020B0503020204020204" pitchFamily="34" charset="-122"/>
              </a:rPr>
              <a:t>威胁</a:t>
            </a:r>
          </a:p>
        </p:txBody>
      </p:sp>
      <p:grpSp>
        <p:nvGrpSpPr>
          <p:cNvPr id="7" name="组合 6"/>
          <p:cNvGrpSpPr/>
          <p:nvPr/>
        </p:nvGrpSpPr>
        <p:grpSpPr>
          <a:xfrm>
            <a:off x="1" y="336652"/>
            <a:ext cx="12191999" cy="378554"/>
            <a:chOff x="1" y="336652"/>
            <a:chExt cx="12191999" cy="378554"/>
          </a:xfrm>
        </p:grpSpPr>
        <p:sp>
          <p:nvSpPr>
            <p:cNvPr id="8" name="矩形 7">
              <a:extLst>
                <a:ext uri="{FF2B5EF4-FFF2-40B4-BE49-F238E27FC236}">
                  <a16:creationId xmlns:a16="http://schemas.microsoft.com/office/drawing/2014/main" id="{F9A61405-0682-4602-BF60-F734C8C97EA0}"/>
                </a:ext>
              </a:extLst>
            </p:cNvPr>
            <p:cNvSpPr/>
            <p:nvPr/>
          </p:nvSpPr>
          <p:spPr>
            <a:xfrm>
              <a:off x="2656114" y="336652"/>
              <a:ext cx="95358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027278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5" name="object 5"/>
          <p:cNvSpPr txBox="1"/>
          <p:nvPr/>
        </p:nvSpPr>
        <p:spPr>
          <a:xfrm>
            <a:off x="955116" y="1150404"/>
            <a:ext cx="2974975" cy="451484"/>
          </a:xfrm>
          <a:prstGeom prst="rect">
            <a:avLst/>
          </a:prstGeom>
        </p:spPr>
        <p:txBody>
          <a:bodyPr vert="horz" wrap="square" lIns="0" tIns="12065" rIns="0" bIns="0" rtlCol="0">
            <a:spAutoFit/>
          </a:bodyPr>
          <a:lstStyle/>
          <a:p>
            <a:pPr marL="12700">
              <a:lnSpc>
                <a:spcPct val="100000"/>
              </a:lnSpc>
              <a:spcBef>
                <a:spcPts val="95"/>
              </a:spcBef>
            </a:pPr>
            <a:r>
              <a:rPr sz="2800" b="1" spc="-30" dirty="0">
                <a:latin typeface="微软雅黑"/>
                <a:cs typeface="微软雅黑"/>
              </a:rPr>
              <a:t>Web</a:t>
            </a:r>
            <a:r>
              <a:rPr sz="2800" b="1" spc="-5" dirty="0">
                <a:latin typeface="微软雅黑"/>
                <a:cs typeface="微软雅黑"/>
              </a:rPr>
              <a:t>应用攻击场景</a:t>
            </a:r>
            <a:endParaRPr sz="2800">
              <a:latin typeface="微软雅黑"/>
              <a:cs typeface="微软雅黑"/>
            </a:endParaRPr>
          </a:p>
        </p:txBody>
      </p:sp>
      <p:grpSp>
        <p:nvGrpSpPr>
          <p:cNvPr id="42" name="组合 41"/>
          <p:cNvGrpSpPr/>
          <p:nvPr/>
        </p:nvGrpSpPr>
        <p:grpSpPr>
          <a:xfrm>
            <a:off x="3146526" y="2100364"/>
            <a:ext cx="5899150" cy="3473043"/>
            <a:chOff x="3146526" y="2100364"/>
            <a:chExt cx="5899150" cy="3473043"/>
          </a:xfrm>
        </p:grpSpPr>
        <p:sp>
          <p:nvSpPr>
            <p:cNvPr id="8" name="object 8"/>
            <p:cNvSpPr/>
            <p:nvPr/>
          </p:nvSpPr>
          <p:spPr>
            <a:xfrm>
              <a:off x="3153155" y="2106167"/>
              <a:ext cx="5885815" cy="1544320"/>
            </a:xfrm>
            <a:custGeom>
              <a:avLst/>
              <a:gdLst/>
              <a:ahLst/>
              <a:cxnLst/>
              <a:rect l="l" t="t" r="r" b="b"/>
              <a:pathLst>
                <a:path w="5885815" h="1544320">
                  <a:moveTo>
                    <a:pt x="5561076" y="1543811"/>
                  </a:moveTo>
                  <a:lnTo>
                    <a:pt x="324611" y="1543811"/>
                  </a:lnTo>
                  <a:lnTo>
                    <a:pt x="276518" y="1540153"/>
                  </a:lnTo>
                  <a:lnTo>
                    <a:pt x="230640" y="1529823"/>
                  </a:lnTo>
                  <a:lnTo>
                    <a:pt x="187478" y="1513321"/>
                  </a:lnTo>
                  <a:lnTo>
                    <a:pt x="147533" y="1491149"/>
                  </a:lnTo>
                  <a:lnTo>
                    <a:pt x="111304" y="1463806"/>
                  </a:lnTo>
                  <a:lnTo>
                    <a:pt x="79292" y="1431793"/>
                  </a:lnTo>
                  <a:lnTo>
                    <a:pt x="51998" y="1395611"/>
                  </a:lnTo>
                  <a:lnTo>
                    <a:pt x="29921" y="1355760"/>
                  </a:lnTo>
                  <a:lnTo>
                    <a:pt x="13562" y="1312741"/>
                  </a:lnTo>
                  <a:lnTo>
                    <a:pt x="3422" y="1267054"/>
                  </a:lnTo>
                  <a:lnTo>
                    <a:pt x="0" y="1219199"/>
                  </a:lnTo>
                  <a:lnTo>
                    <a:pt x="0" y="324611"/>
                  </a:lnTo>
                  <a:lnTo>
                    <a:pt x="3422" y="276748"/>
                  </a:lnTo>
                  <a:lnTo>
                    <a:pt x="13562" y="231054"/>
                  </a:lnTo>
                  <a:lnTo>
                    <a:pt x="29921" y="188030"/>
                  </a:lnTo>
                  <a:lnTo>
                    <a:pt x="51998" y="148176"/>
                  </a:lnTo>
                  <a:lnTo>
                    <a:pt x="79292" y="111994"/>
                  </a:lnTo>
                  <a:lnTo>
                    <a:pt x="111304" y="79982"/>
                  </a:lnTo>
                  <a:lnTo>
                    <a:pt x="147533" y="52642"/>
                  </a:lnTo>
                  <a:lnTo>
                    <a:pt x="187478" y="30473"/>
                  </a:lnTo>
                  <a:lnTo>
                    <a:pt x="230640" y="13976"/>
                  </a:lnTo>
                  <a:lnTo>
                    <a:pt x="276518" y="3651"/>
                  </a:lnTo>
                  <a:lnTo>
                    <a:pt x="324611" y="0"/>
                  </a:lnTo>
                  <a:lnTo>
                    <a:pt x="5561076" y="0"/>
                  </a:lnTo>
                  <a:lnTo>
                    <a:pt x="5609169" y="3651"/>
                  </a:lnTo>
                  <a:lnTo>
                    <a:pt x="5655047" y="13976"/>
                  </a:lnTo>
                  <a:lnTo>
                    <a:pt x="5698209" y="30473"/>
                  </a:lnTo>
                  <a:lnTo>
                    <a:pt x="5738154" y="52642"/>
                  </a:lnTo>
                  <a:lnTo>
                    <a:pt x="5774383" y="79982"/>
                  </a:lnTo>
                  <a:lnTo>
                    <a:pt x="5806395" y="111994"/>
                  </a:lnTo>
                  <a:lnTo>
                    <a:pt x="5833689" y="148176"/>
                  </a:lnTo>
                  <a:lnTo>
                    <a:pt x="5855766" y="188030"/>
                  </a:lnTo>
                  <a:lnTo>
                    <a:pt x="5872125" y="231054"/>
                  </a:lnTo>
                  <a:lnTo>
                    <a:pt x="5882265" y="276748"/>
                  </a:lnTo>
                  <a:lnTo>
                    <a:pt x="5885688" y="324611"/>
                  </a:lnTo>
                  <a:lnTo>
                    <a:pt x="5885688" y="1219199"/>
                  </a:lnTo>
                  <a:lnTo>
                    <a:pt x="5882265" y="1267054"/>
                  </a:lnTo>
                  <a:lnTo>
                    <a:pt x="5872125" y="1312741"/>
                  </a:lnTo>
                  <a:lnTo>
                    <a:pt x="5855766" y="1355760"/>
                  </a:lnTo>
                  <a:lnTo>
                    <a:pt x="5833689" y="1395611"/>
                  </a:lnTo>
                  <a:lnTo>
                    <a:pt x="5806395" y="1431793"/>
                  </a:lnTo>
                  <a:lnTo>
                    <a:pt x="5774383" y="1463806"/>
                  </a:lnTo>
                  <a:lnTo>
                    <a:pt x="5738154" y="1491149"/>
                  </a:lnTo>
                  <a:lnTo>
                    <a:pt x="5698209" y="1513321"/>
                  </a:lnTo>
                  <a:lnTo>
                    <a:pt x="5655047" y="1529823"/>
                  </a:lnTo>
                  <a:lnTo>
                    <a:pt x="5609169" y="1540153"/>
                  </a:lnTo>
                  <a:lnTo>
                    <a:pt x="5561076" y="1543811"/>
                  </a:lnTo>
                  <a:close/>
                </a:path>
              </a:pathLst>
            </a:custGeom>
            <a:solidFill>
              <a:srgbClr val="FFFFFF">
                <a:alpha val="50199"/>
              </a:srgbClr>
            </a:solidFill>
          </p:spPr>
          <p:txBody>
            <a:bodyPr wrap="square" lIns="0" tIns="0" rIns="0" bIns="0" rtlCol="0"/>
            <a:lstStyle/>
            <a:p>
              <a:endParaRPr/>
            </a:p>
          </p:txBody>
        </p:sp>
        <p:sp>
          <p:nvSpPr>
            <p:cNvPr id="9" name="object 9"/>
            <p:cNvSpPr/>
            <p:nvPr/>
          </p:nvSpPr>
          <p:spPr>
            <a:xfrm>
              <a:off x="3146526" y="2100364"/>
              <a:ext cx="5899150" cy="1549400"/>
            </a:xfrm>
            <a:custGeom>
              <a:avLst/>
              <a:gdLst/>
              <a:ahLst/>
              <a:cxnLst/>
              <a:rect l="l" t="t" r="r" b="b"/>
              <a:pathLst>
                <a:path w="5899150" h="1549400">
                  <a:moveTo>
                    <a:pt x="322275" y="12699"/>
                  </a:moveTo>
                  <a:lnTo>
                    <a:pt x="232321" y="12699"/>
                  </a:lnTo>
                  <a:lnTo>
                    <a:pt x="240118" y="0"/>
                  </a:lnTo>
                  <a:lnTo>
                    <a:pt x="330644" y="0"/>
                  </a:lnTo>
                  <a:lnTo>
                    <a:pt x="322275" y="12699"/>
                  </a:lnTo>
                  <a:close/>
                </a:path>
                <a:path w="5899150" h="1549400">
                  <a:moveTo>
                    <a:pt x="5568378" y="12699"/>
                  </a:moveTo>
                  <a:lnTo>
                    <a:pt x="330568" y="12699"/>
                  </a:lnTo>
                  <a:lnTo>
                    <a:pt x="330644" y="0"/>
                  </a:lnTo>
                  <a:lnTo>
                    <a:pt x="5568302" y="0"/>
                  </a:lnTo>
                  <a:lnTo>
                    <a:pt x="5568378" y="12699"/>
                  </a:lnTo>
                  <a:close/>
                </a:path>
                <a:path w="5899150" h="1549400">
                  <a:moveTo>
                    <a:pt x="5666778" y="12699"/>
                  </a:moveTo>
                  <a:lnTo>
                    <a:pt x="5576671" y="12699"/>
                  </a:lnTo>
                  <a:lnTo>
                    <a:pt x="5568302" y="0"/>
                  </a:lnTo>
                  <a:lnTo>
                    <a:pt x="5658980" y="0"/>
                  </a:lnTo>
                  <a:lnTo>
                    <a:pt x="5666778" y="12699"/>
                  </a:lnTo>
                  <a:close/>
                </a:path>
                <a:path w="5899150" h="1549400">
                  <a:moveTo>
                    <a:pt x="235940" y="25399"/>
                  </a:moveTo>
                  <a:lnTo>
                    <a:pt x="201930" y="25399"/>
                  </a:lnTo>
                  <a:lnTo>
                    <a:pt x="209397" y="12699"/>
                  </a:lnTo>
                  <a:lnTo>
                    <a:pt x="243598" y="12699"/>
                  </a:lnTo>
                  <a:lnTo>
                    <a:pt x="235940" y="25399"/>
                  </a:lnTo>
                  <a:close/>
                </a:path>
                <a:path w="5899150" h="1549400">
                  <a:moveTo>
                    <a:pt x="5697169" y="25399"/>
                  </a:moveTo>
                  <a:lnTo>
                    <a:pt x="5663006" y="25399"/>
                  </a:lnTo>
                  <a:lnTo>
                    <a:pt x="5655348" y="12699"/>
                  </a:lnTo>
                  <a:lnTo>
                    <a:pt x="5689701" y="12699"/>
                  </a:lnTo>
                  <a:lnTo>
                    <a:pt x="5697169" y="25399"/>
                  </a:lnTo>
                  <a:close/>
                </a:path>
                <a:path w="5899150" h="1549400">
                  <a:moveTo>
                    <a:pt x="199644" y="38099"/>
                  </a:moveTo>
                  <a:lnTo>
                    <a:pt x="173012" y="38099"/>
                  </a:lnTo>
                  <a:lnTo>
                    <a:pt x="180098" y="25399"/>
                  </a:lnTo>
                  <a:lnTo>
                    <a:pt x="206870" y="25399"/>
                  </a:lnTo>
                  <a:lnTo>
                    <a:pt x="199644" y="38099"/>
                  </a:lnTo>
                  <a:close/>
                </a:path>
                <a:path w="5899150" h="1549400">
                  <a:moveTo>
                    <a:pt x="5726061" y="38099"/>
                  </a:moveTo>
                  <a:lnTo>
                    <a:pt x="5699302" y="38099"/>
                  </a:lnTo>
                  <a:lnTo>
                    <a:pt x="5692076" y="25399"/>
                  </a:lnTo>
                  <a:lnTo>
                    <a:pt x="5718987" y="25399"/>
                  </a:lnTo>
                  <a:lnTo>
                    <a:pt x="5726061" y="38099"/>
                  </a:lnTo>
                  <a:close/>
                </a:path>
                <a:path w="5899150" h="1549400">
                  <a:moveTo>
                    <a:pt x="178943" y="50799"/>
                  </a:moveTo>
                  <a:lnTo>
                    <a:pt x="152399" y="50799"/>
                  </a:lnTo>
                  <a:lnTo>
                    <a:pt x="159169" y="38099"/>
                  </a:lnTo>
                  <a:lnTo>
                    <a:pt x="185889" y="38099"/>
                  </a:lnTo>
                  <a:lnTo>
                    <a:pt x="178943" y="50799"/>
                  </a:lnTo>
                  <a:close/>
                </a:path>
                <a:path w="5899150" h="1549400">
                  <a:moveTo>
                    <a:pt x="5746673" y="50799"/>
                  </a:moveTo>
                  <a:lnTo>
                    <a:pt x="5720003" y="50799"/>
                  </a:lnTo>
                  <a:lnTo>
                    <a:pt x="5713056" y="38099"/>
                  </a:lnTo>
                  <a:lnTo>
                    <a:pt x="5739917" y="38099"/>
                  </a:lnTo>
                  <a:lnTo>
                    <a:pt x="5746673" y="50799"/>
                  </a:lnTo>
                  <a:close/>
                </a:path>
                <a:path w="5899150" h="1549400">
                  <a:moveTo>
                    <a:pt x="152730" y="63499"/>
                  </a:moveTo>
                  <a:lnTo>
                    <a:pt x="132778" y="63499"/>
                  </a:lnTo>
                  <a:lnTo>
                    <a:pt x="139204" y="50799"/>
                  </a:lnTo>
                  <a:lnTo>
                    <a:pt x="159257" y="50799"/>
                  </a:lnTo>
                  <a:lnTo>
                    <a:pt x="152730" y="63499"/>
                  </a:lnTo>
                  <a:close/>
                </a:path>
                <a:path w="5899150" h="1549400">
                  <a:moveTo>
                    <a:pt x="5766282" y="63499"/>
                  </a:moveTo>
                  <a:lnTo>
                    <a:pt x="5746216" y="63499"/>
                  </a:lnTo>
                  <a:lnTo>
                    <a:pt x="5739688" y="50799"/>
                  </a:lnTo>
                  <a:lnTo>
                    <a:pt x="5759869" y="50799"/>
                  </a:lnTo>
                  <a:lnTo>
                    <a:pt x="5766282" y="63499"/>
                  </a:lnTo>
                  <a:close/>
                </a:path>
                <a:path w="5899150" h="1549400">
                  <a:moveTo>
                    <a:pt x="134200" y="76199"/>
                  </a:moveTo>
                  <a:lnTo>
                    <a:pt x="114223" y="76199"/>
                  </a:lnTo>
                  <a:lnTo>
                    <a:pt x="120281" y="63499"/>
                  </a:lnTo>
                  <a:lnTo>
                    <a:pt x="140385" y="63499"/>
                  </a:lnTo>
                  <a:lnTo>
                    <a:pt x="134200" y="76199"/>
                  </a:lnTo>
                  <a:close/>
                </a:path>
                <a:path w="5899150" h="1549400">
                  <a:moveTo>
                    <a:pt x="5784837" y="76199"/>
                  </a:moveTo>
                  <a:lnTo>
                    <a:pt x="5764745" y="76199"/>
                  </a:lnTo>
                  <a:lnTo>
                    <a:pt x="5758560" y="63499"/>
                  </a:lnTo>
                  <a:lnTo>
                    <a:pt x="5778779" y="63499"/>
                  </a:lnTo>
                  <a:lnTo>
                    <a:pt x="5784837" y="76199"/>
                  </a:lnTo>
                  <a:close/>
                </a:path>
                <a:path w="5899150" h="1549400">
                  <a:moveTo>
                    <a:pt x="122428" y="88899"/>
                  </a:moveTo>
                  <a:lnTo>
                    <a:pt x="102476" y="88899"/>
                  </a:lnTo>
                  <a:lnTo>
                    <a:pt x="108292" y="76199"/>
                  </a:lnTo>
                  <a:lnTo>
                    <a:pt x="128371" y="76199"/>
                  </a:lnTo>
                  <a:lnTo>
                    <a:pt x="122428" y="88899"/>
                  </a:lnTo>
                  <a:close/>
                </a:path>
                <a:path w="5899150" h="1549400">
                  <a:moveTo>
                    <a:pt x="5796572" y="88899"/>
                  </a:moveTo>
                  <a:lnTo>
                    <a:pt x="5776518" y="88899"/>
                  </a:lnTo>
                  <a:lnTo>
                    <a:pt x="5770575" y="76199"/>
                  </a:lnTo>
                  <a:lnTo>
                    <a:pt x="5790768" y="76199"/>
                  </a:lnTo>
                  <a:lnTo>
                    <a:pt x="5796572" y="88899"/>
                  </a:lnTo>
                  <a:close/>
                </a:path>
                <a:path w="5899150" h="1549400">
                  <a:moveTo>
                    <a:pt x="105676" y="101599"/>
                  </a:moveTo>
                  <a:lnTo>
                    <a:pt x="91262" y="101599"/>
                  </a:lnTo>
                  <a:lnTo>
                    <a:pt x="96799" y="88899"/>
                  </a:lnTo>
                  <a:lnTo>
                    <a:pt x="111239" y="88899"/>
                  </a:lnTo>
                  <a:lnTo>
                    <a:pt x="105676" y="101599"/>
                  </a:lnTo>
                  <a:close/>
                </a:path>
                <a:path w="5899150" h="1549400">
                  <a:moveTo>
                    <a:pt x="5807786" y="101599"/>
                  </a:moveTo>
                  <a:lnTo>
                    <a:pt x="5793270" y="101599"/>
                  </a:lnTo>
                  <a:lnTo>
                    <a:pt x="5787707" y="88899"/>
                  </a:lnTo>
                  <a:lnTo>
                    <a:pt x="5802249" y="88899"/>
                  </a:lnTo>
                  <a:lnTo>
                    <a:pt x="5807786" y="101599"/>
                  </a:lnTo>
                  <a:close/>
                </a:path>
                <a:path w="5899150" h="1549400">
                  <a:moveTo>
                    <a:pt x="95148" y="114299"/>
                  </a:moveTo>
                  <a:lnTo>
                    <a:pt x="75463" y="114299"/>
                  </a:lnTo>
                  <a:lnTo>
                    <a:pt x="80581" y="101599"/>
                  </a:lnTo>
                  <a:lnTo>
                    <a:pt x="100456" y="101599"/>
                  </a:lnTo>
                  <a:lnTo>
                    <a:pt x="95148" y="114299"/>
                  </a:lnTo>
                  <a:close/>
                </a:path>
                <a:path w="5899150" h="1549400">
                  <a:moveTo>
                    <a:pt x="5818466" y="114299"/>
                  </a:moveTo>
                  <a:lnTo>
                    <a:pt x="5803798" y="114299"/>
                  </a:lnTo>
                  <a:lnTo>
                    <a:pt x="5798489" y="101599"/>
                  </a:lnTo>
                  <a:lnTo>
                    <a:pt x="5813196" y="101599"/>
                  </a:lnTo>
                  <a:lnTo>
                    <a:pt x="5818466" y="114299"/>
                  </a:lnTo>
                  <a:close/>
                </a:path>
                <a:path w="5899150" h="1549400">
                  <a:moveTo>
                    <a:pt x="85153" y="126999"/>
                  </a:moveTo>
                  <a:lnTo>
                    <a:pt x="65646" y="126999"/>
                  </a:lnTo>
                  <a:lnTo>
                    <a:pt x="70472" y="114299"/>
                  </a:lnTo>
                  <a:lnTo>
                    <a:pt x="90182" y="114299"/>
                  </a:lnTo>
                  <a:lnTo>
                    <a:pt x="85153" y="126999"/>
                  </a:lnTo>
                  <a:close/>
                </a:path>
                <a:path w="5899150" h="1549400">
                  <a:moveTo>
                    <a:pt x="5833402" y="126999"/>
                  </a:moveTo>
                  <a:lnTo>
                    <a:pt x="5813793" y="126999"/>
                  </a:lnTo>
                  <a:lnTo>
                    <a:pt x="5808764" y="114299"/>
                  </a:lnTo>
                  <a:lnTo>
                    <a:pt x="5828563" y="114299"/>
                  </a:lnTo>
                  <a:lnTo>
                    <a:pt x="5833402" y="126999"/>
                  </a:lnTo>
                  <a:close/>
                </a:path>
                <a:path w="5899150" h="1549400">
                  <a:moveTo>
                    <a:pt x="75717" y="139699"/>
                  </a:moveTo>
                  <a:lnTo>
                    <a:pt x="56413" y="139699"/>
                  </a:lnTo>
                  <a:lnTo>
                    <a:pt x="60947" y="126999"/>
                  </a:lnTo>
                  <a:lnTo>
                    <a:pt x="80467" y="126999"/>
                  </a:lnTo>
                  <a:lnTo>
                    <a:pt x="75717" y="139699"/>
                  </a:lnTo>
                  <a:close/>
                </a:path>
                <a:path w="5899150" h="1549400">
                  <a:moveTo>
                    <a:pt x="5846991" y="152399"/>
                  </a:moveTo>
                  <a:lnTo>
                    <a:pt x="5832093" y="152399"/>
                  </a:lnTo>
                  <a:lnTo>
                    <a:pt x="5827649" y="139699"/>
                  </a:lnTo>
                  <a:lnTo>
                    <a:pt x="5823229" y="139699"/>
                  </a:lnTo>
                  <a:lnTo>
                    <a:pt x="5818479" y="126999"/>
                  </a:lnTo>
                  <a:lnTo>
                    <a:pt x="5837999" y="126999"/>
                  </a:lnTo>
                  <a:lnTo>
                    <a:pt x="5842609" y="139699"/>
                  </a:lnTo>
                  <a:lnTo>
                    <a:pt x="5846991" y="152399"/>
                  </a:lnTo>
                  <a:close/>
                </a:path>
                <a:path w="5899150" h="1549400">
                  <a:moveTo>
                    <a:pt x="58585" y="165099"/>
                  </a:moveTo>
                  <a:lnTo>
                    <a:pt x="43751" y="165099"/>
                  </a:lnTo>
                  <a:lnTo>
                    <a:pt x="47815" y="152399"/>
                  </a:lnTo>
                  <a:lnTo>
                    <a:pt x="52031" y="139699"/>
                  </a:lnTo>
                  <a:lnTo>
                    <a:pt x="71297" y="139699"/>
                  </a:lnTo>
                  <a:lnTo>
                    <a:pt x="66852" y="152399"/>
                  </a:lnTo>
                  <a:lnTo>
                    <a:pt x="62725" y="152399"/>
                  </a:lnTo>
                  <a:lnTo>
                    <a:pt x="58585" y="165099"/>
                  </a:lnTo>
                  <a:close/>
                </a:path>
                <a:path w="5899150" h="1549400">
                  <a:moveTo>
                    <a:pt x="5855271" y="165099"/>
                  </a:moveTo>
                  <a:lnTo>
                    <a:pt x="5840361" y="165099"/>
                  </a:lnTo>
                  <a:lnTo>
                    <a:pt x="5836221" y="152399"/>
                  </a:lnTo>
                  <a:lnTo>
                    <a:pt x="5851207" y="152399"/>
                  </a:lnTo>
                  <a:lnTo>
                    <a:pt x="5855271" y="165099"/>
                  </a:lnTo>
                  <a:close/>
                </a:path>
                <a:path w="5899150" h="1549400">
                  <a:moveTo>
                    <a:pt x="50939" y="177799"/>
                  </a:moveTo>
                  <a:lnTo>
                    <a:pt x="36118" y="177799"/>
                  </a:lnTo>
                  <a:lnTo>
                    <a:pt x="39852" y="165099"/>
                  </a:lnTo>
                  <a:lnTo>
                    <a:pt x="54762" y="165099"/>
                  </a:lnTo>
                  <a:lnTo>
                    <a:pt x="50939" y="177799"/>
                  </a:lnTo>
                  <a:close/>
                </a:path>
                <a:path w="5899150" h="1549400">
                  <a:moveTo>
                    <a:pt x="5862904" y="177799"/>
                  </a:moveTo>
                  <a:lnTo>
                    <a:pt x="5848007" y="177799"/>
                  </a:lnTo>
                  <a:lnTo>
                    <a:pt x="5844184" y="165099"/>
                  </a:lnTo>
                  <a:lnTo>
                    <a:pt x="5859170" y="165099"/>
                  </a:lnTo>
                  <a:lnTo>
                    <a:pt x="5862904" y="177799"/>
                  </a:lnTo>
                  <a:close/>
                </a:path>
                <a:path w="5899150" h="1549400">
                  <a:moveTo>
                    <a:pt x="43916" y="190499"/>
                  </a:moveTo>
                  <a:lnTo>
                    <a:pt x="29146" y="190499"/>
                  </a:lnTo>
                  <a:lnTo>
                    <a:pt x="32537" y="177799"/>
                  </a:lnTo>
                  <a:lnTo>
                    <a:pt x="47421" y="177799"/>
                  </a:lnTo>
                  <a:lnTo>
                    <a:pt x="43916" y="190499"/>
                  </a:lnTo>
                  <a:close/>
                </a:path>
                <a:path w="5899150" h="1549400">
                  <a:moveTo>
                    <a:pt x="5869863" y="190499"/>
                  </a:moveTo>
                  <a:lnTo>
                    <a:pt x="5855030" y="190499"/>
                  </a:lnTo>
                  <a:lnTo>
                    <a:pt x="5851525" y="177799"/>
                  </a:lnTo>
                  <a:lnTo>
                    <a:pt x="5866472" y="177799"/>
                  </a:lnTo>
                  <a:lnTo>
                    <a:pt x="5869863" y="190499"/>
                  </a:lnTo>
                  <a:close/>
                </a:path>
                <a:path w="5899150" h="1549400">
                  <a:moveTo>
                    <a:pt x="31864" y="215899"/>
                  </a:moveTo>
                  <a:lnTo>
                    <a:pt x="19989" y="215899"/>
                  </a:lnTo>
                  <a:lnTo>
                    <a:pt x="22859" y="203199"/>
                  </a:lnTo>
                  <a:lnTo>
                    <a:pt x="25920" y="190499"/>
                  </a:lnTo>
                  <a:lnTo>
                    <a:pt x="40716" y="190499"/>
                  </a:lnTo>
                  <a:lnTo>
                    <a:pt x="37553" y="203199"/>
                  </a:lnTo>
                  <a:lnTo>
                    <a:pt x="34683" y="203199"/>
                  </a:lnTo>
                  <a:lnTo>
                    <a:pt x="31864" y="215899"/>
                  </a:lnTo>
                  <a:close/>
                </a:path>
                <a:path w="5899150" h="1549400">
                  <a:moveTo>
                    <a:pt x="5879007" y="215899"/>
                  </a:moveTo>
                  <a:lnTo>
                    <a:pt x="5867082" y="215899"/>
                  </a:lnTo>
                  <a:lnTo>
                    <a:pt x="5864263" y="203199"/>
                  </a:lnTo>
                  <a:lnTo>
                    <a:pt x="5861392" y="203199"/>
                  </a:lnTo>
                  <a:lnTo>
                    <a:pt x="5858230" y="190499"/>
                  </a:lnTo>
                  <a:lnTo>
                    <a:pt x="5873089" y="190499"/>
                  </a:lnTo>
                  <a:lnTo>
                    <a:pt x="5876137" y="203199"/>
                  </a:lnTo>
                  <a:lnTo>
                    <a:pt x="5879007" y="215899"/>
                  </a:lnTo>
                  <a:close/>
                </a:path>
                <a:path w="5899150" h="1549400">
                  <a:moveTo>
                    <a:pt x="29273" y="228599"/>
                  </a:moveTo>
                  <a:lnTo>
                    <a:pt x="14795" y="228599"/>
                  </a:lnTo>
                  <a:lnTo>
                    <a:pt x="17297" y="215899"/>
                  </a:lnTo>
                  <a:lnTo>
                    <a:pt x="31915" y="215899"/>
                  </a:lnTo>
                  <a:lnTo>
                    <a:pt x="29273" y="228599"/>
                  </a:lnTo>
                  <a:close/>
                </a:path>
                <a:path w="5899150" h="1549400">
                  <a:moveTo>
                    <a:pt x="5884202" y="228599"/>
                  </a:moveTo>
                  <a:lnTo>
                    <a:pt x="5869673" y="228599"/>
                  </a:lnTo>
                  <a:lnTo>
                    <a:pt x="5867031" y="215899"/>
                  </a:lnTo>
                  <a:lnTo>
                    <a:pt x="5881700" y="215899"/>
                  </a:lnTo>
                  <a:lnTo>
                    <a:pt x="5884202" y="228599"/>
                  </a:lnTo>
                  <a:close/>
                </a:path>
                <a:path w="5899150" h="1549400">
                  <a:moveTo>
                    <a:pt x="20726" y="253999"/>
                  </a:moveTo>
                  <a:lnTo>
                    <a:pt x="8381" y="253999"/>
                  </a:lnTo>
                  <a:lnTo>
                    <a:pt x="10325" y="241299"/>
                  </a:lnTo>
                  <a:lnTo>
                    <a:pt x="12471" y="228599"/>
                  </a:lnTo>
                  <a:lnTo>
                    <a:pt x="26911" y="228599"/>
                  </a:lnTo>
                  <a:lnTo>
                    <a:pt x="24637" y="241299"/>
                  </a:lnTo>
                  <a:lnTo>
                    <a:pt x="22631" y="241299"/>
                  </a:lnTo>
                  <a:lnTo>
                    <a:pt x="20726" y="253999"/>
                  </a:lnTo>
                  <a:close/>
                </a:path>
                <a:path w="5899150" h="1549400">
                  <a:moveTo>
                    <a:pt x="5890602" y="253999"/>
                  </a:moveTo>
                  <a:lnTo>
                    <a:pt x="5878220" y="253999"/>
                  </a:lnTo>
                  <a:lnTo>
                    <a:pt x="5876315" y="241299"/>
                  </a:lnTo>
                  <a:lnTo>
                    <a:pt x="5874308" y="241299"/>
                  </a:lnTo>
                  <a:lnTo>
                    <a:pt x="5872035" y="228599"/>
                  </a:lnTo>
                  <a:lnTo>
                    <a:pt x="5886526" y="228599"/>
                  </a:lnTo>
                  <a:lnTo>
                    <a:pt x="5888659" y="241299"/>
                  </a:lnTo>
                  <a:lnTo>
                    <a:pt x="5890602" y="253999"/>
                  </a:lnTo>
                  <a:close/>
                </a:path>
                <a:path w="5899150" h="1549400">
                  <a:moveTo>
                    <a:pt x="16256" y="279399"/>
                  </a:moveTo>
                  <a:lnTo>
                    <a:pt x="3721" y="279399"/>
                  </a:lnTo>
                  <a:lnTo>
                    <a:pt x="5079" y="266699"/>
                  </a:lnTo>
                  <a:lnTo>
                    <a:pt x="6629" y="253999"/>
                  </a:lnTo>
                  <a:lnTo>
                    <a:pt x="19075" y="253999"/>
                  </a:lnTo>
                  <a:lnTo>
                    <a:pt x="17551" y="266699"/>
                  </a:lnTo>
                  <a:lnTo>
                    <a:pt x="16256" y="279399"/>
                  </a:lnTo>
                  <a:close/>
                </a:path>
                <a:path w="5899150" h="1549400">
                  <a:moveTo>
                    <a:pt x="5895251" y="279399"/>
                  </a:moveTo>
                  <a:lnTo>
                    <a:pt x="5882690" y="279399"/>
                  </a:lnTo>
                  <a:lnTo>
                    <a:pt x="5881369" y="266699"/>
                  </a:lnTo>
                  <a:lnTo>
                    <a:pt x="5879871" y="253999"/>
                  </a:lnTo>
                  <a:lnTo>
                    <a:pt x="5892342" y="253999"/>
                  </a:lnTo>
                  <a:lnTo>
                    <a:pt x="5893892" y="266699"/>
                  </a:lnTo>
                  <a:lnTo>
                    <a:pt x="5895251" y="279399"/>
                  </a:lnTo>
                  <a:close/>
                </a:path>
                <a:path w="5899150" h="1549400">
                  <a:moveTo>
                    <a:pt x="13525" y="304799"/>
                  </a:moveTo>
                  <a:lnTo>
                    <a:pt x="863" y="304799"/>
                  </a:lnTo>
                  <a:lnTo>
                    <a:pt x="1612" y="292099"/>
                  </a:lnTo>
                  <a:lnTo>
                    <a:pt x="2565" y="279399"/>
                  </a:lnTo>
                  <a:lnTo>
                    <a:pt x="15163" y="279399"/>
                  </a:lnTo>
                  <a:lnTo>
                    <a:pt x="14236" y="292099"/>
                  </a:lnTo>
                  <a:lnTo>
                    <a:pt x="13525" y="304799"/>
                  </a:lnTo>
                  <a:close/>
                </a:path>
                <a:path w="5899150" h="1549400">
                  <a:moveTo>
                    <a:pt x="5898083" y="304799"/>
                  </a:moveTo>
                  <a:lnTo>
                    <a:pt x="5885421" y="304799"/>
                  </a:lnTo>
                  <a:lnTo>
                    <a:pt x="5884697" y="292099"/>
                  </a:lnTo>
                  <a:lnTo>
                    <a:pt x="5883783" y="279399"/>
                  </a:lnTo>
                  <a:lnTo>
                    <a:pt x="5896406" y="279399"/>
                  </a:lnTo>
                  <a:lnTo>
                    <a:pt x="5897346" y="292099"/>
                  </a:lnTo>
                  <a:lnTo>
                    <a:pt x="5898083" y="304799"/>
                  </a:lnTo>
                  <a:close/>
                </a:path>
                <a:path w="5899150" h="1549400">
                  <a:moveTo>
                    <a:pt x="12700" y="1231900"/>
                  </a:moveTo>
                  <a:lnTo>
                    <a:pt x="0" y="1231900"/>
                  </a:lnTo>
                  <a:lnTo>
                    <a:pt x="0" y="317499"/>
                  </a:lnTo>
                  <a:lnTo>
                    <a:pt x="330" y="304799"/>
                  </a:lnTo>
                  <a:lnTo>
                    <a:pt x="13017" y="304799"/>
                  </a:lnTo>
                  <a:lnTo>
                    <a:pt x="12700" y="317499"/>
                  </a:lnTo>
                  <a:lnTo>
                    <a:pt x="12700" y="1231900"/>
                  </a:lnTo>
                  <a:close/>
                </a:path>
                <a:path w="5899150" h="1549400">
                  <a:moveTo>
                    <a:pt x="5898934" y="1231900"/>
                  </a:moveTo>
                  <a:lnTo>
                    <a:pt x="5886246" y="1231900"/>
                  </a:lnTo>
                  <a:lnTo>
                    <a:pt x="5886246" y="317499"/>
                  </a:lnTo>
                  <a:lnTo>
                    <a:pt x="5885929" y="304799"/>
                  </a:lnTo>
                  <a:lnTo>
                    <a:pt x="5898616" y="304799"/>
                  </a:lnTo>
                  <a:lnTo>
                    <a:pt x="5898946" y="317499"/>
                  </a:lnTo>
                  <a:lnTo>
                    <a:pt x="5898934" y="1231900"/>
                  </a:lnTo>
                  <a:close/>
                </a:path>
                <a:path w="5899150" h="1549400">
                  <a:moveTo>
                    <a:pt x="14249" y="1257300"/>
                  </a:moveTo>
                  <a:lnTo>
                    <a:pt x="1600" y="1257300"/>
                  </a:lnTo>
                  <a:lnTo>
                    <a:pt x="850" y="1244600"/>
                  </a:lnTo>
                  <a:lnTo>
                    <a:pt x="330" y="1231900"/>
                  </a:lnTo>
                  <a:lnTo>
                    <a:pt x="13004" y="1231900"/>
                  </a:lnTo>
                  <a:lnTo>
                    <a:pt x="13525" y="1244600"/>
                  </a:lnTo>
                  <a:lnTo>
                    <a:pt x="14249" y="1257300"/>
                  </a:lnTo>
                  <a:close/>
                </a:path>
                <a:path w="5899150" h="1549400">
                  <a:moveTo>
                    <a:pt x="5897333" y="1257300"/>
                  </a:moveTo>
                  <a:lnTo>
                    <a:pt x="5884697" y="1257300"/>
                  </a:lnTo>
                  <a:lnTo>
                    <a:pt x="5885421" y="1244600"/>
                  </a:lnTo>
                  <a:lnTo>
                    <a:pt x="5885941" y="1231900"/>
                  </a:lnTo>
                  <a:lnTo>
                    <a:pt x="5898616" y="1231900"/>
                  </a:lnTo>
                  <a:lnTo>
                    <a:pt x="5898083" y="1244600"/>
                  </a:lnTo>
                  <a:lnTo>
                    <a:pt x="5897333" y="1257300"/>
                  </a:lnTo>
                  <a:close/>
                </a:path>
                <a:path w="5899150" h="1549400">
                  <a:moveTo>
                    <a:pt x="15163" y="1257300"/>
                  </a:moveTo>
                  <a:lnTo>
                    <a:pt x="14249" y="1257300"/>
                  </a:lnTo>
                  <a:lnTo>
                    <a:pt x="14236" y="1244600"/>
                  </a:lnTo>
                  <a:lnTo>
                    <a:pt x="15163" y="1257300"/>
                  </a:lnTo>
                  <a:close/>
                </a:path>
                <a:path w="5899150" h="1549400">
                  <a:moveTo>
                    <a:pt x="5884697" y="1257300"/>
                  </a:moveTo>
                  <a:lnTo>
                    <a:pt x="5883783" y="1257300"/>
                  </a:lnTo>
                  <a:lnTo>
                    <a:pt x="5884710" y="1244600"/>
                  </a:lnTo>
                  <a:lnTo>
                    <a:pt x="5884697" y="1257300"/>
                  </a:lnTo>
                  <a:close/>
                </a:path>
                <a:path w="5899150" h="1549400">
                  <a:moveTo>
                    <a:pt x="19075" y="1282700"/>
                  </a:moveTo>
                  <a:lnTo>
                    <a:pt x="5054" y="1282700"/>
                  </a:lnTo>
                  <a:lnTo>
                    <a:pt x="3695" y="1270000"/>
                  </a:lnTo>
                  <a:lnTo>
                    <a:pt x="2539" y="1257300"/>
                  </a:lnTo>
                  <a:lnTo>
                    <a:pt x="15138" y="1257300"/>
                  </a:lnTo>
                  <a:lnTo>
                    <a:pt x="16268" y="1270000"/>
                  </a:lnTo>
                  <a:lnTo>
                    <a:pt x="17551" y="1270000"/>
                  </a:lnTo>
                  <a:lnTo>
                    <a:pt x="19075" y="1282700"/>
                  </a:lnTo>
                  <a:close/>
                </a:path>
                <a:path w="5899150" h="1549400">
                  <a:moveTo>
                    <a:pt x="5893866" y="1282700"/>
                  </a:moveTo>
                  <a:lnTo>
                    <a:pt x="5879871" y="1282700"/>
                  </a:lnTo>
                  <a:lnTo>
                    <a:pt x="5881395" y="1270000"/>
                  </a:lnTo>
                  <a:lnTo>
                    <a:pt x="5882678" y="1270000"/>
                  </a:lnTo>
                  <a:lnTo>
                    <a:pt x="5883808" y="1257300"/>
                  </a:lnTo>
                  <a:lnTo>
                    <a:pt x="5896381" y="1257300"/>
                  </a:lnTo>
                  <a:lnTo>
                    <a:pt x="5895225" y="1270000"/>
                  </a:lnTo>
                  <a:lnTo>
                    <a:pt x="5893866" y="1282700"/>
                  </a:lnTo>
                  <a:close/>
                </a:path>
                <a:path w="5899150" h="1549400">
                  <a:moveTo>
                    <a:pt x="20751" y="1295400"/>
                  </a:moveTo>
                  <a:lnTo>
                    <a:pt x="8343" y="1295400"/>
                  </a:lnTo>
                  <a:lnTo>
                    <a:pt x="6603" y="1282700"/>
                  </a:lnTo>
                  <a:lnTo>
                    <a:pt x="19037" y="1282700"/>
                  </a:lnTo>
                  <a:lnTo>
                    <a:pt x="20751" y="1295400"/>
                  </a:lnTo>
                  <a:close/>
                </a:path>
                <a:path w="5899150" h="1549400">
                  <a:moveTo>
                    <a:pt x="5890564" y="1295400"/>
                  </a:moveTo>
                  <a:lnTo>
                    <a:pt x="5878182" y="1295400"/>
                  </a:lnTo>
                  <a:lnTo>
                    <a:pt x="5879909" y="1282700"/>
                  </a:lnTo>
                  <a:lnTo>
                    <a:pt x="5892317" y="1282700"/>
                  </a:lnTo>
                  <a:lnTo>
                    <a:pt x="5890564" y="1295400"/>
                  </a:lnTo>
                  <a:close/>
                </a:path>
                <a:path w="5899150" h="1549400">
                  <a:moveTo>
                    <a:pt x="29324" y="1320800"/>
                  </a:moveTo>
                  <a:lnTo>
                    <a:pt x="14744" y="1320800"/>
                  </a:lnTo>
                  <a:lnTo>
                    <a:pt x="12420" y="1308100"/>
                  </a:lnTo>
                  <a:lnTo>
                    <a:pt x="10287" y="1295400"/>
                  </a:lnTo>
                  <a:lnTo>
                    <a:pt x="22593" y="1295400"/>
                  </a:lnTo>
                  <a:lnTo>
                    <a:pt x="24676" y="1308100"/>
                  </a:lnTo>
                  <a:lnTo>
                    <a:pt x="26873" y="1308100"/>
                  </a:lnTo>
                  <a:lnTo>
                    <a:pt x="29324" y="1320800"/>
                  </a:lnTo>
                  <a:close/>
                </a:path>
                <a:path w="5899150" h="1549400">
                  <a:moveTo>
                    <a:pt x="5884151" y="1320800"/>
                  </a:moveTo>
                  <a:lnTo>
                    <a:pt x="5869622" y="1320800"/>
                  </a:lnTo>
                  <a:lnTo>
                    <a:pt x="5872073" y="1308100"/>
                  </a:lnTo>
                  <a:lnTo>
                    <a:pt x="5874270" y="1308100"/>
                  </a:lnTo>
                  <a:lnTo>
                    <a:pt x="5876353" y="1295400"/>
                  </a:lnTo>
                  <a:lnTo>
                    <a:pt x="5888621" y="1295400"/>
                  </a:lnTo>
                  <a:lnTo>
                    <a:pt x="5886475" y="1308100"/>
                  </a:lnTo>
                  <a:lnTo>
                    <a:pt x="5884151" y="1320800"/>
                  </a:lnTo>
                  <a:close/>
                </a:path>
                <a:path w="5899150" h="1549400">
                  <a:moveTo>
                    <a:pt x="31915" y="1333500"/>
                  </a:moveTo>
                  <a:lnTo>
                    <a:pt x="19938" y="1333500"/>
                  </a:lnTo>
                  <a:lnTo>
                    <a:pt x="17246" y="1320800"/>
                  </a:lnTo>
                  <a:lnTo>
                    <a:pt x="29273" y="1320800"/>
                  </a:lnTo>
                  <a:lnTo>
                    <a:pt x="31915" y="1333500"/>
                  </a:lnTo>
                  <a:close/>
                </a:path>
                <a:path w="5899150" h="1549400">
                  <a:moveTo>
                    <a:pt x="5878957" y="1333500"/>
                  </a:moveTo>
                  <a:lnTo>
                    <a:pt x="5867031" y="1333500"/>
                  </a:lnTo>
                  <a:lnTo>
                    <a:pt x="5869673" y="1320800"/>
                  </a:lnTo>
                  <a:lnTo>
                    <a:pt x="5881649" y="1320800"/>
                  </a:lnTo>
                  <a:lnTo>
                    <a:pt x="5878957" y="1333500"/>
                  </a:lnTo>
                  <a:close/>
                </a:path>
                <a:path w="5899150" h="1549400">
                  <a:moveTo>
                    <a:pt x="43980" y="1358900"/>
                  </a:moveTo>
                  <a:lnTo>
                    <a:pt x="29082" y="1358900"/>
                  </a:lnTo>
                  <a:lnTo>
                    <a:pt x="25857" y="1346200"/>
                  </a:lnTo>
                  <a:lnTo>
                    <a:pt x="22809" y="1333500"/>
                  </a:lnTo>
                  <a:lnTo>
                    <a:pt x="34620" y="1333500"/>
                  </a:lnTo>
                  <a:lnTo>
                    <a:pt x="37617" y="1346200"/>
                  </a:lnTo>
                  <a:lnTo>
                    <a:pt x="40652" y="1346200"/>
                  </a:lnTo>
                  <a:lnTo>
                    <a:pt x="43980" y="1358900"/>
                  </a:lnTo>
                  <a:close/>
                </a:path>
                <a:path w="5899150" h="1549400">
                  <a:moveTo>
                    <a:pt x="5869800" y="1358900"/>
                  </a:moveTo>
                  <a:lnTo>
                    <a:pt x="5854966" y="1358900"/>
                  </a:lnTo>
                  <a:lnTo>
                    <a:pt x="5858294" y="1346200"/>
                  </a:lnTo>
                  <a:lnTo>
                    <a:pt x="5861329" y="1346200"/>
                  </a:lnTo>
                  <a:lnTo>
                    <a:pt x="5864326" y="1333500"/>
                  </a:lnTo>
                  <a:lnTo>
                    <a:pt x="5876074" y="1333500"/>
                  </a:lnTo>
                  <a:lnTo>
                    <a:pt x="5873026" y="1346200"/>
                  </a:lnTo>
                  <a:lnTo>
                    <a:pt x="5869800" y="1358900"/>
                  </a:lnTo>
                  <a:close/>
                </a:path>
                <a:path w="5899150" h="1549400">
                  <a:moveTo>
                    <a:pt x="51003" y="1371600"/>
                  </a:moveTo>
                  <a:lnTo>
                    <a:pt x="36042" y="1371600"/>
                  </a:lnTo>
                  <a:lnTo>
                    <a:pt x="32473" y="1358900"/>
                  </a:lnTo>
                  <a:lnTo>
                    <a:pt x="47345" y="1358900"/>
                  </a:lnTo>
                  <a:lnTo>
                    <a:pt x="51003" y="1371600"/>
                  </a:lnTo>
                  <a:close/>
                </a:path>
                <a:path w="5899150" h="1549400">
                  <a:moveTo>
                    <a:pt x="5862828" y="1371600"/>
                  </a:moveTo>
                  <a:lnTo>
                    <a:pt x="5847943" y="1371600"/>
                  </a:lnTo>
                  <a:lnTo>
                    <a:pt x="5851601" y="1358900"/>
                  </a:lnTo>
                  <a:lnTo>
                    <a:pt x="5866409" y="1358900"/>
                  </a:lnTo>
                  <a:lnTo>
                    <a:pt x="5862828" y="1371600"/>
                  </a:lnTo>
                  <a:close/>
                </a:path>
                <a:path w="5899150" h="1549400">
                  <a:moveTo>
                    <a:pt x="58673" y="1384300"/>
                  </a:moveTo>
                  <a:lnTo>
                    <a:pt x="43675" y="1384300"/>
                  </a:lnTo>
                  <a:lnTo>
                    <a:pt x="39776" y="1371600"/>
                  </a:lnTo>
                  <a:lnTo>
                    <a:pt x="54686" y="1371600"/>
                  </a:lnTo>
                  <a:lnTo>
                    <a:pt x="58673" y="1384300"/>
                  </a:lnTo>
                  <a:close/>
                </a:path>
                <a:path w="5899150" h="1549400">
                  <a:moveTo>
                    <a:pt x="5855195" y="1384300"/>
                  </a:moveTo>
                  <a:lnTo>
                    <a:pt x="5840272" y="1384300"/>
                  </a:lnTo>
                  <a:lnTo>
                    <a:pt x="5844260" y="1371600"/>
                  </a:lnTo>
                  <a:lnTo>
                    <a:pt x="5859094" y="1371600"/>
                  </a:lnTo>
                  <a:lnTo>
                    <a:pt x="5855195" y="1384300"/>
                  </a:lnTo>
                  <a:close/>
                </a:path>
                <a:path w="5899150" h="1549400">
                  <a:moveTo>
                    <a:pt x="66941" y="1397000"/>
                  </a:moveTo>
                  <a:lnTo>
                    <a:pt x="51955" y="1397000"/>
                  </a:lnTo>
                  <a:lnTo>
                    <a:pt x="47739" y="1384300"/>
                  </a:lnTo>
                  <a:lnTo>
                    <a:pt x="62649" y="1384300"/>
                  </a:lnTo>
                  <a:lnTo>
                    <a:pt x="66941" y="1397000"/>
                  </a:lnTo>
                  <a:close/>
                </a:path>
                <a:path w="5899150" h="1549400">
                  <a:moveTo>
                    <a:pt x="5846902" y="1397000"/>
                  </a:moveTo>
                  <a:lnTo>
                    <a:pt x="5832005" y="1397000"/>
                  </a:lnTo>
                  <a:lnTo>
                    <a:pt x="5836297" y="1384300"/>
                  </a:lnTo>
                  <a:lnTo>
                    <a:pt x="5851131" y="1384300"/>
                  </a:lnTo>
                  <a:lnTo>
                    <a:pt x="5846902" y="1397000"/>
                  </a:lnTo>
                  <a:close/>
                </a:path>
                <a:path w="5899150" h="1549400">
                  <a:moveTo>
                    <a:pt x="85255" y="1422400"/>
                  </a:moveTo>
                  <a:lnTo>
                    <a:pt x="65544" y="1422400"/>
                  </a:lnTo>
                  <a:lnTo>
                    <a:pt x="60871" y="1409700"/>
                  </a:lnTo>
                  <a:lnTo>
                    <a:pt x="56337" y="1397000"/>
                  </a:lnTo>
                  <a:lnTo>
                    <a:pt x="71208" y="1397000"/>
                  </a:lnTo>
                  <a:lnTo>
                    <a:pt x="75806" y="1409700"/>
                  </a:lnTo>
                  <a:lnTo>
                    <a:pt x="80365" y="1409700"/>
                  </a:lnTo>
                  <a:lnTo>
                    <a:pt x="85255" y="1422400"/>
                  </a:lnTo>
                  <a:close/>
                </a:path>
                <a:path w="5899150" h="1549400">
                  <a:moveTo>
                    <a:pt x="5833300" y="1422400"/>
                  </a:moveTo>
                  <a:lnTo>
                    <a:pt x="5813691" y="1422400"/>
                  </a:lnTo>
                  <a:lnTo>
                    <a:pt x="5818581" y="1409700"/>
                  </a:lnTo>
                  <a:lnTo>
                    <a:pt x="5823140" y="1409700"/>
                  </a:lnTo>
                  <a:lnTo>
                    <a:pt x="5827737" y="1397000"/>
                  </a:lnTo>
                  <a:lnTo>
                    <a:pt x="5842533" y="1397000"/>
                  </a:lnTo>
                  <a:lnTo>
                    <a:pt x="5837999" y="1409700"/>
                  </a:lnTo>
                  <a:lnTo>
                    <a:pt x="5833300" y="1422400"/>
                  </a:lnTo>
                  <a:close/>
                </a:path>
                <a:path w="5899150" h="1549400">
                  <a:moveTo>
                    <a:pt x="95250" y="1435100"/>
                  </a:moveTo>
                  <a:lnTo>
                    <a:pt x="80479" y="1435100"/>
                  </a:lnTo>
                  <a:lnTo>
                    <a:pt x="75361" y="1422400"/>
                  </a:lnTo>
                  <a:lnTo>
                    <a:pt x="90081" y="1422400"/>
                  </a:lnTo>
                  <a:lnTo>
                    <a:pt x="95250" y="1435100"/>
                  </a:lnTo>
                  <a:close/>
                </a:path>
                <a:path w="5899150" h="1549400">
                  <a:moveTo>
                    <a:pt x="5823483" y="1435100"/>
                  </a:moveTo>
                  <a:lnTo>
                    <a:pt x="5803696" y="1435100"/>
                  </a:lnTo>
                  <a:lnTo>
                    <a:pt x="5808865" y="1422400"/>
                  </a:lnTo>
                  <a:lnTo>
                    <a:pt x="5828474" y="1422400"/>
                  </a:lnTo>
                  <a:lnTo>
                    <a:pt x="5823483" y="1435100"/>
                  </a:lnTo>
                  <a:close/>
                </a:path>
                <a:path w="5899150" h="1549400">
                  <a:moveTo>
                    <a:pt x="105778" y="1447800"/>
                  </a:moveTo>
                  <a:lnTo>
                    <a:pt x="91160" y="1447800"/>
                  </a:lnTo>
                  <a:lnTo>
                    <a:pt x="85750" y="1435100"/>
                  </a:lnTo>
                  <a:lnTo>
                    <a:pt x="100342" y="1435100"/>
                  </a:lnTo>
                  <a:lnTo>
                    <a:pt x="105778" y="1447800"/>
                  </a:lnTo>
                  <a:close/>
                </a:path>
                <a:path w="5899150" h="1549400">
                  <a:moveTo>
                    <a:pt x="5807684" y="1447800"/>
                  </a:moveTo>
                  <a:lnTo>
                    <a:pt x="5793168" y="1447800"/>
                  </a:lnTo>
                  <a:lnTo>
                    <a:pt x="5798604" y="1435100"/>
                  </a:lnTo>
                  <a:lnTo>
                    <a:pt x="5813094" y="1435100"/>
                  </a:lnTo>
                  <a:lnTo>
                    <a:pt x="5807684" y="1447800"/>
                  </a:lnTo>
                  <a:close/>
                </a:path>
                <a:path w="5899150" h="1549400">
                  <a:moveTo>
                    <a:pt x="122542" y="1460500"/>
                  </a:moveTo>
                  <a:lnTo>
                    <a:pt x="102374" y="1460500"/>
                  </a:lnTo>
                  <a:lnTo>
                    <a:pt x="96697" y="1447800"/>
                  </a:lnTo>
                  <a:lnTo>
                    <a:pt x="116712" y="1447800"/>
                  </a:lnTo>
                  <a:lnTo>
                    <a:pt x="122542" y="1460500"/>
                  </a:lnTo>
                  <a:close/>
                </a:path>
                <a:path w="5899150" h="1549400">
                  <a:moveTo>
                    <a:pt x="5796470" y="1460500"/>
                  </a:moveTo>
                  <a:lnTo>
                    <a:pt x="5776404" y="1460500"/>
                  </a:lnTo>
                  <a:lnTo>
                    <a:pt x="5782233" y="1447800"/>
                  </a:lnTo>
                  <a:lnTo>
                    <a:pt x="5802147" y="1447800"/>
                  </a:lnTo>
                  <a:lnTo>
                    <a:pt x="5796470" y="1460500"/>
                  </a:lnTo>
                  <a:close/>
                </a:path>
                <a:path w="5899150" h="1549400">
                  <a:moveTo>
                    <a:pt x="134315" y="1473200"/>
                  </a:moveTo>
                  <a:lnTo>
                    <a:pt x="114109" y="1473200"/>
                  </a:lnTo>
                  <a:lnTo>
                    <a:pt x="108178" y="1460500"/>
                  </a:lnTo>
                  <a:lnTo>
                    <a:pt x="128257" y="1460500"/>
                  </a:lnTo>
                  <a:lnTo>
                    <a:pt x="134315" y="1473200"/>
                  </a:lnTo>
                  <a:close/>
                </a:path>
                <a:path w="5899150" h="1549400">
                  <a:moveTo>
                    <a:pt x="5784723" y="1473200"/>
                  </a:moveTo>
                  <a:lnTo>
                    <a:pt x="5764631" y="1473200"/>
                  </a:lnTo>
                  <a:lnTo>
                    <a:pt x="5770689" y="1460500"/>
                  </a:lnTo>
                  <a:lnTo>
                    <a:pt x="5790653" y="1460500"/>
                  </a:lnTo>
                  <a:lnTo>
                    <a:pt x="5784723" y="1473200"/>
                  </a:lnTo>
                  <a:close/>
                </a:path>
                <a:path w="5899150" h="1549400">
                  <a:moveTo>
                    <a:pt x="152857" y="1485900"/>
                  </a:moveTo>
                  <a:lnTo>
                    <a:pt x="132664" y="1485900"/>
                  </a:lnTo>
                  <a:lnTo>
                    <a:pt x="126352" y="1473200"/>
                  </a:lnTo>
                  <a:lnTo>
                    <a:pt x="146443" y="1473200"/>
                  </a:lnTo>
                  <a:lnTo>
                    <a:pt x="152857" y="1485900"/>
                  </a:lnTo>
                  <a:close/>
                </a:path>
                <a:path w="5899150" h="1549400">
                  <a:moveTo>
                    <a:pt x="5766168" y="1485900"/>
                  </a:moveTo>
                  <a:lnTo>
                    <a:pt x="5746089" y="1485900"/>
                  </a:lnTo>
                  <a:lnTo>
                    <a:pt x="5752503" y="1473200"/>
                  </a:lnTo>
                  <a:lnTo>
                    <a:pt x="5772467" y="1473200"/>
                  </a:lnTo>
                  <a:lnTo>
                    <a:pt x="5766168" y="1485900"/>
                  </a:lnTo>
                  <a:close/>
                </a:path>
                <a:path w="5899150" h="1549400">
                  <a:moveTo>
                    <a:pt x="172364" y="1498600"/>
                  </a:moveTo>
                  <a:lnTo>
                    <a:pt x="145618" y="1498600"/>
                  </a:lnTo>
                  <a:lnTo>
                    <a:pt x="139077" y="1485900"/>
                  </a:lnTo>
                  <a:lnTo>
                    <a:pt x="165633" y="1485900"/>
                  </a:lnTo>
                  <a:lnTo>
                    <a:pt x="172364" y="1498600"/>
                  </a:lnTo>
                  <a:close/>
                </a:path>
                <a:path w="5899150" h="1549400">
                  <a:moveTo>
                    <a:pt x="5753201" y="1498600"/>
                  </a:moveTo>
                  <a:lnTo>
                    <a:pt x="5726582" y="1498600"/>
                  </a:lnTo>
                  <a:lnTo>
                    <a:pt x="5733313" y="1485900"/>
                  </a:lnTo>
                  <a:lnTo>
                    <a:pt x="5759742" y="1485900"/>
                  </a:lnTo>
                  <a:lnTo>
                    <a:pt x="5753201" y="1498600"/>
                  </a:lnTo>
                  <a:close/>
                </a:path>
                <a:path w="5899150" h="1549400">
                  <a:moveTo>
                    <a:pt x="192785" y="1511300"/>
                  </a:moveTo>
                  <a:lnTo>
                    <a:pt x="165900" y="1511300"/>
                  </a:lnTo>
                  <a:lnTo>
                    <a:pt x="159029" y="1498600"/>
                  </a:lnTo>
                  <a:lnTo>
                    <a:pt x="185750" y="1498600"/>
                  </a:lnTo>
                  <a:lnTo>
                    <a:pt x="192785" y="1511300"/>
                  </a:lnTo>
                  <a:close/>
                </a:path>
                <a:path w="5899150" h="1549400">
                  <a:moveTo>
                    <a:pt x="199783" y="1511300"/>
                  </a:moveTo>
                  <a:lnTo>
                    <a:pt x="192785" y="1511300"/>
                  </a:lnTo>
                  <a:lnTo>
                    <a:pt x="192646" y="1498600"/>
                  </a:lnTo>
                  <a:lnTo>
                    <a:pt x="199783" y="1511300"/>
                  </a:lnTo>
                  <a:close/>
                </a:path>
                <a:path w="5899150" h="1549400">
                  <a:moveTo>
                    <a:pt x="5706160" y="1511300"/>
                  </a:moveTo>
                  <a:lnTo>
                    <a:pt x="5699163" y="1511300"/>
                  </a:lnTo>
                  <a:lnTo>
                    <a:pt x="5706300" y="1498600"/>
                  </a:lnTo>
                  <a:lnTo>
                    <a:pt x="5706160" y="1511300"/>
                  </a:lnTo>
                  <a:close/>
                </a:path>
                <a:path w="5899150" h="1549400">
                  <a:moveTo>
                    <a:pt x="5732907" y="1511300"/>
                  </a:moveTo>
                  <a:lnTo>
                    <a:pt x="5706160" y="1511300"/>
                  </a:lnTo>
                  <a:lnTo>
                    <a:pt x="5713196" y="1498600"/>
                  </a:lnTo>
                  <a:lnTo>
                    <a:pt x="5739777" y="1498600"/>
                  </a:lnTo>
                  <a:lnTo>
                    <a:pt x="5732907" y="1511300"/>
                  </a:lnTo>
                  <a:close/>
                </a:path>
                <a:path w="5899150" h="1549400">
                  <a:moveTo>
                    <a:pt x="228663" y="1524000"/>
                  </a:moveTo>
                  <a:lnTo>
                    <a:pt x="194411" y="1524000"/>
                  </a:lnTo>
                  <a:lnTo>
                    <a:pt x="187134" y="1511300"/>
                  </a:lnTo>
                  <a:lnTo>
                    <a:pt x="221170" y="1511300"/>
                  </a:lnTo>
                  <a:lnTo>
                    <a:pt x="228663" y="1524000"/>
                  </a:lnTo>
                  <a:close/>
                </a:path>
                <a:path w="5899150" h="1549400">
                  <a:moveTo>
                    <a:pt x="5704395" y="1524000"/>
                  </a:moveTo>
                  <a:lnTo>
                    <a:pt x="5670283" y="1524000"/>
                  </a:lnTo>
                  <a:lnTo>
                    <a:pt x="5677776" y="1511300"/>
                  </a:lnTo>
                  <a:lnTo>
                    <a:pt x="5711672" y="1511300"/>
                  </a:lnTo>
                  <a:lnTo>
                    <a:pt x="5704395" y="1524000"/>
                  </a:lnTo>
                  <a:close/>
                </a:path>
                <a:path w="5899150" h="1549400">
                  <a:moveTo>
                    <a:pt x="274358" y="1536700"/>
                  </a:moveTo>
                  <a:lnTo>
                    <a:pt x="224447" y="1536700"/>
                  </a:lnTo>
                  <a:lnTo>
                    <a:pt x="216941" y="1524000"/>
                  </a:lnTo>
                  <a:lnTo>
                    <a:pt x="266407" y="1524000"/>
                  </a:lnTo>
                  <a:lnTo>
                    <a:pt x="274358" y="1536700"/>
                  </a:lnTo>
                  <a:close/>
                </a:path>
                <a:path w="5899150" h="1549400">
                  <a:moveTo>
                    <a:pt x="5674359" y="1536700"/>
                  </a:moveTo>
                  <a:lnTo>
                    <a:pt x="5624588" y="1536700"/>
                  </a:lnTo>
                  <a:lnTo>
                    <a:pt x="5632538" y="1524000"/>
                  </a:lnTo>
                  <a:lnTo>
                    <a:pt x="5681992" y="1524000"/>
                  </a:lnTo>
                  <a:lnTo>
                    <a:pt x="5674359" y="1536700"/>
                  </a:lnTo>
                  <a:close/>
                </a:path>
                <a:path w="5899150" h="1549400">
                  <a:moveTo>
                    <a:pt x="5626823" y="1549400"/>
                  </a:moveTo>
                  <a:lnTo>
                    <a:pt x="271970" y="1549400"/>
                  </a:lnTo>
                  <a:lnTo>
                    <a:pt x="263855" y="1536700"/>
                  </a:lnTo>
                  <a:lnTo>
                    <a:pt x="5634939" y="1536700"/>
                  </a:lnTo>
                  <a:lnTo>
                    <a:pt x="5626823" y="1549400"/>
                  </a:lnTo>
                  <a:close/>
                </a:path>
              </a:pathLst>
            </a:custGeom>
            <a:solidFill>
              <a:srgbClr val="944F71"/>
            </a:solidFill>
          </p:spPr>
          <p:txBody>
            <a:bodyPr wrap="square" lIns="0" tIns="0" rIns="0" bIns="0" rtlCol="0"/>
            <a:lstStyle/>
            <a:p>
              <a:endParaRPr/>
            </a:p>
          </p:txBody>
        </p:sp>
        <p:sp>
          <p:nvSpPr>
            <p:cNvPr id="10" name="object 10"/>
            <p:cNvSpPr/>
            <p:nvPr/>
          </p:nvSpPr>
          <p:spPr>
            <a:xfrm>
              <a:off x="3153155" y="3878579"/>
              <a:ext cx="5882640" cy="1691639"/>
            </a:xfrm>
            <a:custGeom>
              <a:avLst/>
              <a:gdLst/>
              <a:ahLst/>
              <a:cxnLst/>
              <a:rect l="l" t="t" r="r" b="b"/>
              <a:pathLst>
                <a:path w="5882640" h="1691639">
                  <a:moveTo>
                    <a:pt x="5526024" y="1691640"/>
                  </a:moveTo>
                  <a:lnTo>
                    <a:pt x="355092" y="1691640"/>
                  </a:lnTo>
                  <a:lnTo>
                    <a:pt x="306892" y="1688485"/>
                  </a:lnTo>
                  <a:lnTo>
                    <a:pt x="260654" y="1679102"/>
                  </a:lnTo>
                  <a:lnTo>
                    <a:pt x="216803" y="1663917"/>
                  </a:lnTo>
                  <a:lnTo>
                    <a:pt x="175768" y="1643357"/>
                  </a:lnTo>
                  <a:lnTo>
                    <a:pt x="137973" y="1617848"/>
                  </a:lnTo>
                  <a:lnTo>
                    <a:pt x="103846" y="1587817"/>
                  </a:lnTo>
                  <a:lnTo>
                    <a:pt x="73813" y="1553690"/>
                  </a:lnTo>
                  <a:lnTo>
                    <a:pt x="48302" y="1515894"/>
                  </a:lnTo>
                  <a:lnTo>
                    <a:pt x="27738" y="1474855"/>
                  </a:lnTo>
                  <a:lnTo>
                    <a:pt x="12549" y="1431000"/>
                  </a:lnTo>
                  <a:lnTo>
                    <a:pt x="3160" y="1384755"/>
                  </a:lnTo>
                  <a:lnTo>
                    <a:pt x="0" y="1336548"/>
                  </a:lnTo>
                  <a:lnTo>
                    <a:pt x="0" y="355092"/>
                  </a:lnTo>
                  <a:lnTo>
                    <a:pt x="3160" y="306834"/>
                  </a:lnTo>
                  <a:lnTo>
                    <a:pt x="12549" y="260549"/>
                  </a:lnTo>
                  <a:lnTo>
                    <a:pt x="27738" y="216662"/>
                  </a:lnTo>
                  <a:lnTo>
                    <a:pt x="48302" y="175601"/>
                  </a:lnTo>
                  <a:lnTo>
                    <a:pt x="73813" y="137791"/>
                  </a:lnTo>
                  <a:lnTo>
                    <a:pt x="103846" y="103660"/>
                  </a:lnTo>
                  <a:lnTo>
                    <a:pt x="137973" y="73633"/>
                  </a:lnTo>
                  <a:lnTo>
                    <a:pt x="175768" y="48138"/>
                  </a:lnTo>
                  <a:lnTo>
                    <a:pt x="216803" y="27601"/>
                  </a:lnTo>
                  <a:lnTo>
                    <a:pt x="260654" y="12447"/>
                  </a:lnTo>
                  <a:lnTo>
                    <a:pt x="306892" y="3105"/>
                  </a:lnTo>
                  <a:lnTo>
                    <a:pt x="355092" y="0"/>
                  </a:lnTo>
                  <a:lnTo>
                    <a:pt x="5526024" y="0"/>
                  </a:lnTo>
                  <a:lnTo>
                    <a:pt x="5574454" y="3105"/>
                  </a:lnTo>
                  <a:lnTo>
                    <a:pt x="5620886" y="12447"/>
                  </a:lnTo>
                  <a:lnTo>
                    <a:pt x="5664900" y="27601"/>
                  </a:lnTo>
                  <a:lnTo>
                    <a:pt x="5706073" y="48138"/>
                  </a:lnTo>
                  <a:lnTo>
                    <a:pt x="5743984" y="73633"/>
                  </a:lnTo>
                  <a:lnTo>
                    <a:pt x="5778212" y="103660"/>
                  </a:lnTo>
                  <a:lnTo>
                    <a:pt x="5808336" y="137791"/>
                  </a:lnTo>
                  <a:lnTo>
                    <a:pt x="5833934" y="175601"/>
                  </a:lnTo>
                  <a:lnTo>
                    <a:pt x="5854584" y="216662"/>
                  </a:lnTo>
                  <a:lnTo>
                    <a:pt x="5869866" y="260549"/>
                  </a:lnTo>
                  <a:lnTo>
                    <a:pt x="5879359" y="306834"/>
                  </a:lnTo>
                  <a:lnTo>
                    <a:pt x="5882640" y="355092"/>
                  </a:lnTo>
                  <a:lnTo>
                    <a:pt x="5882640" y="1336548"/>
                  </a:lnTo>
                  <a:lnTo>
                    <a:pt x="5879359" y="1384755"/>
                  </a:lnTo>
                  <a:lnTo>
                    <a:pt x="5869866" y="1431000"/>
                  </a:lnTo>
                  <a:lnTo>
                    <a:pt x="5854584" y="1474855"/>
                  </a:lnTo>
                  <a:lnTo>
                    <a:pt x="5833934" y="1515894"/>
                  </a:lnTo>
                  <a:lnTo>
                    <a:pt x="5808336" y="1553690"/>
                  </a:lnTo>
                  <a:lnTo>
                    <a:pt x="5778212" y="1587817"/>
                  </a:lnTo>
                  <a:lnTo>
                    <a:pt x="5743984" y="1617848"/>
                  </a:lnTo>
                  <a:lnTo>
                    <a:pt x="5706073" y="1643357"/>
                  </a:lnTo>
                  <a:lnTo>
                    <a:pt x="5664900" y="1663917"/>
                  </a:lnTo>
                  <a:lnTo>
                    <a:pt x="5620886" y="1679102"/>
                  </a:lnTo>
                  <a:lnTo>
                    <a:pt x="5574454" y="1688485"/>
                  </a:lnTo>
                  <a:lnTo>
                    <a:pt x="5526024" y="1691640"/>
                  </a:lnTo>
                  <a:close/>
                </a:path>
              </a:pathLst>
            </a:custGeom>
            <a:solidFill>
              <a:srgbClr val="FFFFFF">
                <a:alpha val="50199"/>
              </a:srgbClr>
            </a:solidFill>
          </p:spPr>
          <p:txBody>
            <a:bodyPr wrap="square" lIns="0" tIns="0" rIns="0" bIns="0" rtlCol="0"/>
            <a:lstStyle/>
            <a:p>
              <a:endParaRPr/>
            </a:p>
          </p:txBody>
        </p:sp>
        <p:sp>
          <p:nvSpPr>
            <p:cNvPr id="11" name="object 11"/>
            <p:cNvSpPr/>
            <p:nvPr/>
          </p:nvSpPr>
          <p:spPr>
            <a:xfrm>
              <a:off x="3146539" y="3871607"/>
              <a:ext cx="5895975" cy="1701800"/>
            </a:xfrm>
            <a:custGeom>
              <a:avLst/>
              <a:gdLst/>
              <a:ahLst/>
              <a:cxnLst/>
              <a:rect l="l" t="t" r="r" b="b"/>
              <a:pathLst>
                <a:path w="5895975" h="1701800">
                  <a:moveTo>
                    <a:pt x="352983" y="12700"/>
                  </a:moveTo>
                  <a:lnTo>
                    <a:pt x="263004" y="12700"/>
                  </a:lnTo>
                  <a:lnTo>
                    <a:pt x="271653" y="0"/>
                  </a:lnTo>
                  <a:lnTo>
                    <a:pt x="362165" y="0"/>
                  </a:lnTo>
                  <a:lnTo>
                    <a:pt x="352983" y="12700"/>
                  </a:lnTo>
                  <a:close/>
                </a:path>
                <a:path w="5895975" h="1701800">
                  <a:moveTo>
                    <a:pt x="5533262" y="12700"/>
                  </a:moveTo>
                  <a:lnTo>
                    <a:pt x="362089" y="12700"/>
                  </a:lnTo>
                  <a:lnTo>
                    <a:pt x="362165" y="0"/>
                  </a:lnTo>
                  <a:lnTo>
                    <a:pt x="5533186" y="0"/>
                  </a:lnTo>
                  <a:lnTo>
                    <a:pt x="5533262" y="12700"/>
                  </a:lnTo>
                  <a:close/>
                </a:path>
                <a:path w="5895975" h="1701800">
                  <a:moveTo>
                    <a:pt x="5632488" y="12700"/>
                  </a:moveTo>
                  <a:lnTo>
                    <a:pt x="5542368" y="12700"/>
                  </a:lnTo>
                  <a:lnTo>
                    <a:pt x="5533186" y="0"/>
                  </a:lnTo>
                  <a:lnTo>
                    <a:pt x="5623852" y="0"/>
                  </a:lnTo>
                  <a:lnTo>
                    <a:pt x="5632488" y="12700"/>
                  </a:lnTo>
                  <a:close/>
                </a:path>
                <a:path w="5895975" h="1701800">
                  <a:moveTo>
                    <a:pt x="266331" y="25400"/>
                  </a:moveTo>
                  <a:lnTo>
                    <a:pt x="221170" y="25400"/>
                  </a:lnTo>
                  <a:lnTo>
                    <a:pt x="229349" y="12700"/>
                  </a:lnTo>
                  <a:lnTo>
                    <a:pt x="274815" y="12700"/>
                  </a:lnTo>
                  <a:lnTo>
                    <a:pt x="266331" y="25400"/>
                  </a:lnTo>
                  <a:close/>
                </a:path>
                <a:path w="5895975" h="1701800">
                  <a:moveTo>
                    <a:pt x="5674321" y="25400"/>
                  </a:moveTo>
                  <a:lnTo>
                    <a:pt x="5629021" y="25400"/>
                  </a:lnTo>
                  <a:lnTo>
                    <a:pt x="5620537" y="12700"/>
                  </a:lnTo>
                  <a:lnTo>
                    <a:pt x="5666143" y="12700"/>
                  </a:lnTo>
                  <a:lnTo>
                    <a:pt x="5674321" y="25400"/>
                  </a:lnTo>
                  <a:close/>
                </a:path>
                <a:path w="5895975" h="1701800">
                  <a:moveTo>
                    <a:pt x="225971" y="38100"/>
                  </a:moveTo>
                  <a:lnTo>
                    <a:pt x="197256" y="38100"/>
                  </a:lnTo>
                  <a:lnTo>
                    <a:pt x="205130" y="25400"/>
                  </a:lnTo>
                  <a:lnTo>
                    <a:pt x="234010" y="25400"/>
                  </a:lnTo>
                  <a:lnTo>
                    <a:pt x="225971" y="38100"/>
                  </a:lnTo>
                  <a:close/>
                </a:path>
                <a:path w="5895975" h="1701800">
                  <a:moveTo>
                    <a:pt x="5698223" y="38100"/>
                  </a:moveTo>
                  <a:lnTo>
                    <a:pt x="5669368" y="38100"/>
                  </a:lnTo>
                  <a:lnTo>
                    <a:pt x="5661342" y="25400"/>
                  </a:lnTo>
                  <a:lnTo>
                    <a:pt x="5690361" y="25400"/>
                  </a:lnTo>
                  <a:lnTo>
                    <a:pt x="5698223" y="38100"/>
                  </a:lnTo>
                  <a:close/>
                </a:path>
                <a:path w="5895975" h="1701800">
                  <a:moveTo>
                    <a:pt x="202907" y="50800"/>
                  </a:moveTo>
                  <a:lnTo>
                    <a:pt x="174332" y="50800"/>
                  </a:lnTo>
                  <a:lnTo>
                    <a:pt x="181864" y="38100"/>
                  </a:lnTo>
                  <a:lnTo>
                    <a:pt x="210642" y="38100"/>
                  </a:lnTo>
                  <a:lnTo>
                    <a:pt x="202907" y="50800"/>
                  </a:lnTo>
                  <a:close/>
                </a:path>
                <a:path w="5895975" h="1701800">
                  <a:moveTo>
                    <a:pt x="5721146" y="50800"/>
                  </a:moveTo>
                  <a:lnTo>
                    <a:pt x="5692432" y="50800"/>
                  </a:lnTo>
                  <a:lnTo>
                    <a:pt x="5684710" y="38100"/>
                  </a:lnTo>
                  <a:lnTo>
                    <a:pt x="5713615" y="38100"/>
                  </a:lnTo>
                  <a:lnTo>
                    <a:pt x="5721146" y="50800"/>
                  </a:lnTo>
                  <a:close/>
                </a:path>
                <a:path w="5895975" h="1701800">
                  <a:moveTo>
                    <a:pt x="173647" y="63500"/>
                  </a:moveTo>
                  <a:lnTo>
                    <a:pt x="152476" y="63500"/>
                  </a:lnTo>
                  <a:lnTo>
                    <a:pt x="159639" y="50800"/>
                  </a:lnTo>
                  <a:lnTo>
                    <a:pt x="180924" y="50800"/>
                  </a:lnTo>
                  <a:lnTo>
                    <a:pt x="173647" y="63500"/>
                  </a:lnTo>
                  <a:close/>
                </a:path>
                <a:path w="5895975" h="1701800">
                  <a:moveTo>
                    <a:pt x="5743003" y="63500"/>
                  </a:moveTo>
                  <a:lnTo>
                    <a:pt x="5721705" y="63500"/>
                  </a:lnTo>
                  <a:lnTo>
                    <a:pt x="5714415" y="50800"/>
                  </a:lnTo>
                  <a:lnTo>
                    <a:pt x="5735840" y="50800"/>
                  </a:lnTo>
                  <a:lnTo>
                    <a:pt x="5743003" y="63500"/>
                  </a:lnTo>
                  <a:close/>
                </a:path>
                <a:path w="5895975" h="1701800">
                  <a:moveTo>
                    <a:pt x="159702" y="76200"/>
                  </a:moveTo>
                  <a:lnTo>
                    <a:pt x="138531" y="76200"/>
                  </a:lnTo>
                  <a:lnTo>
                    <a:pt x="145440" y="63500"/>
                  </a:lnTo>
                  <a:lnTo>
                    <a:pt x="166751" y="63500"/>
                  </a:lnTo>
                  <a:lnTo>
                    <a:pt x="159702" y="76200"/>
                  </a:lnTo>
                  <a:close/>
                </a:path>
                <a:path w="5895975" h="1701800">
                  <a:moveTo>
                    <a:pt x="5756948" y="76200"/>
                  </a:moveTo>
                  <a:lnTo>
                    <a:pt x="5735637" y="76200"/>
                  </a:lnTo>
                  <a:lnTo>
                    <a:pt x="5728601" y="63500"/>
                  </a:lnTo>
                  <a:lnTo>
                    <a:pt x="5750039" y="63500"/>
                  </a:lnTo>
                  <a:lnTo>
                    <a:pt x="5756948" y="76200"/>
                  </a:lnTo>
                  <a:close/>
                </a:path>
                <a:path w="5895975" h="1701800">
                  <a:moveTo>
                    <a:pt x="139712" y="88900"/>
                  </a:moveTo>
                  <a:lnTo>
                    <a:pt x="118605" y="88900"/>
                  </a:lnTo>
                  <a:lnTo>
                    <a:pt x="125107" y="76200"/>
                  </a:lnTo>
                  <a:lnTo>
                    <a:pt x="146367" y="76200"/>
                  </a:lnTo>
                  <a:lnTo>
                    <a:pt x="139712" y="88900"/>
                  </a:lnTo>
                  <a:close/>
                </a:path>
                <a:path w="5895975" h="1701800">
                  <a:moveTo>
                    <a:pt x="5776861" y="88900"/>
                  </a:moveTo>
                  <a:lnTo>
                    <a:pt x="5755627" y="88900"/>
                  </a:lnTo>
                  <a:lnTo>
                    <a:pt x="5748972" y="76200"/>
                  </a:lnTo>
                  <a:lnTo>
                    <a:pt x="5770359" y="76200"/>
                  </a:lnTo>
                  <a:lnTo>
                    <a:pt x="5776861" y="88900"/>
                  </a:lnTo>
                  <a:close/>
                </a:path>
                <a:path w="5895975" h="1701800">
                  <a:moveTo>
                    <a:pt x="127038" y="101600"/>
                  </a:moveTo>
                  <a:lnTo>
                    <a:pt x="106032" y="101600"/>
                  </a:lnTo>
                  <a:lnTo>
                    <a:pt x="112242" y="88900"/>
                  </a:lnTo>
                  <a:lnTo>
                    <a:pt x="133426" y="88900"/>
                  </a:lnTo>
                  <a:lnTo>
                    <a:pt x="127038" y="101600"/>
                  </a:lnTo>
                  <a:close/>
                </a:path>
                <a:path w="5895975" h="1701800">
                  <a:moveTo>
                    <a:pt x="5789434" y="101600"/>
                  </a:moveTo>
                  <a:lnTo>
                    <a:pt x="5768314" y="101600"/>
                  </a:lnTo>
                  <a:lnTo>
                    <a:pt x="5761926" y="88900"/>
                  </a:lnTo>
                  <a:lnTo>
                    <a:pt x="5783211" y="88900"/>
                  </a:lnTo>
                  <a:lnTo>
                    <a:pt x="5789434" y="101600"/>
                  </a:lnTo>
                  <a:close/>
                </a:path>
                <a:path w="5895975" h="1701800">
                  <a:moveTo>
                    <a:pt x="114896" y="114300"/>
                  </a:moveTo>
                  <a:lnTo>
                    <a:pt x="94030" y="114300"/>
                  </a:lnTo>
                  <a:lnTo>
                    <a:pt x="99949" y="101600"/>
                  </a:lnTo>
                  <a:lnTo>
                    <a:pt x="121005" y="101600"/>
                  </a:lnTo>
                  <a:lnTo>
                    <a:pt x="114896" y="114300"/>
                  </a:lnTo>
                  <a:close/>
                </a:path>
                <a:path w="5895975" h="1701800">
                  <a:moveTo>
                    <a:pt x="5801423" y="114300"/>
                  </a:moveTo>
                  <a:lnTo>
                    <a:pt x="5780455" y="114300"/>
                  </a:lnTo>
                  <a:lnTo>
                    <a:pt x="5774347" y="101600"/>
                  </a:lnTo>
                  <a:lnTo>
                    <a:pt x="5795505" y="101600"/>
                  </a:lnTo>
                  <a:lnTo>
                    <a:pt x="5801423" y="114300"/>
                  </a:lnTo>
                  <a:close/>
                </a:path>
                <a:path w="5895975" h="1701800">
                  <a:moveTo>
                    <a:pt x="103327" y="127000"/>
                  </a:moveTo>
                  <a:lnTo>
                    <a:pt x="82651" y="127000"/>
                  </a:lnTo>
                  <a:lnTo>
                    <a:pt x="88265" y="114300"/>
                  </a:lnTo>
                  <a:lnTo>
                    <a:pt x="109143" y="114300"/>
                  </a:lnTo>
                  <a:lnTo>
                    <a:pt x="103327" y="127000"/>
                  </a:lnTo>
                  <a:close/>
                </a:path>
                <a:path w="5895975" h="1701800">
                  <a:moveTo>
                    <a:pt x="5812802" y="127000"/>
                  </a:moveTo>
                  <a:lnTo>
                    <a:pt x="5792025" y="127000"/>
                  </a:lnTo>
                  <a:lnTo>
                    <a:pt x="5786208" y="114300"/>
                  </a:lnTo>
                  <a:lnTo>
                    <a:pt x="5807189" y="114300"/>
                  </a:lnTo>
                  <a:lnTo>
                    <a:pt x="5812802" y="127000"/>
                  </a:lnTo>
                  <a:close/>
                </a:path>
                <a:path w="5895975" h="1701800">
                  <a:moveTo>
                    <a:pt x="81965" y="152400"/>
                  </a:moveTo>
                  <a:lnTo>
                    <a:pt x="66763" y="152400"/>
                  </a:lnTo>
                  <a:lnTo>
                    <a:pt x="71894" y="139700"/>
                  </a:lnTo>
                  <a:lnTo>
                    <a:pt x="77190" y="127000"/>
                  </a:lnTo>
                  <a:lnTo>
                    <a:pt x="97866" y="127000"/>
                  </a:lnTo>
                  <a:lnTo>
                    <a:pt x="92341" y="139700"/>
                  </a:lnTo>
                  <a:lnTo>
                    <a:pt x="87172" y="139700"/>
                  </a:lnTo>
                  <a:lnTo>
                    <a:pt x="81965" y="152400"/>
                  </a:lnTo>
                  <a:close/>
                </a:path>
                <a:path w="5895975" h="1701800">
                  <a:moveTo>
                    <a:pt x="5828677" y="152400"/>
                  </a:moveTo>
                  <a:lnTo>
                    <a:pt x="5813374" y="152400"/>
                  </a:lnTo>
                  <a:lnTo>
                    <a:pt x="5808179" y="139700"/>
                  </a:lnTo>
                  <a:lnTo>
                    <a:pt x="5803010" y="139700"/>
                  </a:lnTo>
                  <a:lnTo>
                    <a:pt x="5797486" y="127000"/>
                  </a:lnTo>
                  <a:lnTo>
                    <a:pt x="5818251" y="127000"/>
                  </a:lnTo>
                  <a:lnTo>
                    <a:pt x="5823546" y="139700"/>
                  </a:lnTo>
                  <a:lnTo>
                    <a:pt x="5828677" y="152400"/>
                  </a:lnTo>
                  <a:close/>
                </a:path>
                <a:path w="5895975" h="1701800">
                  <a:moveTo>
                    <a:pt x="72224" y="165100"/>
                  </a:moveTo>
                  <a:lnTo>
                    <a:pt x="56997" y="165100"/>
                  </a:lnTo>
                  <a:lnTo>
                    <a:pt x="61785" y="152400"/>
                  </a:lnTo>
                  <a:lnTo>
                    <a:pt x="77101" y="152400"/>
                  </a:lnTo>
                  <a:lnTo>
                    <a:pt x="72224" y="165100"/>
                  </a:lnTo>
                  <a:close/>
                </a:path>
                <a:path w="5895975" h="1701800">
                  <a:moveTo>
                    <a:pt x="5838444" y="165100"/>
                  </a:moveTo>
                  <a:lnTo>
                    <a:pt x="5823115" y="165100"/>
                  </a:lnTo>
                  <a:lnTo>
                    <a:pt x="5818238" y="152400"/>
                  </a:lnTo>
                  <a:lnTo>
                    <a:pt x="5833643" y="152400"/>
                  </a:lnTo>
                  <a:lnTo>
                    <a:pt x="5838444" y="165100"/>
                  </a:lnTo>
                  <a:close/>
                </a:path>
                <a:path w="5895975" h="1701800">
                  <a:moveTo>
                    <a:pt x="63144" y="177800"/>
                  </a:moveTo>
                  <a:lnTo>
                    <a:pt x="47917" y="177800"/>
                  </a:lnTo>
                  <a:lnTo>
                    <a:pt x="52362" y="165100"/>
                  </a:lnTo>
                  <a:lnTo>
                    <a:pt x="67678" y="165100"/>
                  </a:lnTo>
                  <a:lnTo>
                    <a:pt x="63144" y="177800"/>
                  </a:lnTo>
                  <a:close/>
                </a:path>
                <a:path w="5895975" h="1701800">
                  <a:moveTo>
                    <a:pt x="5847511" y="177800"/>
                  </a:moveTo>
                  <a:lnTo>
                    <a:pt x="5832208" y="177800"/>
                  </a:lnTo>
                  <a:lnTo>
                    <a:pt x="5827661" y="165100"/>
                  </a:lnTo>
                  <a:lnTo>
                    <a:pt x="5843066" y="165100"/>
                  </a:lnTo>
                  <a:lnTo>
                    <a:pt x="5847511" y="177800"/>
                  </a:lnTo>
                  <a:close/>
                </a:path>
                <a:path w="5895975" h="1701800">
                  <a:moveTo>
                    <a:pt x="47015" y="203200"/>
                  </a:moveTo>
                  <a:lnTo>
                    <a:pt x="35636" y="203200"/>
                  </a:lnTo>
                  <a:lnTo>
                    <a:pt x="39547" y="190500"/>
                  </a:lnTo>
                  <a:lnTo>
                    <a:pt x="43637" y="177800"/>
                  </a:lnTo>
                  <a:lnTo>
                    <a:pt x="58928" y="177800"/>
                  </a:lnTo>
                  <a:lnTo>
                    <a:pt x="54724" y="190500"/>
                  </a:lnTo>
                  <a:lnTo>
                    <a:pt x="50850" y="190500"/>
                  </a:lnTo>
                  <a:lnTo>
                    <a:pt x="47015" y="203200"/>
                  </a:lnTo>
                  <a:close/>
                </a:path>
                <a:path w="5895975" h="1701800">
                  <a:moveTo>
                    <a:pt x="5859780" y="203200"/>
                  </a:moveTo>
                  <a:lnTo>
                    <a:pt x="5848337" y="203200"/>
                  </a:lnTo>
                  <a:lnTo>
                    <a:pt x="5844501" y="190500"/>
                  </a:lnTo>
                  <a:lnTo>
                    <a:pt x="5840615" y="190500"/>
                  </a:lnTo>
                  <a:lnTo>
                    <a:pt x="5836424" y="177800"/>
                  </a:lnTo>
                  <a:lnTo>
                    <a:pt x="5851779" y="177800"/>
                  </a:lnTo>
                  <a:lnTo>
                    <a:pt x="5855868" y="190500"/>
                  </a:lnTo>
                  <a:lnTo>
                    <a:pt x="5859780" y="203200"/>
                  </a:lnTo>
                  <a:close/>
                </a:path>
                <a:path w="5895975" h="1701800">
                  <a:moveTo>
                    <a:pt x="36791" y="228600"/>
                  </a:moveTo>
                  <a:lnTo>
                    <a:pt x="25044" y="228600"/>
                  </a:lnTo>
                  <a:lnTo>
                    <a:pt x="28384" y="215900"/>
                  </a:lnTo>
                  <a:lnTo>
                    <a:pt x="31915" y="203200"/>
                  </a:lnTo>
                  <a:lnTo>
                    <a:pt x="47078" y="203200"/>
                  </a:lnTo>
                  <a:lnTo>
                    <a:pt x="43421" y="215900"/>
                  </a:lnTo>
                  <a:lnTo>
                    <a:pt x="40081" y="215900"/>
                  </a:lnTo>
                  <a:lnTo>
                    <a:pt x="36791" y="228600"/>
                  </a:lnTo>
                  <a:close/>
                </a:path>
                <a:path w="5895975" h="1701800">
                  <a:moveTo>
                    <a:pt x="5870371" y="228600"/>
                  </a:moveTo>
                  <a:lnTo>
                    <a:pt x="5858548" y="228600"/>
                  </a:lnTo>
                  <a:lnTo>
                    <a:pt x="5855271" y="215900"/>
                  </a:lnTo>
                  <a:lnTo>
                    <a:pt x="5851931" y="215900"/>
                  </a:lnTo>
                  <a:lnTo>
                    <a:pt x="5848273" y="203200"/>
                  </a:lnTo>
                  <a:lnTo>
                    <a:pt x="5863501" y="203200"/>
                  </a:lnTo>
                  <a:lnTo>
                    <a:pt x="5867031" y="215900"/>
                  </a:lnTo>
                  <a:lnTo>
                    <a:pt x="5870371" y="228600"/>
                  </a:lnTo>
                  <a:close/>
                </a:path>
                <a:path w="5895975" h="1701800">
                  <a:moveTo>
                    <a:pt x="28270" y="254000"/>
                  </a:moveTo>
                  <a:lnTo>
                    <a:pt x="16192" y="254000"/>
                  </a:lnTo>
                  <a:lnTo>
                    <a:pt x="18948" y="241300"/>
                  </a:lnTo>
                  <a:lnTo>
                    <a:pt x="21894" y="228600"/>
                  </a:lnTo>
                  <a:lnTo>
                    <a:pt x="36855" y="228600"/>
                  </a:lnTo>
                  <a:lnTo>
                    <a:pt x="33769" y="241300"/>
                  </a:lnTo>
                  <a:lnTo>
                    <a:pt x="30975" y="241300"/>
                  </a:lnTo>
                  <a:lnTo>
                    <a:pt x="28270" y="254000"/>
                  </a:lnTo>
                  <a:close/>
                </a:path>
                <a:path w="5895975" h="1701800">
                  <a:moveTo>
                    <a:pt x="5879198" y="254000"/>
                  </a:moveTo>
                  <a:lnTo>
                    <a:pt x="5867069" y="254000"/>
                  </a:lnTo>
                  <a:lnTo>
                    <a:pt x="5864377" y="241300"/>
                  </a:lnTo>
                  <a:lnTo>
                    <a:pt x="5861583" y="241300"/>
                  </a:lnTo>
                  <a:lnTo>
                    <a:pt x="5858497" y="228600"/>
                  </a:lnTo>
                  <a:lnTo>
                    <a:pt x="5873508" y="228600"/>
                  </a:lnTo>
                  <a:lnTo>
                    <a:pt x="5876455" y="241300"/>
                  </a:lnTo>
                  <a:lnTo>
                    <a:pt x="5879198" y="254000"/>
                  </a:lnTo>
                  <a:close/>
                </a:path>
                <a:path w="5895975" h="1701800">
                  <a:moveTo>
                    <a:pt x="21513" y="279400"/>
                  </a:moveTo>
                  <a:lnTo>
                    <a:pt x="9182" y="279400"/>
                  </a:lnTo>
                  <a:lnTo>
                    <a:pt x="11264" y="266700"/>
                  </a:lnTo>
                  <a:lnTo>
                    <a:pt x="13652" y="254000"/>
                  </a:lnTo>
                  <a:lnTo>
                    <a:pt x="25869" y="254000"/>
                  </a:lnTo>
                  <a:lnTo>
                    <a:pt x="23571" y="266700"/>
                  </a:lnTo>
                  <a:lnTo>
                    <a:pt x="21513" y="279400"/>
                  </a:lnTo>
                  <a:close/>
                </a:path>
                <a:path w="5895975" h="1701800">
                  <a:moveTo>
                    <a:pt x="5886208" y="279400"/>
                  </a:moveTo>
                  <a:lnTo>
                    <a:pt x="5873838" y="279400"/>
                  </a:lnTo>
                  <a:lnTo>
                    <a:pt x="5871743" y="266700"/>
                  </a:lnTo>
                  <a:lnTo>
                    <a:pt x="5869482" y="254000"/>
                  </a:lnTo>
                  <a:lnTo>
                    <a:pt x="5881738" y="254000"/>
                  </a:lnTo>
                  <a:lnTo>
                    <a:pt x="5884075" y="266700"/>
                  </a:lnTo>
                  <a:lnTo>
                    <a:pt x="5886208" y="279400"/>
                  </a:lnTo>
                  <a:close/>
                </a:path>
                <a:path w="5895975" h="1701800">
                  <a:moveTo>
                    <a:pt x="16598" y="304800"/>
                  </a:moveTo>
                  <a:lnTo>
                    <a:pt x="4076" y="304800"/>
                  </a:lnTo>
                  <a:lnTo>
                    <a:pt x="5562" y="292100"/>
                  </a:lnTo>
                  <a:lnTo>
                    <a:pt x="7264" y="279400"/>
                  </a:lnTo>
                  <a:lnTo>
                    <a:pt x="19697" y="279400"/>
                  </a:lnTo>
                  <a:lnTo>
                    <a:pt x="18034" y="292100"/>
                  </a:lnTo>
                  <a:lnTo>
                    <a:pt x="16598" y="304800"/>
                  </a:lnTo>
                  <a:close/>
                </a:path>
                <a:path w="5895975" h="1701800">
                  <a:moveTo>
                    <a:pt x="5891301" y="304800"/>
                  </a:moveTo>
                  <a:lnTo>
                    <a:pt x="5878753" y="304800"/>
                  </a:lnTo>
                  <a:lnTo>
                    <a:pt x="5877293" y="292100"/>
                  </a:lnTo>
                  <a:lnTo>
                    <a:pt x="5875642" y="279400"/>
                  </a:lnTo>
                  <a:lnTo>
                    <a:pt x="5888126" y="279400"/>
                  </a:lnTo>
                  <a:lnTo>
                    <a:pt x="5889815" y="292100"/>
                  </a:lnTo>
                  <a:lnTo>
                    <a:pt x="5891301" y="304800"/>
                  </a:lnTo>
                  <a:close/>
                </a:path>
                <a:path w="5895975" h="1701800">
                  <a:moveTo>
                    <a:pt x="13030" y="342900"/>
                  </a:moveTo>
                  <a:lnTo>
                    <a:pt x="355" y="342900"/>
                  </a:lnTo>
                  <a:lnTo>
                    <a:pt x="952" y="330200"/>
                  </a:lnTo>
                  <a:lnTo>
                    <a:pt x="1765" y="317500"/>
                  </a:lnTo>
                  <a:lnTo>
                    <a:pt x="2806" y="304800"/>
                  </a:lnTo>
                  <a:lnTo>
                    <a:pt x="16624" y="304800"/>
                  </a:lnTo>
                  <a:lnTo>
                    <a:pt x="15379" y="317500"/>
                  </a:lnTo>
                  <a:lnTo>
                    <a:pt x="14401" y="317500"/>
                  </a:lnTo>
                  <a:lnTo>
                    <a:pt x="13601" y="330200"/>
                  </a:lnTo>
                  <a:lnTo>
                    <a:pt x="13030" y="342900"/>
                  </a:lnTo>
                  <a:close/>
                </a:path>
                <a:path w="5895975" h="1701800">
                  <a:moveTo>
                    <a:pt x="5894997" y="342900"/>
                  </a:moveTo>
                  <a:lnTo>
                    <a:pt x="5882309" y="342900"/>
                  </a:lnTo>
                  <a:lnTo>
                    <a:pt x="5881738" y="330200"/>
                  </a:lnTo>
                  <a:lnTo>
                    <a:pt x="5880950" y="317500"/>
                  </a:lnTo>
                  <a:lnTo>
                    <a:pt x="5879960" y="317500"/>
                  </a:lnTo>
                  <a:lnTo>
                    <a:pt x="5878728" y="304800"/>
                  </a:lnTo>
                  <a:lnTo>
                    <a:pt x="5892558" y="304800"/>
                  </a:lnTo>
                  <a:lnTo>
                    <a:pt x="5893600" y="317500"/>
                  </a:lnTo>
                  <a:lnTo>
                    <a:pt x="5894412" y="330200"/>
                  </a:lnTo>
                  <a:lnTo>
                    <a:pt x="5894997" y="342900"/>
                  </a:lnTo>
                  <a:close/>
                </a:path>
                <a:path w="5895975" h="1701800">
                  <a:moveTo>
                    <a:pt x="13042" y="1358900"/>
                  </a:moveTo>
                  <a:lnTo>
                    <a:pt x="355" y="1358900"/>
                  </a:lnTo>
                  <a:lnTo>
                    <a:pt x="0" y="1346200"/>
                  </a:lnTo>
                  <a:lnTo>
                    <a:pt x="0" y="342900"/>
                  </a:lnTo>
                  <a:lnTo>
                    <a:pt x="12700" y="342900"/>
                  </a:lnTo>
                  <a:lnTo>
                    <a:pt x="12700" y="1346200"/>
                  </a:lnTo>
                  <a:lnTo>
                    <a:pt x="13042" y="1358900"/>
                  </a:lnTo>
                  <a:close/>
                </a:path>
                <a:path w="5895975" h="1701800">
                  <a:moveTo>
                    <a:pt x="5894984" y="1358900"/>
                  </a:moveTo>
                  <a:lnTo>
                    <a:pt x="5882309" y="1358900"/>
                  </a:lnTo>
                  <a:lnTo>
                    <a:pt x="5882652" y="1346200"/>
                  </a:lnTo>
                  <a:lnTo>
                    <a:pt x="5882652" y="342900"/>
                  </a:lnTo>
                  <a:lnTo>
                    <a:pt x="5895352" y="342900"/>
                  </a:lnTo>
                  <a:lnTo>
                    <a:pt x="5895467" y="1333500"/>
                  </a:lnTo>
                  <a:lnTo>
                    <a:pt x="5895339" y="1346200"/>
                  </a:lnTo>
                  <a:lnTo>
                    <a:pt x="5894984" y="1358900"/>
                  </a:lnTo>
                  <a:close/>
                </a:path>
                <a:path w="5895975" h="1701800">
                  <a:moveTo>
                    <a:pt x="18059" y="1397000"/>
                  </a:moveTo>
                  <a:lnTo>
                    <a:pt x="4051" y="1397000"/>
                  </a:lnTo>
                  <a:lnTo>
                    <a:pt x="2781" y="1384300"/>
                  </a:lnTo>
                  <a:lnTo>
                    <a:pt x="1752" y="1371600"/>
                  </a:lnTo>
                  <a:lnTo>
                    <a:pt x="939" y="1358900"/>
                  </a:lnTo>
                  <a:lnTo>
                    <a:pt x="13601" y="1358900"/>
                  </a:lnTo>
                  <a:lnTo>
                    <a:pt x="14401" y="1371600"/>
                  </a:lnTo>
                  <a:lnTo>
                    <a:pt x="15405" y="1384300"/>
                  </a:lnTo>
                  <a:lnTo>
                    <a:pt x="16598" y="1384300"/>
                  </a:lnTo>
                  <a:lnTo>
                    <a:pt x="18059" y="1397000"/>
                  </a:lnTo>
                  <a:close/>
                </a:path>
                <a:path w="5895975" h="1701800">
                  <a:moveTo>
                    <a:pt x="5891276" y="1397000"/>
                  </a:moveTo>
                  <a:lnTo>
                    <a:pt x="5877293" y="1397000"/>
                  </a:lnTo>
                  <a:lnTo>
                    <a:pt x="5878753" y="1384300"/>
                  </a:lnTo>
                  <a:lnTo>
                    <a:pt x="5879947" y="1384300"/>
                  </a:lnTo>
                  <a:lnTo>
                    <a:pt x="5880963" y="1371600"/>
                  </a:lnTo>
                  <a:lnTo>
                    <a:pt x="5881751" y="1358900"/>
                  </a:lnTo>
                  <a:lnTo>
                    <a:pt x="5894400" y="1358900"/>
                  </a:lnTo>
                  <a:lnTo>
                    <a:pt x="5893587" y="1371600"/>
                  </a:lnTo>
                  <a:lnTo>
                    <a:pt x="5892546" y="1384300"/>
                  </a:lnTo>
                  <a:lnTo>
                    <a:pt x="5891276" y="1397000"/>
                  </a:lnTo>
                  <a:close/>
                </a:path>
                <a:path w="5895975" h="1701800">
                  <a:moveTo>
                    <a:pt x="23609" y="1422400"/>
                  </a:moveTo>
                  <a:lnTo>
                    <a:pt x="9144" y="1422400"/>
                  </a:lnTo>
                  <a:lnTo>
                    <a:pt x="7226" y="1409700"/>
                  </a:lnTo>
                  <a:lnTo>
                    <a:pt x="5524" y="1397000"/>
                  </a:lnTo>
                  <a:lnTo>
                    <a:pt x="18034" y="1397000"/>
                  </a:lnTo>
                  <a:lnTo>
                    <a:pt x="19697" y="1409700"/>
                  </a:lnTo>
                  <a:lnTo>
                    <a:pt x="21513" y="1409700"/>
                  </a:lnTo>
                  <a:lnTo>
                    <a:pt x="23609" y="1422400"/>
                  </a:lnTo>
                  <a:close/>
                </a:path>
                <a:path w="5895975" h="1701800">
                  <a:moveTo>
                    <a:pt x="5886170" y="1422400"/>
                  </a:moveTo>
                  <a:lnTo>
                    <a:pt x="5871743" y="1422400"/>
                  </a:lnTo>
                  <a:lnTo>
                    <a:pt x="5873838" y="1409700"/>
                  </a:lnTo>
                  <a:lnTo>
                    <a:pt x="5875642" y="1409700"/>
                  </a:lnTo>
                  <a:lnTo>
                    <a:pt x="5877318" y="1397000"/>
                  </a:lnTo>
                  <a:lnTo>
                    <a:pt x="5889790" y="1397000"/>
                  </a:lnTo>
                  <a:lnTo>
                    <a:pt x="5888088" y="1409700"/>
                  </a:lnTo>
                  <a:lnTo>
                    <a:pt x="5886170" y="1422400"/>
                  </a:lnTo>
                  <a:close/>
                </a:path>
                <a:path w="5895975" h="1701800">
                  <a:moveTo>
                    <a:pt x="30975" y="1447800"/>
                  </a:moveTo>
                  <a:lnTo>
                    <a:pt x="16141" y="1447800"/>
                  </a:lnTo>
                  <a:lnTo>
                    <a:pt x="13601" y="1435100"/>
                  </a:lnTo>
                  <a:lnTo>
                    <a:pt x="11264" y="1422400"/>
                  </a:lnTo>
                  <a:lnTo>
                    <a:pt x="23571" y="1422400"/>
                  </a:lnTo>
                  <a:lnTo>
                    <a:pt x="25869" y="1435100"/>
                  </a:lnTo>
                  <a:lnTo>
                    <a:pt x="28270" y="1435100"/>
                  </a:lnTo>
                  <a:lnTo>
                    <a:pt x="30975" y="1447800"/>
                  </a:lnTo>
                  <a:close/>
                </a:path>
                <a:path w="5895975" h="1701800">
                  <a:moveTo>
                    <a:pt x="5879160" y="1447800"/>
                  </a:moveTo>
                  <a:lnTo>
                    <a:pt x="5864377" y="1447800"/>
                  </a:lnTo>
                  <a:lnTo>
                    <a:pt x="5867069" y="1435100"/>
                  </a:lnTo>
                  <a:lnTo>
                    <a:pt x="5869482" y="1435100"/>
                  </a:lnTo>
                  <a:lnTo>
                    <a:pt x="5871781" y="1422400"/>
                  </a:lnTo>
                  <a:lnTo>
                    <a:pt x="5884036" y="1422400"/>
                  </a:lnTo>
                  <a:lnTo>
                    <a:pt x="5881700" y="1435100"/>
                  </a:lnTo>
                  <a:lnTo>
                    <a:pt x="5879160" y="1447800"/>
                  </a:lnTo>
                  <a:close/>
                </a:path>
                <a:path w="5895975" h="1701800">
                  <a:moveTo>
                    <a:pt x="40081" y="1473200"/>
                  </a:moveTo>
                  <a:lnTo>
                    <a:pt x="24980" y="1473200"/>
                  </a:lnTo>
                  <a:lnTo>
                    <a:pt x="21844" y="1460500"/>
                  </a:lnTo>
                  <a:lnTo>
                    <a:pt x="18897" y="1447800"/>
                  </a:lnTo>
                  <a:lnTo>
                    <a:pt x="30924" y="1447800"/>
                  </a:lnTo>
                  <a:lnTo>
                    <a:pt x="33820" y="1460500"/>
                  </a:lnTo>
                  <a:lnTo>
                    <a:pt x="36791" y="1460500"/>
                  </a:lnTo>
                  <a:lnTo>
                    <a:pt x="40081" y="1473200"/>
                  </a:lnTo>
                  <a:close/>
                </a:path>
                <a:path w="5895975" h="1701800">
                  <a:moveTo>
                    <a:pt x="5870308" y="1473200"/>
                  </a:moveTo>
                  <a:lnTo>
                    <a:pt x="5855271" y="1473200"/>
                  </a:lnTo>
                  <a:lnTo>
                    <a:pt x="5858548" y="1460500"/>
                  </a:lnTo>
                  <a:lnTo>
                    <a:pt x="5861532" y="1460500"/>
                  </a:lnTo>
                  <a:lnTo>
                    <a:pt x="5864428" y="1447800"/>
                  </a:lnTo>
                  <a:lnTo>
                    <a:pt x="5876404" y="1447800"/>
                  </a:lnTo>
                  <a:lnTo>
                    <a:pt x="5873457" y="1460500"/>
                  </a:lnTo>
                  <a:lnTo>
                    <a:pt x="5870308" y="1473200"/>
                  </a:lnTo>
                  <a:close/>
                </a:path>
                <a:path w="5895975" h="1701800">
                  <a:moveTo>
                    <a:pt x="50850" y="1498600"/>
                  </a:moveTo>
                  <a:lnTo>
                    <a:pt x="35572" y="1498600"/>
                  </a:lnTo>
                  <a:lnTo>
                    <a:pt x="31851" y="1485900"/>
                  </a:lnTo>
                  <a:lnTo>
                    <a:pt x="28321" y="1473200"/>
                  </a:lnTo>
                  <a:lnTo>
                    <a:pt x="40017" y="1473200"/>
                  </a:lnTo>
                  <a:lnTo>
                    <a:pt x="43484" y="1485900"/>
                  </a:lnTo>
                  <a:lnTo>
                    <a:pt x="47015" y="1485900"/>
                  </a:lnTo>
                  <a:lnTo>
                    <a:pt x="50850" y="1498600"/>
                  </a:lnTo>
                  <a:close/>
                </a:path>
                <a:path w="5895975" h="1701800">
                  <a:moveTo>
                    <a:pt x="5859703" y="1498600"/>
                  </a:moveTo>
                  <a:lnTo>
                    <a:pt x="5844501" y="1498600"/>
                  </a:lnTo>
                  <a:lnTo>
                    <a:pt x="5848337" y="1485900"/>
                  </a:lnTo>
                  <a:lnTo>
                    <a:pt x="5851855" y="1485900"/>
                  </a:lnTo>
                  <a:lnTo>
                    <a:pt x="5855334" y="1473200"/>
                  </a:lnTo>
                  <a:lnTo>
                    <a:pt x="5866968" y="1473200"/>
                  </a:lnTo>
                  <a:lnTo>
                    <a:pt x="5863437" y="1485900"/>
                  </a:lnTo>
                  <a:lnTo>
                    <a:pt x="5859703" y="1498600"/>
                  </a:lnTo>
                  <a:close/>
                </a:path>
                <a:path w="5895975" h="1701800">
                  <a:moveTo>
                    <a:pt x="58928" y="1511300"/>
                  </a:moveTo>
                  <a:lnTo>
                    <a:pt x="43573" y="1511300"/>
                  </a:lnTo>
                  <a:lnTo>
                    <a:pt x="39484" y="1498600"/>
                  </a:lnTo>
                  <a:lnTo>
                    <a:pt x="54724" y="1498600"/>
                  </a:lnTo>
                  <a:lnTo>
                    <a:pt x="58928" y="1511300"/>
                  </a:lnTo>
                  <a:close/>
                </a:path>
                <a:path w="5895975" h="1701800">
                  <a:moveTo>
                    <a:pt x="5851702" y="1511300"/>
                  </a:moveTo>
                  <a:lnTo>
                    <a:pt x="5836424" y="1511300"/>
                  </a:lnTo>
                  <a:lnTo>
                    <a:pt x="5840615" y="1498600"/>
                  </a:lnTo>
                  <a:lnTo>
                    <a:pt x="5855804" y="1498600"/>
                  </a:lnTo>
                  <a:lnTo>
                    <a:pt x="5851702" y="1511300"/>
                  </a:lnTo>
                  <a:close/>
                </a:path>
                <a:path w="5895975" h="1701800">
                  <a:moveTo>
                    <a:pt x="72313" y="1536700"/>
                  </a:moveTo>
                  <a:lnTo>
                    <a:pt x="56908" y="1536700"/>
                  </a:lnTo>
                  <a:lnTo>
                    <a:pt x="52285" y="1524000"/>
                  </a:lnTo>
                  <a:lnTo>
                    <a:pt x="47840" y="1511300"/>
                  </a:lnTo>
                  <a:lnTo>
                    <a:pt x="58851" y="1511300"/>
                  </a:lnTo>
                  <a:lnTo>
                    <a:pt x="63220" y="1524000"/>
                  </a:lnTo>
                  <a:lnTo>
                    <a:pt x="67602" y="1524000"/>
                  </a:lnTo>
                  <a:lnTo>
                    <a:pt x="72313" y="1536700"/>
                  </a:lnTo>
                  <a:close/>
                </a:path>
                <a:path w="5895975" h="1701800">
                  <a:moveTo>
                    <a:pt x="5838355" y="1536700"/>
                  </a:moveTo>
                  <a:lnTo>
                    <a:pt x="5823038" y="1536700"/>
                  </a:lnTo>
                  <a:lnTo>
                    <a:pt x="5827750" y="1524000"/>
                  </a:lnTo>
                  <a:lnTo>
                    <a:pt x="5832132" y="1524000"/>
                  </a:lnTo>
                  <a:lnTo>
                    <a:pt x="5836500" y="1511300"/>
                  </a:lnTo>
                  <a:lnTo>
                    <a:pt x="5847435" y="1511300"/>
                  </a:lnTo>
                  <a:lnTo>
                    <a:pt x="5842977" y="1524000"/>
                  </a:lnTo>
                  <a:lnTo>
                    <a:pt x="5838355" y="1536700"/>
                  </a:lnTo>
                  <a:close/>
                </a:path>
                <a:path w="5895975" h="1701800">
                  <a:moveTo>
                    <a:pt x="82067" y="1549400"/>
                  </a:moveTo>
                  <a:lnTo>
                    <a:pt x="66675" y="1549400"/>
                  </a:lnTo>
                  <a:lnTo>
                    <a:pt x="61709" y="1536700"/>
                  </a:lnTo>
                  <a:lnTo>
                    <a:pt x="77012" y="1536700"/>
                  </a:lnTo>
                  <a:lnTo>
                    <a:pt x="82067" y="1549400"/>
                  </a:lnTo>
                  <a:close/>
                </a:path>
                <a:path w="5895975" h="1701800">
                  <a:moveTo>
                    <a:pt x="5828588" y="1549400"/>
                  </a:moveTo>
                  <a:lnTo>
                    <a:pt x="5813285" y="1549400"/>
                  </a:lnTo>
                  <a:lnTo>
                    <a:pt x="5818327" y="1536700"/>
                  </a:lnTo>
                  <a:lnTo>
                    <a:pt x="5833554" y="1536700"/>
                  </a:lnTo>
                  <a:lnTo>
                    <a:pt x="5828588" y="1549400"/>
                  </a:lnTo>
                  <a:close/>
                </a:path>
                <a:path w="5895975" h="1701800">
                  <a:moveTo>
                    <a:pt x="92443" y="1562100"/>
                  </a:moveTo>
                  <a:lnTo>
                    <a:pt x="77089" y="1562100"/>
                  </a:lnTo>
                  <a:lnTo>
                    <a:pt x="71805" y="1549400"/>
                  </a:lnTo>
                  <a:lnTo>
                    <a:pt x="87083" y="1549400"/>
                  </a:lnTo>
                  <a:lnTo>
                    <a:pt x="92443" y="1562100"/>
                  </a:lnTo>
                  <a:close/>
                </a:path>
                <a:path w="5895975" h="1701800">
                  <a:moveTo>
                    <a:pt x="5818162" y="1562100"/>
                  </a:moveTo>
                  <a:lnTo>
                    <a:pt x="5802909" y="1562100"/>
                  </a:lnTo>
                  <a:lnTo>
                    <a:pt x="5808268" y="1549400"/>
                  </a:lnTo>
                  <a:lnTo>
                    <a:pt x="5823458" y="1549400"/>
                  </a:lnTo>
                  <a:lnTo>
                    <a:pt x="5818162" y="1562100"/>
                  </a:lnTo>
                  <a:close/>
                </a:path>
                <a:path w="5895975" h="1701800">
                  <a:moveTo>
                    <a:pt x="103428" y="1574800"/>
                  </a:moveTo>
                  <a:lnTo>
                    <a:pt x="88163" y="1574800"/>
                  </a:lnTo>
                  <a:lnTo>
                    <a:pt x="82550" y="1562100"/>
                  </a:lnTo>
                  <a:lnTo>
                    <a:pt x="97764" y="1562100"/>
                  </a:lnTo>
                  <a:lnTo>
                    <a:pt x="103428" y="1574800"/>
                  </a:lnTo>
                  <a:close/>
                </a:path>
                <a:path w="5895975" h="1701800">
                  <a:moveTo>
                    <a:pt x="5807087" y="1574800"/>
                  </a:moveTo>
                  <a:lnTo>
                    <a:pt x="5791923" y="1574800"/>
                  </a:lnTo>
                  <a:lnTo>
                    <a:pt x="5797588" y="1562100"/>
                  </a:lnTo>
                  <a:lnTo>
                    <a:pt x="5812701" y="1562100"/>
                  </a:lnTo>
                  <a:lnTo>
                    <a:pt x="5807087" y="1574800"/>
                  </a:lnTo>
                  <a:close/>
                </a:path>
                <a:path w="5895975" h="1701800">
                  <a:moveTo>
                    <a:pt x="115011" y="1587500"/>
                  </a:moveTo>
                  <a:lnTo>
                    <a:pt x="99847" y="1587500"/>
                  </a:lnTo>
                  <a:lnTo>
                    <a:pt x="93929" y="1574800"/>
                  </a:lnTo>
                  <a:lnTo>
                    <a:pt x="109042" y="1574800"/>
                  </a:lnTo>
                  <a:lnTo>
                    <a:pt x="115011" y="1587500"/>
                  </a:lnTo>
                  <a:close/>
                </a:path>
                <a:path w="5895975" h="1701800">
                  <a:moveTo>
                    <a:pt x="5795391" y="1587500"/>
                  </a:moveTo>
                  <a:lnTo>
                    <a:pt x="5780341" y="1587500"/>
                  </a:lnTo>
                  <a:lnTo>
                    <a:pt x="5786310" y="1574800"/>
                  </a:lnTo>
                  <a:lnTo>
                    <a:pt x="5801321" y="1574800"/>
                  </a:lnTo>
                  <a:lnTo>
                    <a:pt x="5795391" y="1587500"/>
                  </a:lnTo>
                  <a:close/>
                </a:path>
                <a:path w="5895975" h="1701800">
                  <a:moveTo>
                    <a:pt x="127152" y="1600200"/>
                  </a:moveTo>
                  <a:lnTo>
                    <a:pt x="112141" y="1600200"/>
                  </a:lnTo>
                  <a:lnTo>
                    <a:pt x="105918" y="1587500"/>
                  </a:lnTo>
                  <a:lnTo>
                    <a:pt x="120904" y="1587500"/>
                  </a:lnTo>
                  <a:lnTo>
                    <a:pt x="127152" y="1600200"/>
                  </a:lnTo>
                  <a:close/>
                </a:path>
                <a:path w="5895975" h="1701800">
                  <a:moveTo>
                    <a:pt x="5783110" y="1600200"/>
                  </a:moveTo>
                  <a:lnTo>
                    <a:pt x="5768200" y="1600200"/>
                  </a:lnTo>
                  <a:lnTo>
                    <a:pt x="5774448" y="1587500"/>
                  </a:lnTo>
                  <a:lnTo>
                    <a:pt x="5789320" y="1587500"/>
                  </a:lnTo>
                  <a:lnTo>
                    <a:pt x="5783110" y="1600200"/>
                  </a:lnTo>
                  <a:close/>
                </a:path>
                <a:path w="5895975" h="1701800">
                  <a:moveTo>
                    <a:pt x="139827" y="1612900"/>
                  </a:moveTo>
                  <a:lnTo>
                    <a:pt x="124993" y="1612900"/>
                  </a:lnTo>
                  <a:lnTo>
                    <a:pt x="118491" y="1600200"/>
                  </a:lnTo>
                  <a:lnTo>
                    <a:pt x="133311" y="1600200"/>
                  </a:lnTo>
                  <a:lnTo>
                    <a:pt x="139827" y="1612900"/>
                  </a:lnTo>
                  <a:close/>
                </a:path>
                <a:path w="5895975" h="1701800">
                  <a:moveTo>
                    <a:pt x="146367" y="1612900"/>
                  </a:moveTo>
                  <a:lnTo>
                    <a:pt x="139827" y="1612900"/>
                  </a:lnTo>
                  <a:lnTo>
                    <a:pt x="139712" y="1600200"/>
                  </a:lnTo>
                  <a:lnTo>
                    <a:pt x="146367" y="1612900"/>
                  </a:lnTo>
                  <a:close/>
                </a:path>
                <a:path w="5895975" h="1701800">
                  <a:moveTo>
                    <a:pt x="5755512" y="1612900"/>
                  </a:moveTo>
                  <a:lnTo>
                    <a:pt x="5748972" y="1612900"/>
                  </a:lnTo>
                  <a:lnTo>
                    <a:pt x="5755627" y="1600200"/>
                  </a:lnTo>
                  <a:lnTo>
                    <a:pt x="5755512" y="1612900"/>
                  </a:lnTo>
                  <a:close/>
                </a:path>
                <a:path w="5895975" h="1701800">
                  <a:moveTo>
                    <a:pt x="5770245" y="1612900"/>
                  </a:moveTo>
                  <a:lnTo>
                    <a:pt x="5755512" y="1612900"/>
                  </a:lnTo>
                  <a:lnTo>
                    <a:pt x="5762040" y="1600200"/>
                  </a:lnTo>
                  <a:lnTo>
                    <a:pt x="5776747" y="1600200"/>
                  </a:lnTo>
                  <a:lnTo>
                    <a:pt x="5770245" y="1612900"/>
                  </a:lnTo>
                  <a:close/>
                </a:path>
                <a:path w="5895975" h="1701800">
                  <a:moveTo>
                    <a:pt x="159829" y="1625600"/>
                  </a:moveTo>
                  <a:lnTo>
                    <a:pt x="138404" y="1625600"/>
                  </a:lnTo>
                  <a:lnTo>
                    <a:pt x="131635" y="1612900"/>
                  </a:lnTo>
                  <a:lnTo>
                    <a:pt x="152920" y="1612900"/>
                  </a:lnTo>
                  <a:lnTo>
                    <a:pt x="159829" y="1625600"/>
                  </a:lnTo>
                  <a:close/>
                </a:path>
                <a:path w="5895975" h="1701800">
                  <a:moveTo>
                    <a:pt x="5756821" y="1625600"/>
                  </a:moveTo>
                  <a:lnTo>
                    <a:pt x="5735523" y="1625600"/>
                  </a:lnTo>
                  <a:lnTo>
                    <a:pt x="5742432" y="1612900"/>
                  </a:lnTo>
                  <a:lnTo>
                    <a:pt x="5763602" y="1612900"/>
                  </a:lnTo>
                  <a:lnTo>
                    <a:pt x="5756821" y="1625600"/>
                  </a:lnTo>
                  <a:close/>
                </a:path>
                <a:path w="5895975" h="1701800">
                  <a:moveTo>
                    <a:pt x="180924" y="1638300"/>
                  </a:moveTo>
                  <a:lnTo>
                    <a:pt x="152349" y="1638300"/>
                  </a:lnTo>
                  <a:lnTo>
                    <a:pt x="145313" y="1625600"/>
                  </a:lnTo>
                  <a:lnTo>
                    <a:pt x="173647" y="1625600"/>
                  </a:lnTo>
                  <a:lnTo>
                    <a:pt x="180924" y="1638300"/>
                  </a:lnTo>
                  <a:close/>
                </a:path>
                <a:path w="5895975" h="1701800">
                  <a:moveTo>
                    <a:pt x="5742876" y="1638300"/>
                  </a:moveTo>
                  <a:lnTo>
                    <a:pt x="5714415" y="1638300"/>
                  </a:lnTo>
                  <a:lnTo>
                    <a:pt x="5721705" y="1625600"/>
                  </a:lnTo>
                  <a:lnTo>
                    <a:pt x="5749912" y="1625600"/>
                  </a:lnTo>
                  <a:lnTo>
                    <a:pt x="5742876" y="1638300"/>
                  </a:lnTo>
                  <a:close/>
                </a:path>
                <a:path w="5895975" h="1701800">
                  <a:moveTo>
                    <a:pt x="203047" y="1651000"/>
                  </a:moveTo>
                  <a:lnTo>
                    <a:pt x="174205" y="1651000"/>
                  </a:lnTo>
                  <a:lnTo>
                    <a:pt x="166801" y="1638300"/>
                  </a:lnTo>
                  <a:lnTo>
                    <a:pt x="195427" y="1638300"/>
                  </a:lnTo>
                  <a:lnTo>
                    <a:pt x="203047" y="1651000"/>
                  </a:lnTo>
                  <a:close/>
                </a:path>
                <a:path w="5895975" h="1701800">
                  <a:moveTo>
                    <a:pt x="5721019" y="1651000"/>
                  </a:moveTo>
                  <a:lnTo>
                    <a:pt x="5692305" y="1651000"/>
                  </a:lnTo>
                  <a:lnTo>
                    <a:pt x="5699925" y="1638300"/>
                  </a:lnTo>
                  <a:lnTo>
                    <a:pt x="5728423" y="1638300"/>
                  </a:lnTo>
                  <a:lnTo>
                    <a:pt x="5721019" y="1651000"/>
                  </a:lnTo>
                  <a:close/>
                </a:path>
                <a:path w="5895975" h="1701800">
                  <a:moveTo>
                    <a:pt x="226123" y="1663700"/>
                  </a:moveTo>
                  <a:lnTo>
                    <a:pt x="197116" y="1663700"/>
                  </a:lnTo>
                  <a:lnTo>
                    <a:pt x="189369" y="1651000"/>
                  </a:lnTo>
                  <a:lnTo>
                    <a:pt x="218186" y="1651000"/>
                  </a:lnTo>
                  <a:lnTo>
                    <a:pt x="226123" y="1663700"/>
                  </a:lnTo>
                  <a:close/>
                </a:path>
                <a:path w="5895975" h="1701800">
                  <a:moveTo>
                    <a:pt x="5698083" y="1663700"/>
                  </a:moveTo>
                  <a:lnTo>
                    <a:pt x="5669229" y="1663700"/>
                  </a:lnTo>
                  <a:lnTo>
                    <a:pt x="5677166" y="1651000"/>
                  </a:lnTo>
                  <a:lnTo>
                    <a:pt x="5705843" y="1651000"/>
                  </a:lnTo>
                  <a:lnTo>
                    <a:pt x="5698083" y="1663700"/>
                  </a:lnTo>
                  <a:close/>
                </a:path>
                <a:path w="5895975" h="1701800">
                  <a:moveTo>
                    <a:pt x="258229" y="1676400"/>
                  </a:moveTo>
                  <a:lnTo>
                    <a:pt x="221030" y="1676400"/>
                  </a:lnTo>
                  <a:lnTo>
                    <a:pt x="212953" y="1663700"/>
                  </a:lnTo>
                  <a:lnTo>
                    <a:pt x="249910" y="1663700"/>
                  </a:lnTo>
                  <a:lnTo>
                    <a:pt x="258229" y="1676400"/>
                  </a:lnTo>
                  <a:close/>
                </a:path>
                <a:path w="5895975" h="1701800">
                  <a:moveTo>
                    <a:pt x="5674182" y="1676400"/>
                  </a:moveTo>
                  <a:lnTo>
                    <a:pt x="5637123" y="1676400"/>
                  </a:lnTo>
                  <a:lnTo>
                    <a:pt x="5645429" y="1663700"/>
                  </a:lnTo>
                  <a:lnTo>
                    <a:pt x="5682246" y="1663700"/>
                  </a:lnTo>
                  <a:lnTo>
                    <a:pt x="5674182" y="1676400"/>
                  </a:lnTo>
                  <a:close/>
                </a:path>
                <a:path w="5895975" h="1701800">
                  <a:moveTo>
                    <a:pt x="317639" y="1689100"/>
                  </a:moveTo>
                  <a:lnTo>
                    <a:pt x="262864" y="1689100"/>
                  </a:lnTo>
                  <a:lnTo>
                    <a:pt x="254304" y="1676400"/>
                  </a:lnTo>
                  <a:lnTo>
                    <a:pt x="308775" y="1676400"/>
                  </a:lnTo>
                  <a:lnTo>
                    <a:pt x="317639" y="1689100"/>
                  </a:lnTo>
                  <a:close/>
                </a:path>
                <a:path w="5895975" h="1701800">
                  <a:moveTo>
                    <a:pt x="5640895" y="1689100"/>
                  </a:moveTo>
                  <a:lnTo>
                    <a:pt x="5577700" y="1689100"/>
                  </a:lnTo>
                  <a:lnTo>
                    <a:pt x="5586577" y="1676400"/>
                  </a:lnTo>
                  <a:lnTo>
                    <a:pt x="5649353" y="1676400"/>
                  </a:lnTo>
                  <a:lnTo>
                    <a:pt x="5640895" y="1689100"/>
                  </a:lnTo>
                  <a:close/>
                </a:path>
                <a:path w="5895975" h="1701800">
                  <a:moveTo>
                    <a:pt x="5579300" y="1701800"/>
                  </a:moveTo>
                  <a:lnTo>
                    <a:pt x="315887" y="1701800"/>
                  </a:lnTo>
                  <a:lnTo>
                    <a:pt x="306857" y="1689100"/>
                  </a:lnTo>
                  <a:lnTo>
                    <a:pt x="5588330" y="1689100"/>
                  </a:lnTo>
                  <a:lnTo>
                    <a:pt x="5579300" y="1701800"/>
                  </a:lnTo>
                  <a:close/>
                </a:path>
              </a:pathLst>
            </a:custGeom>
            <a:solidFill>
              <a:srgbClr val="944F71"/>
            </a:solidFill>
          </p:spPr>
          <p:txBody>
            <a:bodyPr wrap="square" lIns="0" tIns="0" rIns="0" bIns="0" rtlCol="0"/>
            <a:lstStyle/>
            <a:p>
              <a:endParaRPr/>
            </a:p>
          </p:txBody>
        </p:sp>
        <p:sp>
          <p:nvSpPr>
            <p:cNvPr id="12" name="object 12"/>
            <p:cNvSpPr/>
            <p:nvPr/>
          </p:nvSpPr>
          <p:spPr>
            <a:xfrm>
              <a:off x="5760720" y="2103120"/>
              <a:ext cx="1508759" cy="868679"/>
            </a:xfrm>
            <a:prstGeom prst="rect">
              <a:avLst/>
            </a:prstGeom>
            <a:blipFill>
              <a:blip r:embed="rId2" cstate="print"/>
              <a:stretch>
                <a:fillRect/>
              </a:stretch>
            </a:blipFill>
          </p:spPr>
          <p:txBody>
            <a:bodyPr wrap="square" lIns="0" tIns="0" rIns="0" bIns="0" rtlCol="0"/>
            <a:lstStyle/>
            <a:p>
              <a:endParaRPr/>
            </a:p>
          </p:txBody>
        </p:sp>
        <p:sp>
          <p:nvSpPr>
            <p:cNvPr id="13" name="object 13"/>
            <p:cNvSpPr txBox="1"/>
            <p:nvPr/>
          </p:nvSpPr>
          <p:spPr>
            <a:xfrm>
              <a:off x="6063843" y="2372182"/>
              <a:ext cx="93980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EC7C30"/>
                  </a:solidFill>
                  <a:latin typeface="微软雅黑"/>
                  <a:cs typeface="微软雅黑"/>
                </a:rPr>
                <a:t>攻击动机</a:t>
              </a:r>
              <a:endParaRPr sz="1800">
                <a:latin typeface="微软雅黑"/>
                <a:cs typeface="微软雅黑"/>
              </a:endParaRPr>
            </a:p>
          </p:txBody>
        </p:sp>
        <p:sp>
          <p:nvSpPr>
            <p:cNvPr id="14" name="object 14"/>
            <p:cNvSpPr/>
            <p:nvPr/>
          </p:nvSpPr>
          <p:spPr>
            <a:xfrm>
              <a:off x="4617720" y="2651760"/>
              <a:ext cx="1508760" cy="868680"/>
            </a:xfrm>
            <a:prstGeom prst="rect">
              <a:avLst/>
            </a:prstGeom>
            <a:blipFill>
              <a:blip r:embed="rId3" cstate="print"/>
              <a:stretch>
                <a:fillRect/>
              </a:stretch>
            </a:blipFill>
          </p:spPr>
          <p:txBody>
            <a:bodyPr wrap="square" lIns="0" tIns="0" rIns="0" bIns="0" rtlCol="0"/>
            <a:lstStyle/>
            <a:p>
              <a:endParaRPr/>
            </a:p>
          </p:txBody>
        </p:sp>
        <p:sp>
          <p:nvSpPr>
            <p:cNvPr id="15" name="object 15"/>
            <p:cNvSpPr txBox="1"/>
            <p:nvPr/>
          </p:nvSpPr>
          <p:spPr>
            <a:xfrm>
              <a:off x="4920843" y="2886532"/>
              <a:ext cx="93980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EC7C30"/>
                  </a:solidFill>
                  <a:latin typeface="微软雅黑"/>
                  <a:cs typeface="微软雅黑"/>
                </a:rPr>
                <a:t>攻击方法</a:t>
              </a:r>
              <a:endParaRPr sz="1800">
                <a:latin typeface="微软雅黑"/>
                <a:cs typeface="微软雅黑"/>
              </a:endParaRPr>
            </a:p>
          </p:txBody>
        </p:sp>
        <p:sp>
          <p:nvSpPr>
            <p:cNvPr id="16" name="object 16"/>
            <p:cNvSpPr/>
            <p:nvPr/>
          </p:nvSpPr>
          <p:spPr>
            <a:xfrm>
              <a:off x="6903719" y="2651760"/>
              <a:ext cx="1508759" cy="868680"/>
            </a:xfrm>
            <a:prstGeom prst="rect">
              <a:avLst/>
            </a:prstGeom>
            <a:blipFill>
              <a:blip r:embed="rId4" cstate="print"/>
              <a:stretch>
                <a:fillRect/>
              </a:stretch>
            </a:blipFill>
          </p:spPr>
          <p:txBody>
            <a:bodyPr wrap="square" lIns="0" tIns="0" rIns="0" bIns="0" rtlCol="0"/>
            <a:lstStyle/>
            <a:p>
              <a:endParaRPr/>
            </a:p>
          </p:txBody>
        </p:sp>
        <p:sp>
          <p:nvSpPr>
            <p:cNvPr id="17" name="object 17"/>
            <p:cNvSpPr txBox="1"/>
            <p:nvPr/>
          </p:nvSpPr>
          <p:spPr>
            <a:xfrm>
              <a:off x="7206843" y="2886532"/>
              <a:ext cx="93980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EC7C30"/>
                  </a:solidFill>
                  <a:latin typeface="微软雅黑"/>
                  <a:cs typeface="微软雅黑"/>
                </a:rPr>
                <a:t>攻击工具</a:t>
              </a:r>
              <a:endParaRPr sz="1800">
                <a:latin typeface="微软雅黑"/>
                <a:cs typeface="微软雅黑"/>
              </a:endParaRPr>
            </a:p>
          </p:txBody>
        </p:sp>
        <p:sp>
          <p:nvSpPr>
            <p:cNvPr id="18" name="object 18"/>
            <p:cNvSpPr/>
            <p:nvPr/>
          </p:nvSpPr>
          <p:spPr>
            <a:xfrm>
              <a:off x="4937759" y="4389120"/>
              <a:ext cx="1508760" cy="868680"/>
            </a:xfrm>
            <a:prstGeom prst="rect">
              <a:avLst/>
            </a:prstGeom>
            <a:blipFill>
              <a:blip r:embed="rId5" cstate="print"/>
              <a:stretch>
                <a:fillRect/>
              </a:stretch>
            </a:blipFill>
          </p:spPr>
          <p:txBody>
            <a:bodyPr wrap="square" lIns="0" tIns="0" rIns="0" bIns="0" rtlCol="0"/>
            <a:lstStyle/>
            <a:p>
              <a:endParaRPr/>
            </a:p>
          </p:txBody>
        </p:sp>
        <p:sp>
          <p:nvSpPr>
            <p:cNvPr id="19" name="object 19"/>
            <p:cNvSpPr txBox="1"/>
            <p:nvPr/>
          </p:nvSpPr>
          <p:spPr>
            <a:xfrm>
              <a:off x="5263743" y="4658182"/>
              <a:ext cx="93980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EC7C30"/>
                  </a:solidFill>
                  <a:latin typeface="微软雅黑"/>
                  <a:cs typeface="微软雅黑"/>
                </a:rPr>
                <a:t>系统漏洞</a:t>
              </a:r>
              <a:endParaRPr sz="1800">
                <a:latin typeface="微软雅黑"/>
                <a:cs typeface="微软雅黑"/>
              </a:endParaRPr>
            </a:p>
          </p:txBody>
        </p:sp>
        <p:sp>
          <p:nvSpPr>
            <p:cNvPr id="20" name="object 20"/>
            <p:cNvSpPr/>
            <p:nvPr/>
          </p:nvSpPr>
          <p:spPr>
            <a:xfrm>
              <a:off x="3334511" y="2240279"/>
              <a:ext cx="1086612" cy="1085088"/>
            </a:xfrm>
            <a:prstGeom prst="rect">
              <a:avLst/>
            </a:prstGeom>
            <a:blipFill>
              <a:blip r:embed="rId6" cstate="print"/>
              <a:stretch>
                <a:fillRect/>
              </a:stretch>
            </a:blipFill>
          </p:spPr>
          <p:txBody>
            <a:bodyPr wrap="square" lIns="0" tIns="0" rIns="0" bIns="0" rtlCol="0"/>
            <a:lstStyle/>
            <a:p>
              <a:endParaRPr/>
            </a:p>
          </p:txBody>
        </p:sp>
        <p:sp>
          <p:nvSpPr>
            <p:cNvPr id="21" name="object 21"/>
            <p:cNvSpPr/>
            <p:nvPr/>
          </p:nvSpPr>
          <p:spPr>
            <a:xfrm>
              <a:off x="6492240" y="4389120"/>
              <a:ext cx="1554480" cy="868680"/>
            </a:xfrm>
            <a:prstGeom prst="rect">
              <a:avLst/>
            </a:prstGeom>
            <a:blipFill>
              <a:blip r:embed="rId7" cstate="print"/>
              <a:stretch>
                <a:fillRect/>
              </a:stretch>
            </a:blipFill>
          </p:spPr>
          <p:txBody>
            <a:bodyPr wrap="square" lIns="0" tIns="0" rIns="0" bIns="0" rtlCol="0"/>
            <a:lstStyle/>
            <a:p>
              <a:endParaRPr/>
            </a:p>
          </p:txBody>
        </p:sp>
        <p:sp>
          <p:nvSpPr>
            <p:cNvPr id="22" name="object 22"/>
            <p:cNvSpPr txBox="1"/>
            <p:nvPr/>
          </p:nvSpPr>
          <p:spPr>
            <a:xfrm>
              <a:off x="6835368" y="4658182"/>
              <a:ext cx="93980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EC7C30"/>
                  </a:solidFill>
                  <a:latin typeface="微软雅黑"/>
                  <a:cs typeface="微软雅黑"/>
                </a:rPr>
                <a:t>防范措施</a:t>
              </a:r>
              <a:endParaRPr sz="1800">
                <a:latin typeface="微软雅黑"/>
                <a:cs typeface="微软雅黑"/>
              </a:endParaRPr>
            </a:p>
          </p:txBody>
        </p:sp>
        <p:sp>
          <p:nvSpPr>
            <p:cNvPr id="23" name="object 23"/>
            <p:cNvSpPr/>
            <p:nvPr/>
          </p:nvSpPr>
          <p:spPr>
            <a:xfrm>
              <a:off x="3496055" y="4163567"/>
              <a:ext cx="822960" cy="1085088"/>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7107491" y="4277905"/>
              <a:ext cx="110693" cy="253720"/>
            </a:xfrm>
            <a:prstGeom prst="rect">
              <a:avLst/>
            </a:prstGeom>
            <a:blipFill>
              <a:blip r:embed="rId9" cstate="print"/>
              <a:stretch>
                <a:fillRect/>
              </a:stretch>
            </a:blipFill>
          </p:spPr>
          <p:txBody>
            <a:bodyPr wrap="square" lIns="0" tIns="0" rIns="0" bIns="0" rtlCol="0"/>
            <a:lstStyle/>
            <a:p>
              <a:endParaRPr/>
            </a:p>
          </p:txBody>
        </p:sp>
        <p:sp>
          <p:nvSpPr>
            <p:cNvPr id="25" name="object 25"/>
            <p:cNvSpPr/>
            <p:nvPr/>
          </p:nvSpPr>
          <p:spPr>
            <a:xfrm>
              <a:off x="7516469" y="4419562"/>
              <a:ext cx="211874" cy="200761"/>
            </a:xfrm>
            <a:prstGeom prst="rect">
              <a:avLst/>
            </a:prstGeom>
            <a:blipFill>
              <a:blip r:embed="rId10" cstate="print"/>
              <a:stretch>
                <a:fillRect/>
              </a:stretch>
            </a:blipFill>
          </p:spPr>
          <p:txBody>
            <a:bodyPr wrap="square" lIns="0" tIns="0" rIns="0" bIns="0" rtlCol="0"/>
            <a:lstStyle/>
            <a:p>
              <a:endParaRPr/>
            </a:p>
          </p:txBody>
        </p:sp>
        <p:sp>
          <p:nvSpPr>
            <p:cNvPr id="26" name="object 26"/>
            <p:cNvSpPr/>
            <p:nvPr/>
          </p:nvSpPr>
          <p:spPr>
            <a:xfrm>
              <a:off x="5667375" y="2661945"/>
              <a:ext cx="208978" cy="141122"/>
            </a:xfrm>
            <a:prstGeom prst="rect">
              <a:avLst/>
            </a:prstGeom>
            <a:blipFill>
              <a:blip r:embed="rId11" cstate="print"/>
              <a:stretch>
                <a:fillRect/>
              </a:stretch>
            </a:blipFill>
          </p:spPr>
          <p:txBody>
            <a:bodyPr wrap="square" lIns="0" tIns="0" rIns="0" bIns="0" rtlCol="0"/>
            <a:lstStyle/>
            <a:p>
              <a:endParaRPr/>
            </a:p>
          </p:txBody>
        </p:sp>
        <p:sp>
          <p:nvSpPr>
            <p:cNvPr id="27" name="object 27"/>
            <p:cNvSpPr/>
            <p:nvPr/>
          </p:nvSpPr>
          <p:spPr>
            <a:xfrm>
              <a:off x="6892531" y="2711856"/>
              <a:ext cx="145249" cy="138823"/>
            </a:xfrm>
            <a:prstGeom prst="rect">
              <a:avLst/>
            </a:prstGeom>
            <a:blipFill>
              <a:blip r:embed="rId12" cstate="print"/>
              <a:stretch>
                <a:fillRect/>
              </a:stretch>
            </a:blipFill>
          </p:spPr>
          <p:txBody>
            <a:bodyPr wrap="square" lIns="0" tIns="0" rIns="0" bIns="0" rtlCol="0"/>
            <a:lstStyle/>
            <a:p>
              <a:endParaRPr/>
            </a:p>
          </p:txBody>
        </p:sp>
        <p:sp>
          <p:nvSpPr>
            <p:cNvPr id="28" name="object 28"/>
            <p:cNvSpPr/>
            <p:nvPr/>
          </p:nvSpPr>
          <p:spPr>
            <a:xfrm>
              <a:off x="3152775" y="3858423"/>
              <a:ext cx="5883275" cy="305435"/>
            </a:xfrm>
            <a:custGeom>
              <a:avLst/>
              <a:gdLst/>
              <a:ahLst/>
              <a:cxnLst/>
              <a:rect l="l" t="t" r="r" b="b"/>
              <a:pathLst>
                <a:path w="5883275" h="305435">
                  <a:moveTo>
                    <a:pt x="0" y="305208"/>
                  </a:moveTo>
                  <a:lnTo>
                    <a:pt x="0" y="114288"/>
                  </a:lnTo>
                  <a:lnTo>
                    <a:pt x="20736" y="90253"/>
                  </a:lnTo>
                  <a:lnTo>
                    <a:pt x="86601" y="49405"/>
                  </a:lnTo>
                  <a:lnTo>
                    <a:pt x="130105" y="33064"/>
                  </a:lnTo>
                  <a:lnTo>
                    <a:pt x="179571" y="19758"/>
                  </a:lnTo>
                  <a:lnTo>
                    <a:pt x="234186" y="9724"/>
                  </a:lnTo>
                  <a:lnTo>
                    <a:pt x="293138" y="3195"/>
                  </a:lnTo>
                  <a:lnTo>
                    <a:pt x="355612" y="408"/>
                  </a:lnTo>
                  <a:lnTo>
                    <a:pt x="901187" y="0"/>
                  </a:lnTo>
                  <a:lnTo>
                    <a:pt x="5531658" y="2577"/>
                  </a:lnTo>
                  <a:lnTo>
                    <a:pt x="5602032" y="4179"/>
                  </a:lnTo>
                  <a:lnTo>
                    <a:pt x="5663147" y="10754"/>
                  </a:lnTo>
                  <a:lnTo>
                    <a:pt x="5718910" y="21542"/>
                  </a:lnTo>
                  <a:lnTo>
                    <a:pt x="5768270" y="35720"/>
                  </a:lnTo>
                  <a:lnTo>
                    <a:pt x="5810176" y="52462"/>
                  </a:lnTo>
                  <a:lnTo>
                    <a:pt x="5843579" y="70944"/>
                  </a:lnTo>
                  <a:lnTo>
                    <a:pt x="5880671" y="109831"/>
                  </a:lnTo>
                  <a:lnTo>
                    <a:pt x="5883109" y="144701"/>
                  </a:lnTo>
                  <a:lnTo>
                    <a:pt x="5882838" y="181979"/>
                  </a:lnTo>
                  <a:lnTo>
                    <a:pt x="5881484" y="231192"/>
                  </a:lnTo>
                  <a:lnTo>
                    <a:pt x="5880671" y="301867"/>
                  </a:lnTo>
                  <a:lnTo>
                    <a:pt x="7895" y="305094"/>
                  </a:lnTo>
                  <a:lnTo>
                    <a:pt x="2691" y="305150"/>
                  </a:lnTo>
                  <a:lnTo>
                    <a:pt x="0" y="305208"/>
                  </a:lnTo>
                  <a:close/>
                </a:path>
              </a:pathLst>
            </a:custGeom>
            <a:solidFill>
              <a:srgbClr val="EC7C30"/>
            </a:solidFill>
          </p:spPr>
          <p:txBody>
            <a:bodyPr wrap="square" lIns="0" tIns="0" rIns="0" bIns="0" rtlCol="0"/>
            <a:lstStyle/>
            <a:p>
              <a:endParaRPr/>
            </a:p>
          </p:txBody>
        </p:sp>
        <p:sp>
          <p:nvSpPr>
            <p:cNvPr id="29" name="object 29"/>
            <p:cNvSpPr txBox="1"/>
            <p:nvPr/>
          </p:nvSpPr>
          <p:spPr>
            <a:xfrm>
              <a:off x="3231514" y="3925570"/>
              <a:ext cx="2322830" cy="254000"/>
            </a:xfrm>
            <a:prstGeom prst="rect">
              <a:avLst/>
            </a:prstGeom>
          </p:spPr>
          <p:txBody>
            <a:bodyPr vert="horz" wrap="square" lIns="0" tIns="12700" rIns="0" bIns="0" rtlCol="0">
              <a:spAutoFit/>
            </a:bodyPr>
            <a:lstStyle/>
            <a:p>
              <a:pPr marL="12700">
                <a:lnSpc>
                  <a:spcPct val="100000"/>
                </a:lnSpc>
                <a:spcBef>
                  <a:spcPts val="100"/>
                </a:spcBef>
              </a:pPr>
              <a:r>
                <a:rPr sz="1500" b="1" dirty="0">
                  <a:solidFill>
                    <a:srgbClr val="FFFFFF"/>
                  </a:solidFill>
                  <a:latin typeface="微软雅黑"/>
                  <a:cs typeface="微软雅黑"/>
                </a:rPr>
                <a:t>攻击面</a:t>
              </a:r>
              <a:r>
                <a:rPr sz="1500" b="1" spc="-5" dirty="0">
                  <a:solidFill>
                    <a:srgbClr val="FFFFFF"/>
                  </a:solidFill>
                  <a:latin typeface="微软雅黑"/>
                  <a:cs typeface="微软雅黑"/>
                </a:rPr>
                <a:t>（attack</a:t>
              </a:r>
              <a:r>
                <a:rPr sz="1500" b="1" spc="-60" dirty="0">
                  <a:solidFill>
                    <a:srgbClr val="FFFFFF"/>
                  </a:solidFill>
                  <a:latin typeface="微软雅黑"/>
                  <a:cs typeface="微软雅黑"/>
                </a:rPr>
                <a:t> </a:t>
              </a:r>
              <a:r>
                <a:rPr sz="1500" b="1" dirty="0">
                  <a:solidFill>
                    <a:srgbClr val="FFFFFF"/>
                  </a:solidFill>
                  <a:latin typeface="微软雅黑"/>
                  <a:cs typeface="微软雅黑"/>
                </a:rPr>
                <a:t>surface）</a:t>
              </a:r>
              <a:endParaRPr sz="1500">
                <a:latin typeface="微软雅黑"/>
                <a:cs typeface="微软雅黑"/>
              </a:endParaRPr>
            </a:p>
          </p:txBody>
        </p:sp>
        <p:sp>
          <p:nvSpPr>
            <p:cNvPr id="30" name="object 30"/>
            <p:cNvSpPr/>
            <p:nvPr/>
          </p:nvSpPr>
          <p:spPr>
            <a:xfrm>
              <a:off x="5306212" y="3358311"/>
              <a:ext cx="408940" cy="1248410"/>
            </a:xfrm>
            <a:custGeom>
              <a:avLst/>
              <a:gdLst/>
              <a:ahLst/>
              <a:cxnLst/>
              <a:rect l="l" t="t" r="r" b="b"/>
              <a:pathLst>
                <a:path w="408939" h="1248410">
                  <a:moveTo>
                    <a:pt x="335448" y="1143945"/>
                  </a:moveTo>
                  <a:lnTo>
                    <a:pt x="0" y="10820"/>
                  </a:lnTo>
                  <a:lnTo>
                    <a:pt x="36525" y="0"/>
                  </a:lnTo>
                  <a:lnTo>
                    <a:pt x="371987" y="1133127"/>
                  </a:lnTo>
                  <a:lnTo>
                    <a:pt x="335448" y="1143945"/>
                  </a:lnTo>
                  <a:close/>
                </a:path>
                <a:path w="408939" h="1248410">
                  <a:moveTo>
                    <a:pt x="399809" y="1171346"/>
                  </a:moveTo>
                  <a:lnTo>
                    <a:pt x="343560" y="1171346"/>
                  </a:lnTo>
                  <a:lnTo>
                    <a:pt x="380098" y="1160526"/>
                  </a:lnTo>
                  <a:lnTo>
                    <a:pt x="371987" y="1133127"/>
                  </a:lnTo>
                  <a:lnTo>
                    <a:pt x="408520" y="1122311"/>
                  </a:lnTo>
                  <a:lnTo>
                    <a:pt x="399809" y="1171346"/>
                  </a:lnTo>
                  <a:close/>
                </a:path>
                <a:path w="408939" h="1248410">
                  <a:moveTo>
                    <a:pt x="343560" y="1171346"/>
                  </a:moveTo>
                  <a:lnTo>
                    <a:pt x="335448" y="1143945"/>
                  </a:lnTo>
                  <a:lnTo>
                    <a:pt x="371987" y="1133127"/>
                  </a:lnTo>
                  <a:lnTo>
                    <a:pt x="380098" y="1160526"/>
                  </a:lnTo>
                  <a:lnTo>
                    <a:pt x="343560" y="1171346"/>
                  </a:lnTo>
                  <a:close/>
                </a:path>
                <a:path w="408939" h="1248410">
                  <a:moveTo>
                    <a:pt x="386168" y="1248130"/>
                  </a:moveTo>
                  <a:lnTo>
                    <a:pt x="298919" y="1154760"/>
                  </a:lnTo>
                  <a:lnTo>
                    <a:pt x="335448" y="1143945"/>
                  </a:lnTo>
                  <a:lnTo>
                    <a:pt x="343560" y="1171346"/>
                  </a:lnTo>
                  <a:lnTo>
                    <a:pt x="399809" y="1171346"/>
                  </a:lnTo>
                  <a:lnTo>
                    <a:pt x="386168" y="1248130"/>
                  </a:lnTo>
                  <a:close/>
                </a:path>
              </a:pathLst>
            </a:custGeom>
            <a:solidFill>
              <a:srgbClr val="FF0000"/>
            </a:solidFill>
          </p:spPr>
          <p:txBody>
            <a:bodyPr wrap="square" lIns="0" tIns="0" rIns="0" bIns="0" rtlCol="0"/>
            <a:lstStyle/>
            <a:p>
              <a:endParaRPr/>
            </a:p>
          </p:txBody>
        </p:sp>
        <p:sp>
          <p:nvSpPr>
            <p:cNvPr id="31" name="object 31"/>
            <p:cNvSpPr/>
            <p:nvPr/>
          </p:nvSpPr>
          <p:spPr>
            <a:xfrm>
              <a:off x="5838825" y="3292131"/>
              <a:ext cx="1534160" cy="1320800"/>
            </a:xfrm>
            <a:custGeom>
              <a:avLst/>
              <a:gdLst/>
              <a:ahLst/>
              <a:cxnLst/>
              <a:rect l="l" t="t" r="r" b="b"/>
              <a:pathLst>
                <a:path w="1534159" h="1320800">
                  <a:moveTo>
                    <a:pt x="99137" y="1260284"/>
                  </a:moveTo>
                  <a:lnTo>
                    <a:pt x="74333" y="1231380"/>
                  </a:lnTo>
                  <a:lnTo>
                    <a:pt x="1509217" y="0"/>
                  </a:lnTo>
                  <a:lnTo>
                    <a:pt x="1534020" y="28905"/>
                  </a:lnTo>
                  <a:lnTo>
                    <a:pt x="99137" y="1260284"/>
                  </a:lnTo>
                  <a:close/>
                </a:path>
                <a:path w="1534159" h="1320800">
                  <a:moveTo>
                    <a:pt x="0" y="1320266"/>
                  </a:moveTo>
                  <a:lnTo>
                    <a:pt x="49517" y="1202461"/>
                  </a:lnTo>
                  <a:lnTo>
                    <a:pt x="74333" y="1231380"/>
                  </a:lnTo>
                  <a:lnTo>
                    <a:pt x="52654" y="1249984"/>
                  </a:lnTo>
                  <a:lnTo>
                    <a:pt x="77457" y="1278889"/>
                  </a:lnTo>
                  <a:lnTo>
                    <a:pt x="115102" y="1278889"/>
                  </a:lnTo>
                  <a:lnTo>
                    <a:pt x="123951" y="1289202"/>
                  </a:lnTo>
                  <a:lnTo>
                    <a:pt x="0" y="1320266"/>
                  </a:lnTo>
                  <a:close/>
                </a:path>
                <a:path w="1534159" h="1320800">
                  <a:moveTo>
                    <a:pt x="77457" y="1278889"/>
                  </a:moveTo>
                  <a:lnTo>
                    <a:pt x="52654" y="1249984"/>
                  </a:lnTo>
                  <a:lnTo>
                    <a:pt x="74333" y="1231380"/>
                  </a:lnTo>
                  <a:lnTo>
                    <a:pt x="99137" y="1260284"/>
                  </a:lnTo>
                  <a:lnTo>
                    <a:pt x="77457" y="1278889"/>
                  </a:lnTo>
                  <a:close/>
                </a:path>
                <a:path w="1534159" h="1320800">
                  <a:moveTo>
                    <a:pt x="115102" y="1278889"/>
                  </a:moveTo>
                  <a:lnTo>
                    <a:pt x="77457" y="1278889"/>
                  </a:lnTo>
                  <a:lnTo>
                    <a:pt x="99137" y="1260284"/>
                  </a:lnTo>
                  <a:lnTo>
                    <a:pt x="115102" y="1278889"/>
                  </a:lnTo>
                  <a:close/>
                </a:path>
              </a:pathLst>
            </a:custGeom>
            <a:solidFill>
              <a:srgbClr val="FF0000"/>
            </a:solidFill>
          </p:spPr>
          <p:txBody>
            <a:bodyPr wrap="square" lIns="0" tIns="0" rIns="0" bIns="0" rtlCol="0"/>
            <a:lstStyle/>
            <a:p>
              <a:endParaRPr/>
            </a:p>
          </p:txBody>
        </p:sp>
        <p:sp>
          <p:nvSpPr>
            <p:cNvPr id="32" name="object 32"/>
            <p:cNvSpPr/>
            <p:nvPr/>
          </p:nvSpPr>
          <p:spPr>
            <a:xfrm>
              <a:off x="5711151" y="3235871"/>
              <a:ext cx="1416685" cy="1396365"/>
            </a:xfrm>
            <a:custGeom>
              <a:avLst/>
              <a:gdLst/>
              <a:ahLst/>
              <a:cxnLst/>
              <a:rect l="l" t="t" r="r" b="b"/>
              <a:pathLst>
                <a:path w="1416684" h="1396364">
                  <a:moveTo>
                    <a:pt x="108572" y="134099"/>
                  </a:moveTo>
                  <a:lnTo>
                    <a:pt x="0" y="27139"/>
                  </a:lnTo>
                  <a:lnTo>
                    <a:pt x="26746" y="0"/>
                  </a:lnTo>
                  <a:lnTo>
                    <a:pt x="135305" y="106959"/>
                  </a:lnTo>
                  <a:lnTo>
                    <a:pt x="108572" y="134099"/>
                  </a:lnTo>
                  <a:close/>
                </a:path>
                <a:path w="1416684" h="1396364">
                  <a:moveTo>
                    <a:pt x="298551" y="321271"/>
                  </a:moveTo>
                  <a:lnTo>
                    <a:pt x="189991" y="214325"/>
                  </a:lnTo>
                  <a:lnTo>
                    <a:pt x="216725" y="187185"/>
                  </a:lnTo>
                  <a:lnTo>
                    <a:pt x="325285" y="294131"/>
                  </a:lnTo>
                  <a:lnTo>
                    <a:pt x="298551" y="321271"/>
                  </a:lnTo>
                  <a:close/>
                </a:path>
                <a:path w="1416684" h="1396364">
                  <a:moveTo>
                    <a:pt x="488543" y="508457"/>
                  </a:moveTo>
                  <a:lnTo>
                    <a:pt x="379971" y="401497"/>
                  </a:lnTo>
                  <a:lnTo>
                    <a:pt x="406717" y="374357"/>
                  </a:lnTo>
                  <a:lnTo>
                    <a:pt x="515277" y="481317"/>
                  </a:lnTo>
                  <a:lnTo>
                    <a:pt x="488543" y="508457"/>
                  </a:lnTo>
                  <a:close/>
                </a:path>
                <a:path w="1416684" h="1396364">
                  <a:moveTo>
                    <a:pt x="678522" y="695629"/>
                  </a:moveTo>
                  <a:lnTo>
                    <a:pt x="569963" y="588670"/>
                  </a:lnTo>
                  <a:lnTo>
                    <a:pt x="596696" y="561530"/>
                  </a:lnTo>
                  <a:lnTo>
                    <a:pt x="705256" y="668489"/>
                  </a:lnTo>
                  <a:lnTo>
                    <a:pt x="678522" y="695629"/>
                  </a:lnTo>
                  <a:close/>
                </a:path>
                <a:path w="1416684" h="1396364">
                  <a:moveTo>
                    <a:pt x="868502" y="882802"/>
                  </a:moveTo>
                  <a:lnTo>
                    <a:pt x="759942" y="775842"/>
                  </a:lnTo>
                  <a:lnTo>
                    <a:pt x="786688" y="748703"/>
                  </a:lnTo>
                  <a:lnTo>
                    <a:pt x="895248" y="855662"/>
                  </a:lnTo>
                  <a:lnTo>
                    <a:pt x="868502" y="882802"/>
                  </a:lnTo>
                  <a:close/>
                </a:path>
                <a:path w="1416684" h="1396364">
                  <a:moveTo>
                    <a:pt x="1058494" y="1069975"/>
                  </a:moveTo>
                  <a:lnTo>
                    <a:pt x="949934" y="963015"/>
                  </a:lnTo>
                  <a:lnTo>
                    <a:pt x="976668" y="935875"/>
                  </a:lnTo>
                  <a:lnTo>
                    <a:pt x="1085227" y="1042835"/>
                  </a:lnTo>
                  <a:lnTo>
                    <a:pt x="1058494" y="1069975"/>
                  </a:lnTo>
                  <a:close/>
                </a:path>
                <a:path w="1416684" h="1396364">
                  <a:moveTo>
                    <a:pt x="1248473" y="1257147"/>
                  </a:moveTo>
                  <a:lnTo>
                    <a:pt x="1139913" y="1150200"/>
                  </a:lnTo>
                  <a:lnTo>
                    <a:pt x="1166660" y="1123048"/>
                  </a:lnTo>
                  <a:lnTo>
                    <a:pt x="1275219" y="1230007"/>
                  </a:lnTo>
                  <a:lnTo>
                    <a:pt x="1248473" y="1257147"/>
                  </a:lnTo>
                  <a:close/>
                </a:path>
                <a:path w="1416684" h="1396364">
                  <a:moveTo>
                    <a:pt x="1389468" y="1396047"/>
                  </a:moveTo>
                  <a:lnTo>
                    <a:pt x="1329905" y="1337373"/>
                  </a:lnTo>
                  <a:lnTo>
                    <a:pt x="1356639" y="1310233"/>
                  </a:lnTo>
                  <a:lnTo>
                    <a:pt x="1416202" y="1368907"/>
                  </a:lnTo>
                  <a:lnTo>
                    <a:pt x="1389468" y="1396047"/>
                  </a:lnTo>
                  <a:close/>
                </a:path>
              </a:pathLst>
            </a:custGeom>
            <a:solidFill>
              <a:srgbClr val="FF0000"/>
            </a:solidFill>
          </p:spPr>
          <p:txBody>
            <a:bodyPr wrap="square" lIns="0" tIns="0" rIns="0" bIns="0" rtlCol="0"/>
            <a:lstStyle/>
            <a:p>
              <a:endParaRPr/>
            </a:p>
          </p:txBody>
        </p:sp>
        <p:sp>
          <p:nvSpPr>
            <p:cNvPr id="33" name="object 33"/>
            <p:cNvSpPr/>
            <p:nvPr/>
          </p:nvSpPr>
          <p:spPr>
            <a:xfrm>
              <a:off x="7419987" y="3363214"/>
              <a:ext cx="70485" cy="1219835"/>
            </a:xfrm>
            <a:custGeom>
              <a:avLst/>
              <a:gdLst/>
              <a:ahLst/>
              <a:cxnLst/>
              <a:rect l="l" t="t" r="r" b="b"/>
              <a:pathLst>
                <a:path w="70484" h="1219835">
                  <a:moveTo>
                    <a:pt x="4025" y="153352"/>
                  </a:moveTo>
                  <a:lnTo>
                    <a:pt x="0" y="1003"/>
                  </a:lnTo>
                  <a:lnTo>
                    <a:pt x="38074" y="0"/>
                  </a:lnTo>
                  <a:lnTo>
                    <a:pt x="42113" y="152349"/>
                  </a:lnTo>
                  <a:lnTo>
                    <a:pt x="4025" y="153352"/>
                  </a:lnTo>
                  <a:close/>
                </a:path>
                <a:path w="70484" h="1219835">
                  <a:moveTo>
                    <a:pt x="11074" y="419963"/>
                  </a:moveTo>
                  <a:lnTo>
                    <a:pt x="7048" y="267614"/>
                  </a:lnTo>
                  <a:lnTo>
                    <a:pt x="45135" y="266611"/>
                  </a:lnTo>
                  <a:lnTo>
                    <a:pt x="49161" y="418960"/>
                  </a:lnTo>
                  <a:lnTo>
                    <a:pt x="11074" y="419963"/>
                  </a:lnTo>
                  <a:close/>
                </a:path>
                <a:path w="70484" h="1219835">
                  <a:moveTo>
                    <a:pt x="18122" y="686574"/>
                  </a:moveTo>
                  <a:lnTo>
                    <a:pt x="14097" y="534225"/>
                  </a:lnTo>
                  <a:lnTo>
                    <a:pt x="52184" y="533222"/>
                  </a:lnTo>
                  <a:lnTo>
                    <a:pt x="56210" y="685558"/>
                  </a:lnTo>
                  <a:lnTo>
                    <a:pt x="18122" y="686574"/>
                  </a:lnTo>
                  <a:close/>
                </a:path>
                <a:path w="70484" h="1219835">
                  <a:moveTo>
                    <a:pt x="25171" y="953173"/>
                  </a:moveTo>
                  <a:lnTo>
                    <a:pt x="21145" y="800823"/>
                  </a:lnTo>
                  <a:lnTo>
                    <a:pt x="59232" y="799820"/>
                  </a:lnTo>
                  <a:lnTo>
                    <a:pt x="63258" y="952169"/>
                  </a:lnTo>
                  <a:lnTo>
                    <a:pt x="25171" y="953173"/>
                  </a:lnTo>
                  <a:close/>
                </a:path>
                <a:path w="70484" h="1219835">
                  <a:moveTo>
                    <a:pt x="32219" y="1219784"/>
                  </a:moveTo>
                  <a:lnTo>
                    <a:pt x="28194" y="1067435"/>
                  </a:lnTo>
                  <a:lnTo>
                    <a:pt x="66281" y="1066431"/>
                  </a:lnTo>
                  <a:lnTo>
                    <a:pt x="70307" y="1218780"/>
                  </a:lnTo>
                  <a:lnTo>
                    <a:pt x="32219" y="1219784"/>
                  </a:lnTo>
                  <a:close/>
                </a:path>
              </a:pathLst>
            </a:custGeom>
            <a:solidFill>
              <a:srgbClr val="FF0000"/>
            </a:solidFill>
          </p:spPr>
          <p:txBody>
            <a:bodyPr wrap="square" lIns="0" tIns="0" rIns="0" bIns="0" rtlCol="0"/>
            <a:lstStyle/>
            <a:p>
              <a:endParaRPr/>
            </a:p>
          </p:txBody>
        </p:sp>
        <p:sp>
          <p:nvSpPr>
            <p:cNvPr id="34" name="object 34"/>
            <p:cNvSpPr txBox="1"/>
            <p:nvPr/>
          </p:nvSpPr>
          <p:spPr>
            <a:xfrm>
              <a:off x="3460115" y="5220043"/>
              <a:ext cx="1235710" cy="299720"/>
            </a:xfrm>
            <a:prstGeom prst="rect">
              <a:avLst/>
            </a:prstGeom>
          </p:spPr>
          <p:txBody>
            <a:bodyPr vert="horz" wrap="square" lIns="0" tIns="12700" rIns="0" bIns="0" rtlCol="0">
              <a:spAutoFit/>
            </a:bodyPr>
            <a:lstStyle/>
            <a:p>
              <a:pPr marL="12700">
                <a:lnSpc>
                  <a:spcPct val="100000"/>
                </a:lnSpc>
                <a:spcBef>
                  <a:spcPts val="100"/>
                </a:spcBef>
              </a:pPr>
              <a:r>
                <a:rPr sz="1800" b="1" spc="-60" dirty="0">
                  <a:latin typeface="微软雅黑"/>
                  <a:cs typeface="微软雅黑"/>
                </a:rPr>
                <a:t>W</a:t>
              </a:r>
              <a:r>
                <a:rPr sz="1800" b="1" dirty="0">
                  <a:latin typeface="微软雅黑"/>
                  <a:cs typeface="微软雅黑"/>
                </a:rPr>
                <a:t>eb服务器</a:t>
              </a:r>
              <a:endParaRPr sz="1800">
                <a:latin typeface="微软雅黑"/>
                <a:cs typeface="微软雅黑"/>
              </a:endParaRPr>
            </a:p>
          </p:txBody>
        </p:sp>
        <p:sp>
          <p:nvSpPr>
            <p:cNvPr id="35" name="object 35"/>
            <p:cNvSpPr txBox="1"/>
            <p:nvPr/>
          </p:nvSpPr>
          <p:spPr>
            <a:xfrm>
              <a:off x="3510114" y="3348812"/>
              <a:ext cx="48260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微软雅黑"/>
                  <a:cs typeface="微软雅黑"/>
                </a:rPr>
                <a:t>黑客</a:t>
              </a:r>
              <a:endParaRPr sz="1800">
                <a:latin typeface="微软雅黑"/>
                <a:cs typeface="微软雅黑"/>
              </a:endParaRPr>
            </a:p>
          </p:txBody>
        </p:sp>
      </p:grpSp>
      <p:sp>
        <p:nvSpPr>
          <p:cNvPr id="38" name="标题 1"/>
          <p:cNvSpPr txBox="1">
            <a:spLocks/>
          </p:cNvSpPr>
          <p:nvPr/>
        </p:nvSpPr>
        <p:spPr>
          <a:xfrm>
            <a:off x="613187" y="362545"/>
            <a:ext cx="2539968"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spc="500" dirty="0" smtClean="0">
                <a:solidFill>
                  <a:schemeClr val="accent1">
                    <a:lumMod val="50000"/>
                  </a:schemeClr>
                </a:solidFill>
                <a:latin typeface="微软雅黑" panose="020B0503020204020204" pitchFamily="34" charset="-122"/>
                <a:ea typeface="微软雅黑" panose="020B0503020204020204" pitchFamily="34" charset="-122"/>
              </a:rPr>
              <a:t>Web</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安全概述</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1" y="336652"/>
            <a:ext cx="12191999" cy="378554"/>
            <a:chOff x="1" y="336652"/>
            <a:chExt cx="12191999" cy="378554"/>
          </a:xfrm>
        </p:grpSpPr>
        <p:sp>
          <p:nvSpPr>
            <p:cNvPr id="40" name="矩形 39">
              <a:extLst>
                <a:ext uri="{FF2B5EF4-FFF2-40B4-BE49-F238E27FC236}">
                  <a16:creationId xmlns:a16="http://schemas.microsoft.com/office/drawing/2014/main" id="{F9A61405-0682-4602-BF60-F734C8C97EA0}"/>
                </a:ext>
              </a:extLst>
            </p:cNvPr>
            <p:cNvSpPr/>
            <p:nvPr/>
          </p:nvSpPr>
          <p:spPr>
            <a:xfrm>
              <a:off x="3146526" y="336652"/>
              <a:ext cx="9045474"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660298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5" name="object 5"/>
          <p:cNvSpPr txBox="1"/>
          <p:nvPr/>
        </p:nvSpPr>
        <p:spPr>
          <a:xfrm>
            <a:off x="889380" y="1043975"/>
            <a:ext cx="2263775" cy="451484"/>
          </a:xfrm>
          <a:prstGeom prst="rect">
            <a:avLst/>
          </a:prstGeom>
        </p:spPr>
        <p:txBody>
          <a:bodyPr vert="horz" wrap="square" lIns="0" tIns="12065" rIns="0" bIns="0" rtlCol="0">
            <a:spAutoFit/>
          </a:bodyPr>
          <a:lstStyle/>
          <a:p>
            <a:pPr marL="12700">
              <a:lnSpc>
                <a:spcPct val="100000"/>
              </a:lnSpc>
              <a:spcBef>
                <a:spcPts val="95"/>
              </a:spcBef>
            </a:pPr>
            <a:r>
              <a:rPr sz="2800" b="1" spc="-85" dirty="0">
                <a:latin typeface="微软雅黑"/>
                <a:cs typeface="微软雅黑"/>
              </a:rPr>
              <a:t>W</a:t>
            </a:r>
            <a:r>
              <a:rPr sz="2800" b="1" spc="-5" dirty="0">
                <a:latin typeface="微软雅黑"/>
                <a:cs typeface="微软雅黑"/>
              </a:rPr>
              <a:t>eb</a:t>
            </a:r>
            <a:r>
              <a:rPr sz="2800" b="1" dirty="0">
                <a:latin typeface="微软雅黑"/>
                <a:cs typeface="微软雅黑"/>
              </a:rPr>
              <a:t>攻击动</a:t>
            </a:r>
            <a:r>
              <a:rPr sz="2800" b="1" spc="-5" dirty="0">
                <a:latin typeface="微软雅黑"/>
                <a:cs typeface="微软雅黑"/>
              </a:rPr>
              <a:t>机</a:t>
            </a:r>
            <a:endParaRPr sz="2800" dirty="0">
              <a:latin typeface="微软雅黑"/>
              <a:cs typeface="微软雅黑"/>
            </a:endParaRPr>
          </a:p>
        </p:txBody>
      </p:sp>
      <p:sp>
        <p:nvSpPr>
          <p:cNvPr id="8" name="object 8"/>
          <p:cNvSpPr txBox="1"/>
          <p:nvPr/>
        </p:nvSpPr>
        <p:spPr>
          <a:xfrm>
            <a:off x="889380" y="1607657"/>
            <a:ext cx="5653850" cy="5085751"/>
          </a:xfrm>
          <a:prstGeom prst="rect">
            <a:avLst/>
          </a:prstGeom>
        </p:spPr>
        <p:txBody>
          <a:bodyPr vert="horz" lIns="91440" tIns="45720" rIns="91440" bIns="45720" rtlCol="0">
            <a:normAutofit/>
          </a:bodyPr>
          <a:lstStyle>
            <a:lvl1pPr marL="358775" indent="-358775" algn="just">
              <a:lnSpc>
                <a:spcPct val="130000"/>
              </a:lnSpc>
              <a:spcBef>
                <a:spcPts val="1000"/>
              </a:spcBef>
              <a:buSzPct val="110000"/>
              <a:buFont typeface="Arial" panose="020B0604020202020204" pitchFamily="34" charset="0"/>
              <a:buChar char="•"/>
              <a:defRPr lang="zh-CN" altLang="en-US" sz="2000" baseline="0" smtClean="0">
                <a:latin typeface="Times New Roman" panose="02020603050405020304" pitchFamily="18" charset="0"/>
                <a:ea typeface="黑体" panose="02010609060101010101" pitchFamily="49" charset="-122"/>
              </a:defRPr>
            </a:lvl1pPr>
            <a:lvl2pPr marL="803275" lvl="1" indent="-346075" algn="just">
              <a:lnSpc>
                <a:spcPct val="130000"/>
              </a:lnSpc>
              <a:spcBef>
                <a:spcPts val="500"/>
              </a:spcBef>
              <a:buSzPct val="120000"/>
              <a:buFont typeface="Times New Roman" panose="02020603050405020304" pitchFamily="18" charset="0"/>
              <a:buChar char="–"/>
              <a:defRPr lang="zh-CN" altLang="en-US" baseline="0" smtClean="0">
                <a:latin typeface="Times New Roman" panose="02020603050405020304" pitchFamily="18"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lang="zh-CN" altLang="en-US" sz="2000" baseline="0" smtClean="0">
                <a:latin typeface="Times New Roman" panose="02020603050405020304" pitchFamily="18"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lang="zh-CN" altLang="en-US" baseline="0" smtClean="0">
                <a:latin typeface="Times New Roman" panose="02020603050405020304" pitchFamily="18"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lang="en-US" dirty="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dirty="0"/>
              <a:t>常见Web攻击动机</a:t>
            </a:r>
          </a:p>
          <a:p>
            <a:pPr lvl="1"/>
            <a:r>
              <a:rPr dirty="0"/>
              <a:t>恶作剧；</a:t>
            </a:r>
          </a:p>
          <a:p>
            <a:pPr lvl="1"/>
            <a:r>
              <a:rPr dirty="0"/>
              <a:t>篡改Web网页，损害企业名誉；</a:t>
            </a:r>
          </a:p>
          <a:p>
            <a:pPr lvl="1"/>
            <a:r>
              <a:rPr dirty="0"/>
              <a:t>黑色产业链，卖给广告联盟黑链，卖给盗号集团流量；</a:t>
            </a:r>
          </a:p>
          <a:p>
            <a:pPr lvl="1"/>
            <a:r>
              <a:rPr dirty="0"/>
              <a:t>入侵数据库，窃取用户信息；</a:t>
            </a:r>
          </a:p>
          <a:p>
            <a:pPr lvl="1"/>
            <a:r>
              <a:rPr dirty="0"/>
              <a:t>以用户身份登录执行非法操作，从而获取暴利；</a:t>
            </a:r>
          </a:p>
          <a:p>
            <a:pPr lvl="1"/>
            <a:r>
              <a:rPr dirty="0"/>
              <a:t>以此为跳板攻击企业内网其他系统；</a:t>
            </a:r>
          </a:p>
          <a:p>
            <a:pPr lvl="1"/>
            <a:r>
              <a:rPr dirty="0"/>
              <a:t>网页挂木马，攻击访问网页的特定用户群；</a:t>
            </a:r>
          </a:p>
          <a:p>
            <a:pPr lvl="1"/>
            <a:r>
              <a:rPr dirty="0"/>
              <a:t>仿冒系统发布方，诱骗用户执行危险操作，</a:t>
            </a:r>
            <a:r>
              <a:rPr dirty="0" smtClean="0"/>
              <a:t>例如用木马替换正常下载文件</a:t>
            </a:r>
            <a:r>
              <a:rPr dirty="0"/>
              <a:t>，要求用户汇款等；</a:t>
            </a:r>
          </a:p>
          <a:p>
            <a:pPr lvl="1"/>
            <a:r>
              <a:rPr dirty="0"/>
              <a:t>……</a:t>
            </a:r>
          </a:p>
        </p:txBody>
      </p:sp>
      <p:sp>
        <p:nvSpPr>
          <p:cNvPr id="9" name="object 9"/>
          <p:cNvSpPr/>
          <p:nvPr/>
        </p:nvSpPr>
        <p:spPr>
          <a:xfrm>
            <a:off x="7126223" y="1941576"/>
            <a:ext cx="4339285" cy="3707891"/>
          </a:xfrm>
          <a:prstGeom prst="rect">
            <a:avLst/>
          </a:prstGeom>
          <a:blipFill>
            <a:blip r:embed="rId3" cstate="print"/>
            <a:stretch>
              <a:fillRect/>
            </a:stretch>
          </a:blipFill>
        </p:spPr>
        <p:txBody>
          <a:bodyPr wrap="square" lIns="0" tIns="0" rIns="0" bIns="0" rtlCol="0"/>
          <a:lstStyle/>
          <a:p>
            <a:endParaRPr/>
          </a:p>
        </p:txBody>
      </p:sp>
      <p:sp>
        <p:nvSpPr>
          <p:cNvPr id="1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3" name="标题 1"/>
          <p:cNvSpPr txBox="1">
            <a:spLocks/>
          </p:cNvSpPr>
          <p:nvPr/>
        </p:nvSpPr>
        <p:spPr>
          <a:xfrm>
            <a:off x="613187" y="362545"/>
            <a:ext cx="2539968"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spc="500" dirty="0" smtClean="0">
                <a:solidFill>
                  <a:schemeClr val="accent1">
                    <a:lumMod val="50000"/>
                  </a:schemeClr>
                </a:solidFill>
                <a:latin typeface="微软雅黑" panose="020B0503020204020204" pitchFamily="34" charset="-122"/>
                <a:ea typeface="微软雅黑" panose="020B0503020204020204" pitchFamily="34" charset="-122"/>
              </a:rPr>
              <a:t>Web</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安全概述</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1" y="336652"/>
            <a:ext cx="12191999" cy="378554"/>
            <a:chOff x="1" y="336652"/>
            <a:chExt cx="12191999" cy="378554"/>
          </a:xfrm>
        </p:grpSpPr>
        <p:sp>
          <p:nvSpPr>
            <p:cNvPr id="15" name="矩形 14">
              <a:extLst>
                <a:ext uri="{FF2B5EF4-FFF2-40B4-BE49-F238E27FC236}">
                  <a16:creationId xmlns:a16="http://schemas.microsoft.com/office/drawing/2014/main" id="{F9A61405-0682-4602-BF60-F734C8C97EA0}"/>
                </a:ext>
              </a:extLst>
            </p:cNvPr>
            <p:cNvSpPr/>
            <p:nvPr/>
          </p:nvSpPr>
          <p:spPr>
            <a:xfrm>
              <a:off x="3146526" y="336652"/>
              <a:ext cx="9045474"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90379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5" name="object 5"/>
          <p:cNvSpPr txBox="1"/>
          <p:nvPr/>
        </p:nvSpPr>
        <p:spPr>
          <a:xfrm>
            <a:off x="832193" y="962723"/>
            <a:ext cx="3686175" cy="381515"/>
          </a:xfrm>
          <a:prstGeom prst="rect">
            <a:avLst/>
          </a:prstGeom>
        </p:spPr>
        <p:txBody>
          <a:bodyPr vert="horz" wrap="square" lIns="0" tIns="12065" rIns="0" bIns="0" rtlCol="0">
            <a:spAutoFit/>
          </a:bodyPr>
          <a:lstStyle/>
          <a:p>
            <a:pPr marL="12700">
              <a:lnSpc>
                <a:spcPct val="100000"/>
              </a:lnSpc>
              <a:spcBef>
                <a:spcPts val="95"/>
              </a:spcBef>
            </a:pPr>
            <a:r>
              <a:rPr sz="2400" b="1" spc="-5" dirty="0">
                <a:latin typeface="微软雅黑"/>
                <a:cs typeface="微软雅黑"/>
              </a:rPr>
              <a:t>实际</a:t>
            </a:r>
            <a:r>
              <a:rPr sz="2400" b="1" spc="-30" dirty="0">
                <a:latin typeface="微软雅黑"/>
                <a:cs typeface="微软雅黑"/>
              </a:rPr>
              <a:t>Web</a:t>
            </a:r>
            <a:r>
              <a:rPr sz="2400" b="1" spc="-5" dirty="0">
                <a:latin typeface="微软雅黑"/>
                <a:cs typeface="微软雅黑"/>
              </a:rPr>
              <a:t>系统的安全性</a:t>
            </a:r>
            <a:endParaRPr sz="2400" dirty="0">
              <a:latin typeface="微软雅黑"/>
              <a:cs typeface="微软雅黑"/>
            </a:endParaRPr>
          </a:p>
        </p:txBody>
      </p:sp>
      <p:sp>
        <p:nvSpPr>
          <p:cNvPr id="8" name="object 8"/>
          <p:cNvSpPr txBox="1"/>
          <p:nvPr/>
        </p:nvSpPr>
        <p:spPr>
          <a:xfrm>
            <a:off x="912309" y="1455050"/>
            <a:ext cx="5288006" cy="3719410"/>
          </a:xfrm>
          <a:prstGeom prst="rect">
            <a:avLst/>
          </a:prstGeom>
        </p:spPr>
        <p:txBody>
          <a:bodyPr vert="horz" lIns="91440" tIns="45720" rIns="91440" bIns="45720" rtlCol="0">
            <a:noAutofit/>
          </a:bodyPr>
          <a:lstStyle>
            <a:defPPr>
              <a:defRPr lang="zh-CN"/>
            </a:defPPr>
            <a:lvl1pPr marL="358775" indent="-358775" algn="just">
              <a:lnSpc>
                <a:spcPct val="130000"/>
              </a:lnSpc>
              <a:spcBef>
                <a:spcPts val="1000"/>
              </a:spcBef>
              <a:buSzPct val="110000"/>
              <a:buFont typeface="Arial" panose="020B0604020202020204" pitchFamily="34" charset="0"/>
              <a:buChar char="•"/>
              <a:defRPr sz="2800" baseline="0">
                <a:latin typeface="Times New Roman" panose="02020603050405020304" pitchFamily="18" charset="0"/>
                <a:ea typeface="黑体" panose="02010609060101010101" pitchFamily="49" charset="-122"/>
              </a:defRPr>
            </a:lvl1pPr>
            <a:lvl2pPr marL="803275" lvl="1" indent="-346075" algn="just">
              <a:lnSpc>
                <a:spcPct val="130000"/>
              </a:lnSpc>
              <a:spcBef>
                <a:spcPts val="500"/>
              </a:spcBef>
              <a:buSzPct val="120000"/>
              <a:buFont typeface="Times New Roman" panose="02020603050405020304" pitchFamily="18" charset="0"/>
              <a:buChar char="–"/>
              <a:defRPr sz="2400" baseline="0">
                <a:latin typeface="Times New Roman" panose="02020603050405020304" pitchFamily="18" charset="0"/>
                <a:ea typeface="黑体" panose="02010609060101010101" pitchFamily="49" charset="-122"/>
              </a:defRPr>
            </a:lvl2pPr>
            <a:lvl3pPr marL="1143000" indent="-228600" algn="just">
              <a:lnSpc>
                <a:spcPct val="130000"/>
              </a:lnSpc>
              <a:spcBef>
                <a:spcPts val="500"/>
              </a:spcBef>
              <a:buFont typeface="Arial" panose="020B0604020202020204" pitchFamily="34" charset="0"/>
              <a:buChar char="•"/>
              <a:defRPr sz="2000" baseline="0">
                <a:latin typeface="Times New Roman" panose="02020603050405020304" pitchFamily="18" charset="0"/>
                <a:ea typeface="黑体" panose="02010609060101010101" pitchFamily="49" charset="-122"/>
              </a:defRPr>
            </a:lvl3pPr>
            <a:lvl4pPr marL="1600200" indent="-228600" algn="just">
              <a:lnSpc>
                <a:spcPct val="130000"/>
              </a:lnSpc>
              <a:spcBef>
                <a:spcPts val="500"/>
              </a:spcBef>
              <a:buFont typeface="Arial" panose="020B0604020202020204" pitchFamily="34" charset="0"/>
              <a:buChar char="•"/>
              <a:defRPr baseline="0">
                <a:latin typeface="Times New Roman" panose="02020603050405020304" pitchFamily="18"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sz="2400" dirty="0">
                <a:solidFill>
                  <a:srgbClr val="C00000"/>
                </a:solidFill>
              </a:rPr>
              <a:t>Web系统的安全性参差不齐</a:t>
            </a:r>
          </a:p>
          <a:p>
            <a:pPr lvl="1"/>
            <a:r>
              <a:rPr sz="1800" dirty="0" err="1"/>
              <a:t>复杂应用系统代码量大、开发人员多、难免出现疏忽</a:t>
            </a:r>
            <a:r>
              <a:rPr sz="1800" dirty="0" smtClean="0"/>
              <a:t>；</a:t>
            </a:r>
            <a:endParaRPr sz="1800" dirty="0"/>
          </a:p>
          <a:p>
            <a:pPr lvl="1"/>
            <a:r>
              <a:rPr sz="1800" dirty="0" err="1"/>
              <a:t>系统屡次升级、人员频繁变更，导致代码不一致</a:t>
            </a:r>
            <a:r>
              <a:rPr sz="1800" dirty="0" smtClean="0"/>
              <a:t>；</a:t>
            </a:r>
            <a:endParaRPr lang="en-US" sz="1800" dirty="0" smtClean="0"/>
          </a:p>
          <a:p>
            <a:pPr lvl="1"/>
            <a:r>
              <a:rPr lang="zh-CN" altLang="en-US" sz="1800" dirty="0" smtClean="0"/>
              <a:t>历史遗留系统、试运行系统等多个</a:t>
            </a:r>
            <a:r>
              <a:rPr lang="en-US" altLang="zh-CN" sz="1800" dirty="0" smtClean="0"/>
              <a:t>Web</a:t>
            </a:r>
            <a:r>
              <a:rPr lang="zh-CN" altLang="en-US" sz="1800" dirty="0" smtClean="0"/>
              <a:t>系统共同运行于 同一台服务器上；</a:t>
            </a:r>
          </a:p>
          <a:p>
            <a:pPr lvl="1"/>
            <a:r>
              <a:rPr lang="zh-CN" altLang="en-US" sz="1800" dirty="0" smtClean="0"/>
              <a:t>开发人员未经过安全编码培训；</a:t>
            </a:r>
          </a:p>
          <a:p>
            <a:pPr lvl="1"/>
            <a:r>
              <a:rPr lang="zh-CN" altLang="en-US" sz="1800" dirty="0" smtClean="0"/>
              <a:t>定制开发系统的测试程度不如标准的产品；</a:t>
            </a:r>
            <a:endParaRPr lang="en-US" altLang="zh-CN" sz="1800" dirty="0" smtClean="0"/>
          </a:p>
          <a:p>
            <a:pPr lvl="1"/>
            <a:endParaRPr lang="en-US" altLang="zh-CN" sz="1800" dirty="0" smtClean="0"/>
          </a:p>
          <a:p>
            <a:pPr lvl="1"/>
            <a:r>
              <a:rPr lang="zh-CN" altLang="en-US" sz="1800" dirty="0" smtClean="0"/>
              <a:t>相对安全性而言，</a:t>
            </a:r>
            <a:endParaRPr lang="en-US" altLang="zh-CN" sz="1800" dirty="0" smtClean="0"/>
          </a:p>
          <a:p>
            <a:pPr lvl="1"/>
            <a:endParaRPr lang="zh-CN" altLang="en-US" sz="1800" dirty="0" smtClean="0"/>
          </a:p>
        </p:txBody>
      </p:sp>
      <p:sp>
        <p:nvSpPr>
          <p:cNvPr id="10" name="object 10"/>
          <p:cNvSpPr/>
          <p:nvPr/>
        </p:nvSpPr>
        <p:spPr>
          <a:xfrm>
            <a:off x="8417052" y="3415284"/>
            <a:ext cx="848868" cy="1703832"/>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7013575" y="4381753"/>
            <a:ext cx="3698748" cy="1345438"/>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7564564" y="3332162"/>
            <a:ext cx="771271" cy="614679"/>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6994525" y="3977220"/>
            <a:ext cx="1323975" cy="614679"/>
          </a:xfrm>
          <a:prstGeom prst="rect">
            <a:avLst/>
          </a:prstGeom>
          <a:blipFill>
            <a:blip r:embed="rId5" cstate="print"/>
            <a:stretch>
              <a:fillRect/>
            </a:stretch>
          </a:blipFill>
        </p:spPr>
        <p:txBody>
          <a:bodyPr wrap="square" lIns="0" tIns="0" rIns="0" bIns="0" rtlCol="0"/>
          <a:lstStyle/>
          <a:p>
            <a:endParaRPr/>
          </a:p>
        </p:txBody>
      </p:sp>
      <p:sp>
        <p:nvSpPr>
          <p:cNvPr id="14" name="object 14"/>
          <p:cNvSpPr txBox="1"/>
          <p:nvPr/>
        </p:nvSpPr>
        <p:spPr>
          <a:xfrm>
            <a:off x="7287666" y="3402165"/>
            <a:ext cx="854075" cy="1098550"/>
          </a:xfrm>
          <a:prstGeom prst="rect">
            <a:avLst/>
          </a:prstGeom>
        </p:spPr>
        <p:txBody>
          <a:bodyPr vert="horz" wrap="square" lIns="0" tIns="13335" rIns="0" bIns="0" rtlCol="0">
            <a:spAutoFit/>
          </a:bodyPr>
          <a:lstStyle/>
          <a:p>
            <a:pPr marL="484505" marR="5080">
              <a:lnSpc>
                <a:spcPct val="100000"/>
              </a:lnSpc>
              <a:spcBef>
                <a:spcPts val="105"/>
              </a:spcBef>
            </a:pPr>
            <a:r>
              <a:rPr sz="1400" dirty="0">
                <a:latin typeface="微软雅黑"/>
                <a:cs typeface="微软雅黑"/>
              </a:rPr>
              <a:t>客户 满</a:t>
            </a:r>
            <a:r>
              <a:rPr sz="1400" spc="0" dirty="0">
                <a:latin typeface="微软雅黑"/>
                <a:cs typeface="微软雅黑"/>
              </a:rPr>
              <a:t>意</a:t>
            </a:r>
            <a:endParaRPr sz="1400">
              <a:latin typeface="微软雅黑"/>
              <a:cs typeface="微软雅黑"/>
            </a:endParaRPr>
          </a:p>
          <a:p>
            <a:pPr>
              <a:lnSpc>
                <a:spcPct val="100000"/>
              </a:lnSpc>
              <a:spcBef>
                <a:spcPts val="50"/>
              </a:spcBef>
            </a:pPr>
            <a:endParaRPr sz="1450">
              <a:latin typeface="Times New Roman"/>
              <a:cs typeface="Times New Roman"/>
            </a:endParaRPr>
          </a:p>
          <a:p>
            <a:pPr marL="12700" marR="121285">
              <a:lnSpc>
                <a:spcPct val="100000"/>
              </a:lnSpc>
            </a:pPr>
            <a:r>
              <a:rPr sz="1400" dirty="0">
                <a:latin typeface="微软雅黑"/>
                <a:cs typeface="微软雅黑"/>
              </a:rPr>
              <a:t>界面友好 操作方</a:t>
            </a:r>
            <a:r>
              <a:rPr sz="1400" spc="0" dirty="0">
                <a:latin typeface="微软雅黑"/>
                <a:cs typeface="微软雅黑"/>
              </a:rPr>
              <a:t>便</a:t>
            </a:r>
            <a:endParaRPr sz="1400">
              <a:latin typeface="微软雅黑"/>
              <a:cs typeface="微软雅黑"/>
            </a:endParaRPr>
          </a:p>
        </p:txBody>
      </p:sp>
      <p:sp>
        <p:nvSpPr>
          <p:cNvPr id="15" name="object 15"/>
          <p:cNvSpPr/>
          <p:nvPr/>
        </p:nvSpPr>
        <p:spPr>
          <a:xfrm>
            <a:off x="8009064" y="2296020"/>
            <a:ext cx="3017647" cy="1376997"/>
          </a:xfrm>
          <a:prstGeom prst="rect">
            <a:avLst/>
          </a:prstGeom>
          <a:blipFill>
            <a:blip r:embed="rId6" cstate="print"/>
            <a:stretch>
              <a:fillRect/>
            </a:stretch>
          </a:blipFill>
        </p:spPr>
        <p:txBody>
          <a:bodyPr wrap="square" lIns="0" tIns="0" rIns="0" bIns="0" rtlCol="0"/>
          <a:lstStyle/>
          <a:p>
            <a:endParaRPr/>
          </a:p>
        </p:txBody>
      </p:sp>
      <p:sp>
        <p:nvSpPr>
          <p:cNvPr id="16" name="object 16"/>
          <p:cNvSpPr txBox="1"/>
          <p:nvPr/>
        </p:nvSpPr>
        <p:spPr>
          <a:xfrm>
            <a:off x="8204034" y="2753232"/>
            <a:ext cx="381635" cy="453390"/>
          </a:xfrm>
          <a:prstGeom prst="rect">
            <a:avLst/>
          </a:prstGeom>
        </p:spPr>
        <p:txBody>
          <a:bodyPr vert="horz" wrap="square" lIns="0" tIns="13335" rIns="0" bIns="0" rtlCol="0">
            <a:spAutoFit/>
          </a:bodyPr>
          <a:lstStyle/>
          <a:p>
            <a:pPr marL="12700" marR="5080">
              <a:lnSpc>
                <a:spcPct val="100000"/>
              </a:lnSpc>
              <a:spcBef>
                <a:spcPts val="105"/>
              </a:spcBef>
            </a:pPr>
            <a:r>
              <a:rPr sz="1400" dirty="0">
                <a:latin typeface="微软雅黑"/>
                <a:cs typeface="微软雅黑"/>
              </a:rPr>
              <a:t>处理 性</a:t>
            </a:r>
            <a:r>
              <a:rPr sz="1400" spc="0" dirty="0">
                <a:latin typeface="微软雅黑"/>
                <a:cs typeface="微软雅黑"/>
              </a:rPr>
              <a:t>能</a:t>
            </a:r>
            <a:endParaRPr sz="1400">
              <a:latin typeface="微软雅黑"/>
              <a:cs typeface="微软雅黑"/>
            </a:endParaRPr>
          </a:p>
        </p:txBody>
      </p:sp>
      <p:sp>
        <p:nvSpPr>
          <p:cNvPr id="17" name="object 17"/>
          <p:cNvSpPr/>
          <p:nvPr/>
        </p:nvSpPr>
        <p:spPr>
          <a:xfrm>
            <a:off x="9879012" y="3701224"/>
            <a:ext cx="1147762" cy="614679"/>
          </a:xfrm>
          <a:prstGeom prst="rect">
            <a:avLst/>
          </a:prstGeom>
          <a:blipFill>
            <a:blip r:embed="rId7" cstate="print"/>
            <a:stretch>
              <a:fillRect/>
            </a:stretch>
          </a:blipFill>
        </p:spPr>
        <p:txBody>
          <a:bodyPr wrap="square" lIns="0" tIns="0" rIns="0" bIns="0" rtlCol="0"/>
          <a:lstStyle/>
          <a:p>
            <a:endParaRPr/>
          </a:p>
        </p:txBody>
      </p:sp>
      <p:sp>
        <p:nvSpPr>
          <p:cNvPr id="18" name="object 18"/>
          <p:cNvSpPr txBox="1"/>
          <p:nvPr/>
        </p:nvSpPr>
        <p:spPr>
          <a:xfrm>
            <a:off x="10084117" y="3771226"/>
            <a:ext cx="737235" cy="453390"/>
          </a:xfrm>
          <a:prstGeom prst="rect">
            <a:avLst/>
          </a:prstGeom>
        </p:spPr>
        <p:txBody>
          <a:bodyPr vert="horz" wrap="square" lIns="0" tIns="13335" rIns="0" bIns="0" rtlCol="0">
            <a:spAutoFit/>
          </a:bodyPr>
          <a:lstStyle/>
          <a:p>
            <a:pPr marL="12700" marR="5080" indent="177800">
              <a:lnSpc>
                <a:spcPct val="100000"/>
              </a:lnSpc>
              <a:spcBef>
                <a:spcPts val="105"/>
              </a:spcBef>
            </a:pPr>
            <a:r>
              <a:rPr sz="1400" dirty="0">
                <a:latin typeface="微软雅黑"/>
                <a:cs typeface="微软雅黑"/>
              </a:rPr>
              <a:t>实</a:t>
            </a:r>
            <a:r>
              <a:rPr sz="1400" spc="0" dirty="0">
                <a:latin typeface="微软雅黑"/>
                <a:cs typeface="微软雅黑"/>
              </a:rPr>
              <a:t>现 </a:t>
            </a:r>
            <a:r>
              <a:rPr sz="1400" dirty="0">
                <a:latin typeface="微软雅黑"/>
                <a:cs typeface="微软雅黑"/>
              </a:rPr>
              <a:t>所有功</a:t>
            </a:r>
            <a:r>
              <a:rPr sz="1400" spc="0" dirty="0">
                <a:latin typeface="微软雅黑"/>
                <a:cs typeface="微软雅黑"/>
              </a:rPr>
              <a:t>能</a:t>
            </a:r>
            <a:endParaRPr sz="1400">
              <a:latin typeface="微软雅黑"/>
              <a:cs typeface="微软雅黑"/>
            </a:endParaRPr>
          </a:p>
        </p:txBody>
      </p:sp>
      <p:sp>
        <p:nvSpPr>
          <p:cNvPr id="19" name="object 19"/>
          <p:cNvSpPr txBox="1"/>
          <p:nvPr/>
        </p:nvSpPr>
        <p:spPr>
          <a:xfrm>
            <a:off x="9814547" y="2869806"/>
            <a:ext cx="915035" cy="666750"/>
          </a:xfrm>
          <a:prstGeom prst="rect">
            <a:avLst/>
          </a:prstGeom>
        </p:spPr>
        <p:txBody>
          <a:bodyPr vert="horz" wrap="square" lIns="0" tIns="13335" rIns="0" bIns="0" rtlCol="0">
            <a:spAutoFit/>
          </a:bodyPr>
          <a:lstStyle/>
          <a:p>
            <a:pPr marL="12700" marR="5080" algn="ctr">
              <a:lnSpc>
                <a:spcPct val="100000"/>
              </a:lnSpc>
              <a:spcBef>
                <a:spcPts val="105"/>
              </a:spcBef>
            </a:pPr>
            <a:r>
              <a:rPr sz="1400" dirty="0">
                <a:latin typeface="微软雅黑"/>
                <a:cs typeface="微软雅黑"/>
              </a:rPr>
              <a:t>架构合</a:t>
            </a:r>
            <a:r>
              <a:rPr sz="1400" spc="0" dirty="0">
                <a:latin typeface="微软雅黑"/>
                <a:cs typeface="微软雅黑"/>
              </a:rPr>
              <a:t>理 </a:t>
            </a:r>
            <a:r>
              <a:rPr sz="1400" dirty="0">
                <a:latin typeface="微软雅黑"/>
                <a:cs typeface="微软雅黑"/>
              </a:rPr>
              <a:t>代码修改方 </a:t>
            </a:r>
            <a:r>
              <a:rPr sz="1400" spc="0" dirty="0">
                <a:latin typeface="微软雅黑"/>
                <a:cs typeface="微软雅黑"/>
              </a:rPr>
              <a:t>便</a:t>
            </a:r>
            <a:endParaRPr sz="1400">
              <a:latin typeface="微软雅黑"/>
              <a:cs typeface="微软雅黑"/>
            </a:endParaRPr>
          </a:p>
        </p:txBody>
      </p:sp>
      <p:sp>
        <p:nvSpPr>
          <p:cNvPr id="20" name="object 20"/>
          <p:cNvSpPr txBox="1"/>
          <p:nvPr/>
        </p:nvSpPr>
        <p:spPr>
          <a:xfrm>
            <a:off x="10136022" y="4451756"/>
            <a:ext cx="381635" cy="453390"/>
          </a:xfrm>
          <a:prstGeom prst="rect">
            <a:avLst/>
          </a:prstGeom>
        </p:spPr>
        <p:txBody>
          <a:bodyPr vert="horz" wrap="square" lIns="0" tIns="13335" rIns="0" bIns="0" rtlCol="0">
            <a:spAutoFit/>
          </a:bodyPr>
          <a:lstStyle/>
          <a:p>
            <a:pPr marL="12700" marR="5080">
              <a:lnSpc>
                <a:spcPct val="100000"/>
              </a:lnSpc>
              <a:spcBef>
                <a:spcPts val="105"/>
              </a:spcBef>
            </a:pPr>
            <a:r>
              <a:rPr sz="1400" dirty="0">
                <a:latin typeface="微软雅黑"/>
                <a:cs typeface="微软雅黑"/>
              </a:rPr>
              <a:t>运行 稳</a:t>
            </a:r>
            <a:r>
              <a:rPr sz="1400" spc="0" dirty="0">
                <a:latin typeface="微软雅黑"/>
                <a:cs typeface="微软雅黑"/>
              </a:rPr>
              <a:t>定</a:t>
            </a:r>
            <a:endParaRPr sz="1400">
              <a:latin typeface="微软雅黑"/>
              <a:cs typeface="微软雅黑"/>
            </a:endParaRPr>
          </a:p>
        </p:txBody>
      </p:sp>
      <p:sp>
        <p:nvSpPr>
          <p:cNvPr id="21" name="object 21"/>
          <p:cNvSpPr txBox="1"/>
          <p:nvPr/>
        </p:nvSpPr>
        <p:spPr>
          <a:xfrm>
            <a:off x="9605391" y="5001831"/>
            <a:ext cx="381635" cy="453390"/>
          </a:xfrm>
          <a:prstGeom prst="rect">
            <a:avLst/>
          </a:prstGeom>
        </p:spPr>
        <p:txBody>
          <a:bodyPr vert="horz" wrap="square" lIns="0" tIns="13335" rIns="0" bIns="0" rtlCol="0">
            <a:spAutoFit/>
          </a:bodyPr>
          <a:lstStyle/>
          <a:p>
            <a:pPr marL="22225" marR="5080" indent="-9525">
              <a:lnSpc>
                <a:spcPct val="100000"/>
              </a:lnSpc>
              <a:spcBef>
                <a:spcPts val="105"/>
              </a:spcBef>
            </a:pPr>
            <a:r>
              <a:rPr sz="1400" dirty="0">
                <a:latin typeface="微软雅黑"/>
                <a:cs typeface="微软雅黑"/>
              </a:rPr>
              <a:t>没有  </a:t>
            </a:r>
            <a:r>
              <a:rPr sz="1400" spc="-5" dirty="0">
                <a:latin typeface="微软雅黑"/>
                <a:cs typeface="微软雅黑"/>
              </a:rPr>
              <a:t>bu</a:t>
            </a:r>
            <a:r>
              <a:rPr sz="1400" dirty="0">
                <a:latin typeface="微软雅黑"/>
                <a:cs typeface="微软雅黑"/>
              </a:rPr>
              <a:t>g</a:t>
            </a:r>
            <a:endParaRPr sz="1400">
              <a:latin typeface="微软雅黑"/>
              <a:cs typeface="微软雅黑"/>
            </a:endParaRPr>
          </a:p>
        </p:txBody>
      </p:sp>
      <p:sp>
        <p:nvSpPr>
          <p:cNvPr id="22" name="object 22"/>
          <p:cNvSpPr txBox="1"/>
          <p:nvPr/>
        </p:nvSpPr>
        <p:spPr>
          <a:xfrm>
            <a:off x="8946870" y="2366022"/>
            <a:ext cx="737235" cy="453390"/>
          </a:xfrm>
          <a:prstGeom prst="rect">
            <a:avLst/>
          </a:prstGeom>
        </p:spPr>
        <p:txBody>
          <a:bodyPr vert="horz" wrap="square" lIns="0" tIns="13335" rIns="0" bIns="0" rtlCol="0">
            <a:spAutoFit/>
          </a:bodyPr>
          <a:lstStyle/>
          <a:p>
            <a:pPr marL="101600" marR="5080" indent="-88900">
              <a:lnSpc>
                <a:spcPct val="100000"/>
              </a:lnSpc>
              <a:spcBef>
                <a:spcPts val="105"/>
              </a:spcBef>
            </a:pPr>
            <a:r>
              <a:rPr sz="1400" dirty="0">
                <a:latin typeface="微软雅黑"/>
                <a:cs typeface="微软雅黑"/>
              </a:rPr>
              <a:t>不同模块 低耦</a:t>
            </a:r>
            <a:r>
              <a:rPr sz="1400" spc="0" dirty="0">
                <a:latin typeface="微软雅黑"/>
                <a:cs typeface="微软雅黑"/>
              </a:rPr>
              <a:t>合</a:t>
            </a:r>
            <a:endParaRPr sz="1400">
              <a:latin typeface="微软雅黑"/>
              <a:cs typeface="微软雅黑"/>
            </a:endParaRPr>
          </a:p>
        </p:txBody>
      </p:sp>
      <p:grpSp>
        <p:nvGrpSpPr>
          <p:cNvPr id="34" name="组合 33"/>
          <p:cNvGrpSpPr/>
          <p:nvPr/>
        </p:nvGrpSpPr>
        <p:grpSpPr>
          <a:xfrm>
            <a:off x="3749784" y="5215978"/>
            <a:ext cx="2450531" cy="1269104"/>
            <a:chOff x="4652569" y="4740245"/>
            <a:chExt cx="2279144" cy="988315"/>
          </a:xfrm>
        </p:grpSpPr>
        <p:sp>
          <p:nvSpPr>
            <p:cNvPr id="23" name="object 23"/>
            <p:cNvSpPr/>
            <p:nvPr/>
          </p:nvSpPr>
          <p:spPr>
            <a:xfrm>
              <a:off x="4652569" y="4740245"/>
              <a:ext cx="2279144" cy="988315"/>
            </a:xfrm>
            <a:prstGeom prst="rect">
              <a:avLst/>
            </a:prstGeom>
            <a:blipFill>
              <a:blip r:embed="rId8" cstate="print"/>
              <a:stretch>
                <a:fillRect/>
              </a:stretch>
            </a:blipFill>
          </p:spPr>
          <p:txBody>
            <a:bodyPr wrap="square" lIns="0" tIns="0" rIns="0" bIns="0" rtlCol="0"/>
            <a:lstStyle/>
            <a:p>
              <a:endParaRPr/>
            </a:p>
          </p:txBody>
        </p:sp>
        <p:sp>
          <p:nvSpPr>
            <p:cNvPr id="25" name="object 25"/>
            <p:cNvSpPr txBox="1"/>
            <p:nvPr/>
          </p:nvSpPr>
          <p:spPr>
            <a:xfrm>
              <a:off x="4845465" y="5009147"/>
              <a:ext cx="1889180" cy="441912"/>
            </a:xfrm>
            <a:prstGeom prst="rect">
              <a:avLst/>
            </a:prstGeom>
          </p:spPr>
          <p:txBody>
            <a:bodyPr vert="horz" wrap="square" lIns="0" tIns="13335" rIns="0" bIns="0" rtlCol="0">
              <a:spAutoFit/>
            </a:bodyPr>
            <a:lstStyle/>
            <a:p>
              <a:pPr marL="12700" marR="5080">
                <a:lnSpc>
                  <a:spcPct val="100000"/>
                </a:lnSpc>
                <a:spcBef>
                  <a:spcPts val="105"/>
                </a:spcBef>
              </a:pPr>
              <a:r>
                <a:rPr spc="100" dirty="0" err="1" smtClean="0">
                  <a:solidFill>
                    <a:srgbClr val="FFFFFF"/>
                  </a:solidFill>
                  <a:latin typeface="微软雅黑"/>
                  <a:cs typeface="微软雅黑"/>
                </a:rPr>
                <a:t>开发人员更注重系统功能和业务</a:t>
              </a:r>
              <a:r>
                <a:rPr sz="1600" spc="100" dirty="0">
                  <a:solidFill>
                    <a:srgbClr val="FFFFFF"/>
                  </a:solidFill>
                  <a:latin typeface="微软雅黑"/>
                  <a:cs typeface="微软雅黑"/>
                </a:rPr>
                <a:t>！</a:t>
              </a:r>
              <a:endParaRPr sz="1600" spc="100" dirty="0">
                <a:latin typeface="微软雅黑"/>
                <a:cs typeface="微软雅黑"/>
              </a:endParaRPr>
            </a:p>
          </p:txBody>
        </p:sp>
      </p:grpSp>
      <p:sp>
        <p:nvSpPr>
          <p:cNvPr id="26" name="object 26"/>
          <p:cNvSpPr txBox="1"/>
          <p:nvPr/>
        </p:nvSpPr>
        <p:spPr>
          <a:xfrm>
            <a:off x="7221283" y="4716081"/>
            <a:ext cx="2138680" cy="931544"/>
          </a:xfrm>
          <a:prstGeom prst="rect">
            <a:avLst/>
          </a:prstGeom>
        </p:spPr>
        <p:txBody>
          <a:bodyPr vert="horz" wrap="square" lIns="0" tIns="13335" rIns="0" bIns="0" rtlCol="0">
            <a:spAutoFit/>
          </a:bodyPr>
          <a:lstStyle/>
          <a:p>
            <a:pPr marL="101600" marR="1405890" indent="-88900">
              <a:lnSpc>
                <a:spcPct val="100000"/>
              </a:lnSpc>
              <a:spcBef>
                <a:spcPts val="105"/>
              </a:spcBef>
            </a:pPr>
            <a:r>
              <a:rPr sz="1400" dirty="0">
                <a:latin typeface="微软雅黑"/>
                <a:cs typeface="微软雅黑"/>
              </a:rPr>
              <a:t>开发进度 与成</a:t>
            </a:r>
            <a:r>
              <a:rPr sz="1400" spc="0" dirty="0">
                <a:latin typeface="微软雅黑"/>
                <a:cs typeface="微软雅黑"/>
              </a:rPr>
              <a:t>本</a:t>
            </a:r>
            <a:endParaRPr sz="1400" dirty="0">
              <a:latin typeface="微软雅黑"/>
              <a:cs typeface="微软雅黑"/>
            </a:endParaRPr>
          </a:p>
          <a:p>
            <a:pPr marL="525145">
              <a:lnSpc>
                <a:spcPct val="100000"/>
              </a:lnSpc>
              <a:spcBef>
                <a:spcPts val="1605"/>
              </a:spcBef>
            </a:pPr>
            <a:r>
              <a:rPr sz="1800" b="1" dirty="0">
                <a:solidFill>
                  <a:srgbClr val="FFFFFF"/>
                </a:solidFill>
                <a:latin typeface="微软雅黑"/>
                <a:cs typeface="微软雅黑"/>
              </a:rPr>
              <a:t>开发者的关注点</a:t>
            </a:r>
            <a:endParaRPr sz="1800" dirty="0">
              <a:latin typeface="微软雅黑"/>
              <a:cs typeface="微软雅黑"/>
            </a:endParaRPr>
          </a:p>
        </p:txBody>
      </p:sp>
      <p:sp>
        <p:nvSpPr>
          <p:cNvPr id="29"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30" name="标题 1"/>
          <p:cNvSpPr txBox="1">
            <a:spLocks/>
          </p:cNvSpPr>
          <p:nvPr/>
        </p:nvSpPr>
        <p:spPr>
          <a:xfrm>
            <a:off x="613187" y="362545"/>
            <a:ext cx="2539968"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spc="500" dirty="0" smtClean="0">
                <a:solidFill>
                  <a:schemeClr val="accent1">
                    <a:lumMod val="50000"/>
                  </a:schemeClr>
                </a:solidFill>
                <a:latin typeface="微软雅黑" panose="020B0503020204020204" pitchFamily="34" charset="-122"/>
                <a:ea typeface="微软雅黑" panose="020B0503020204020204" pitchFamily="34" charset="-122"/>
              </a:rPr>
              <a:t>Web</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安全概述</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 y="336652"/>
            <a:ext cx="12191999" cy="378554"/>
            <a:chOff x="1" y="336652"/>
            <a:chExt cx="12191999" cy="378554"/>
          </a:xfrm>
        </p:grpSpPr>
        <p:sp>
          <p:nvSpPr>
            <p:cNvPr id="32" name="矩形 31">
              <a:extLst>
                <a:ext uri="{FF2B5EF4-FFF2-40B4-BE49-F238E27FC236}">
                  <a16:creationId xmlns:a16="http://schemas.microsoft.com/office/drawing/2014/main" id="{F9A61405-0682-4602-BF60-F734C8C97EA0}"/>
                </a:ext>
              </a:extLst>
            </p:cNvPr>
            <p:cNvSpPr/>
            <p:nvPr/>
          </p:nvSpPr>
          <p:spPr>
            <a:xfrm>
              <a:off x="3146526" y="336652"/>
              <a:ext cx="9045474"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06840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86AB40A-A74A-46C7-8AA3-569B6541296D}"/>
              </a:ext>
            </a:extLst>
          </p:cNvPr>
          <p:cNvSpPr/>
          <p:nvPr/>
        </p:nvSpPr>
        <p:spPr>
          <a:xfrm>
            <a:off x="0" y="0"/>
            <a:ext cx="3919525" cy="6858000"/>
          </a:xfrm>
          <a:prstGeom prst="rect">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2" name="组合 11">
            <a:extLst>
              <a:ext uri="{FF2B5EF4-FFF2-40B4-BE49-F238E27FC236}">
                <a16:creationId xmlns:a16="http://schemas.microsoft.com/office/drawing/2014/main" id="{1407D250-B046-432D-931B-819278BD4D71}"/>
              </a:ext>
            </a:extLst>
          </p:cNvPr>
          <p:cNvGrpSpPr/>
          <p:nvPr/>
        </p:nvGrpSpPr>
        <p:grpSpPr>
          <a:xfrm>
            <a:off x="774703" y="2338925"/>
            <a:ext cx="2305382" cy="1565957"/>
            <a:chOff x="758661" y="1328277"/>
            <a:chExt cx="2305382" cy="1565957"/>
          </a:xfrm>
        </p:grpSpPr>
        <p:sp>
          <p:nvSpPr>
            <p:cNvPr id="6" name="文本框 5">
              <a:extLst>
                <a:ext uri="{FF2B5EF4-FFF2-40B4-BE49-F238E27FC236}">
                  <a16:creationId xmlns:a16="http://schemas.microsoft.com/office/drawing/2014/main" id="{6A6CE1AD-E291-4A32-ACA5-C1ED27E1DED8}"/>
                </a:ext>
              </a:extLst>
            </p:cNvPr>
            <p:cNvSpPr txBox="1"/>
            <p:nvPr/>
          </p:nvSpPr>
          <p:spPr>
            <a:xfrm>
              <a:off x="758661" y="1328277"/>
              <a:ext cx="1631611"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sp>
          <p:nvSpPr>
            <p:cNvPr id="9" name="文本框 8">
              <a:extLst>
                <a:ext uri="{FF2B5EF4-FFF2-40B4-BE49-F238E27FC236}">
                  <a16:creationId xmlns:a16="http://schemas.microsoft.com/office/drawing/2014/main" id="{A166616B-8DC4-4EE7-8226-61677D9E22B2}"/>
                </a:ext>
              </a:extLst>
            </p:cNvPr>
            <p:cNvSpPr txBox="1"/>
            <p:nvPr/>
          </p:nvSpPr>
          <p:spPr>
            <a:xfrm>
              <a:off x="822829" y="2242678"/>
              <a:ext cx="2241214"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0" name="直接连接符 9">
              <a:extLst>
                <a:ext uri="{FF2B5EF4-FFF2-40B4-BE49-F238E27FC236}">
                  <a16:creationId xmlns:a16="http://schemas.microsoft.com/office/drawing/2014/main" id="{B0CC6B6F-07E0-4755-818A-4112E1844C52}"/>
                </a:ext>
              </a:extLst>
            </p:cNvPr>
            <p:cNvCxnSpPr>
              <a:cxnSpLocks/>
            </p:cNvCxnSpPr>
            <p:nvPr/>
          </p:nvCxnSpPr>
          <p:spPr>
            <a:xfrm>
              <a:off x="925429" y="2894234"/>
              <a:ext cx="325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椭圆 12">
            <a:extLst>
              <a:ext uri="{FF2B5EF4-FFF2-40B4-BE49-F238E27FC236}">
                <a16:creationId xmlns:a16="http://schemas.microsoft.com/office/drawing/2014/main" id="{B5E2B5B6-A674-4CF6-99C6-1FF1C1309F75}"/>
              </a:ext>
            </a:extLst>
          </p:cNvPr>
          <p:cNvSpPr/>
          <p:nvPr/>
        </p:nvSpPr>
        <p:spPr>
          <a:xfrm>
            <a:off x="4860996" y="1860738"/>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181059ED-9A6A-4B8B-B2D9-F1E0DD2B5F8C}"/>
              </a:ext>
            </a:extLst>
          </p:cNvPr>
          <p:cNvSpPr/>
          <p:nvPr/>
        </p:nvSpPr>
        <p:spPr>
          <a:xfrm>
            <a:off x="4860996" y="2835481"/>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7A6F7131-4ED3-4B7E-8A62-C849D74C4FF9}"/>
              </a:ext>
            </a:extLst>
          </p:cNvPr>
          <p:cNvSpPr/>
          <p:nvPr/>
        </p:nvSpPr>
        <p:spPr>
          <a:xfrm>
            <a:off x="4870922" y="3840318"/>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D8525EF6-319E-4F66-8F37-7FEF4FB19DAB}"/>
              </a:ext>
            </a:extLst>
          </p:cNvPr>
          <p:cNvSpPr/>
          <p:nvPr/>
        </p:nvSpPr>
        <p:spPr>
          <a:xfrm>
            <a:off x="4870922" y="4845155"/>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a:extLst>
              <a:ext uri="{FF2B5EF4-FFF2-40B4-BE49-F238E27FC236}">
                <a16:creationId xmlns:a16="http://schemas.microsoft.com/office/drawing/2014/main" id="{82F0ADDB-0C80-4E4C-8A5F-41531C83A1F2}"/>
              </a:ext>
            </a:extLst>
          </p:cNvPr>
          <p:cNvSpPr txBox="1"/>
          <p:nvPr/>
        </p:nvSpPr>
        <p:spPr>
          <a:xfrm>
            <a:off x="5439727" y="3814725"/>
            <a:ext cx="4477199" cy="461665"/>
          </a:xfrm>
          <a:prstGeom prst="rect">
            <a:avLst/>
          </a:prstGeom>
          <a:noFill/>
        </p:spPr>
        <p:txBody>
          <a:bodyPr wrap="square" rtlCol="0">
            <a:spAutoFit/>
          </a:bodyPr>
          <a:lstStyle/>
          <a:p>
            <a:r>
              <a:rPr lang="en-US" altLang="zh-CN" sz="2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Web</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攻防技术</a:t>
            </a:r>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原理</a:t>
            </a:r>
            <a:endPar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Century Gothic" panose="020B0502020202020204" pitchFamily="34" charset="0"/>
            </a:endParaRPr>
          </a:p>
        </p:txBody>
      </p:sp>
      <p:sp>
        <p:nvSpPr>
          <p:cNvPr id="18" name="文本框 17">
            <a:extLst>
              <a:ext uri="{FF2B5EF4-FFF2-40B4-BE49-F238E27FC236}">
                <a16:creationId xmlns:a16="http://schemas.microsoft.com/office/drawing/2014/main" id="{D840C877-F8A5-4187-938B-CE857F1DE389}"/>
              </a:ext>
            </a:extLst>
          </p:cNvPr>
          <p:cNvSpPr txBox="1"/>
          <p:nvPr/>
        </p:nvSpPr>
        <p:spPr>
          <a:xfrm>
            <a:off x="5439727" y="1860738"/>
            <a:ext cx="4698958" cy="461665"/>
          </a:xfrm>
          <a:prstGeom prst="rect">
            <a:avLst/>
          </a:prstGeom>
          <a:noFill/>
        </p:spPr>
        <p:txBody>
          <a:bodyPr wrap="square" rtlCol="0">
            <a:spAutoFit/>
          </a:bodyPr>
          <a:lstStyle/>
          <a:p>
            <a:pPr>
              <a:defRPr/>
            </a:pPr>
            <a:r>
              <a:rPr lang="en-US" altLang="zh-CN" sz="2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Web</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安全概述</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19" name="文本框 18">
            <a:extLst>
              <a:ext uri="{FF2B5EF4-FFF2-40B4-BE49-F238E27FC236}">
                <a16:creationId xmlns:a16="http://schemas.microsoft.com/office/drawing/2014/main" id="{B9E076CC-008F-4ABD-9B6E-72D584BE4970}"/>
              </a:ext>
            </a:extLst>
          </p:cNvPr>
          <p:cNvSpPr txBox="1"/>
          <p:nvPr/>
        </p:nvSpPr>
        <p:spPr>
          <a:xfrm>
            <a:off x="5439727" y="2820909"/>
            <a:ext cx="5025839" cy="461665"/>
          </a:xfrm>
          <a:prstGeom prst="rect">
            <a:avLst/>
          </a:prstGeom>
          <a:noFill/>
        </p:spPr>
        <p:txBody>
          <a:bodyPr wrap="square" rtlCol="0">
            <a:spAutoFit/>
          </a:bodyPr>
          <a:lstStyle/>
          <a:p>
            <a:r>
              <a:rPr lang="en-US" altLang="zh-CN" sz="2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Web</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攻击</a:t>
            </a:r>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简介</a:t>
            </a:r>
            <a:endPar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Century Gothic" panose="020B0502020202020204" pitchFamily="34" charset="0"/>
            </a:endParaRPr>
          </a:p>
        </p:txBody>
      </p:sp>
      <p:sp>
        <p:nvSpPr>
          <p:cNvPr id="39" name="文本框 38">
            <a:extLst>
              <a:ext uri="{FF2B5EF4-FFF2-40B4-BE49-F238E27FC236}">
                <a16:creationId xmlns:a16="http://schemas.microsoft.com/office/drawing/2014/main" id="{B9E076CC-008F-4ABD-9B6E-72D584BE4970}"/>
              </a:ext>
            </a:extLst>
          </p:cNvPr>
          <p:cNvSpPr txBox="1"/>
          <p:nvPr/>
        </p:nvSpPr>
        <p:spPr>
          <a:xfrm>
            <a:off x="5439727" y="4816013"/>
            <a:ext cx="5025839" cy="461665"/>
          </a:xfrm>
          <a:prstGeom prst="rect">
            <a:avLst/>
          </a:prstGeom>
          <a:noFill/>
        </p:spPr>
        <p:txBody>
          <a:bodyPr wrap="square" rtlCol="0">
            <a:spAutoFit/>
          </a:bodyPr>
          <a:lstStyle/>
          <a:p>
            <a:r>
              <a:rPr lang="en-US" altLang="zh-CN" sz="2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Web</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防护产品</a:t>
            </a:r>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体系</a:t>
            </a:r>
            <a:endPar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17" name="矩形 16"/>
          <p:cNvSpPr/>
          <p:nvPr/>
        </p:nvSpPr>
        <p:spPr>
          <a:xfrm>
            <a:off x="4250648" y="3516922"/>
            <a:ext cx="6601809" cy="264333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488301" y="1108285"/>
            <a:ext cx="6601809" cy="121032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9184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p:cNvSpPr txBox="1"/>
          <p:nvPr/>
        </p:nvSpPr>
        <p:spPr>
          <a:xfrm>
            <a:off x="955116" y="1150404"/>
            <a:ext cx="5819775" cy="381515"/>
          </a:xfrm>
          <a:prstGeom prst="rect">
            <a:avLst/>
          </a:prstGeom>
        </p:spPr>
        <p:txBody>
          <a:bodyPr vert="horz" wrap="square" lIns="0" tIns="12065" rIns="0" bIns="0" rtlCol="0">
            <a:spAutoFit/>
          </a:bodyPr>
          <a:lstStyle/>
          <a:p>
            <a:pPr marL="12700">
              <a:lnSpc>
                <a:spcPct val="100000"/>
              </a:lnSpc>
              <a:spcBef>
                <a:spcPts val="95"/>
              </a:spcBef>
            </a:pPr>
            <a:r>
              <a:rPr sz="2400" b="1" spc="-30" dirty="0">
                <a:latin typeface="微软雅黑"/>
                <a:cs typeface="微软雅黑"/>
              </a:rPr>
              <a:t>Web</a:t>
            </a:r>
            <a:r>
              <a:rPr sz="2400" b="1" spc="-5" dirty="0">
                <a:latin typeface="微软雅黑"/>
                <a:cs typeface="微软雅黑"/>
              </a:rPr>
              <a:t>系统逐渐成为企业安全边界之一</a:t>
            </a:r>
            <a:endParaRPr sz="2400" dirty="0">
              <a:latin typeface="微软雅黑"/>
              <a:cs typeface="微软雅黑"/>
            </a:endParaRPr>
          </a:p>
        </p:txBody>
      </p:sp>
      <p:sp>
        <p:nvSpPr>
          <p:cNvPr id="6" name="object 8"/>
          <p:cNvSpPr txBox="1"/>
          <p:nvPr/>
        </p:nvSpPr>
        <p:spPr>
          <a:xfrm>
            <a:off x="1551876" y="5497395"/>
            <a:ext cx="8769450" cy="259045"/>
          </a:xfrm>
          <a:prstGeom prst="rect">
            <a:avLst/>
          </a:prstGeom>
        </p:spPr>
        <p:txBody>
          <a:bodyPr vert="horz" wrap="square" lIns="0" tIns="12700" rIns="0" bIns="0" rtlCol="0">
            <a:spAutoFit/>
          </a:bodyPr>
          <a:lstStyle/>
          <a:p>
            <a:pPr marL="12700">
              <a:lnSpc>
                <a:spcPct val="100000"/>
              </a:lnSpc>
              <a:spcBef>
                <a:spcPts val="100"/>
              </a:spcBef>
            </a:pPr>
            <a:r>
              <a:rPr sz="1600" dirty="0">
                <a:latin typeface="微软雅黑"/>
                <a:cs typeface="微软雅黑"/>
              </a:rPr>
              <a:t>仅仅使用网络层的端口的防护手段</a:t>
            </a:r>
            <a:r>
              <a:rPr sz="1600" spc="-20" dirty="0">
                <a:latin typeface="微软雅黑"/>
                <a:cs typeface="微软雅黑"/>
              </a:rPr>
              <a:t> </a:t>
            </a:r>
            <a:r>
              <a:rPr sz="1600" spc="-5" dirty="0">
                <a:latin typeface="微软雅黑"/>
                <a:cs typeface="微软雅黑"/>
              </a:rPr>
              <a:t>(</a:t>
            </a:r>
            <a:r>
              <a:rPr sz="1600" dirty="0">
                <a:latin typeface="微软雅黑"/>
                <a:cs typeface="微软雅黑"/>
              </a:rPr>
              <a:t>防火墙,</a:t>
            </a:r>
            <a:r>
              <a:rPr sz="1600" spc="-20" dirty="0">
                <a:latin typeface="微软雅黑"/>
                <a:cs typeface="微软雅黑"/>
              </a:rPr>
              <a:t> </a:t>
            </a:r>
            <a:r>
              <a:rPr sz="1600" spc="-5" dirty="0">
                <a:latin typeface="微软雅黑"/>
                <a:cs typeface="微软雅黑"/>
              </a:rPr>
              <a:t>SSL,</a:t>
            </a:r>
            <a:r>
              <a:rPr sz="1600" spc="-20" dirty="0">
                <a:latin typeface="微软雅黑"/>
                <a:cs typeface="微软雅黑"/>
              </a:rPr>
              <a:t> </a:t>
            </a:r>
            <a:r>
              <a:rPr sz="1600" spc="-5" dirty="0">
                <a:latin typeface="微软雅黑"/>
                <a:cs typeface="微软雅黑"/>
              </a:rPr>
              <a:t>IDS</a:t>
            </a:r>
            <a:r>
              <a:rPr sz="1600" spc="-5" dirty="0" smtClean="0">
                <a:latin typeface="微软雅黑"/>
                <a:cs typeface="微软雅黑"/>
              </a:rPr>
              <a:t>,</a:t>
            </a:r>
            <a:r>
              <a:rPr lang="en-US" sz="1600" spc="-5" dirty="0" smtClean="0">
                <a:latin typeface="微软雅黑"/>
                <a:cs typeface="微软雅黑"/>
              </a:rPr>
              <a:t> </a:t>
            </a:r>
            <a:r>
              <a:rPr lang="en-US" altLang="zh-CN" sz="1600" spc="-5" dirty="0" err="1" smtClean="0">
                <a:latin typeface="微软雅黑"/>
                <a:cs typeface="微软雅黑"/>
              </a:rPr>
              <a:t>OS</a:t>
            </a:r>
            <a:r>
              <a:rPr sz="1600" dirty="0" err="1" smtClean="0">
                <a:latin typeface="微软雅黑"/>
                <a:cs typeface="微软雅黑"/>
              </a:rPr>
              <a:t>加固</a:t>
            </a:r>
            <a:r>
              <a:rPr sz="1600" spc="-5" dirty="0">
                <a:latin typeface="微软雅黑"/>
                <a:cs typeface="微软雅黑"/>
              </a:rPr>
              <a:t>)</a:t>
            </a:r>
            <a:r>
              <a:rPr sz="1600" dirty="0">
                <a:latin typeface="微软雅黑"/>
                <a:cs typeface="微软雅黑"/>
              </a:rPr>
              <a:t>无法阻止或检测到</a:t>
            </a:r>
            <a:r>
              <a:rPr sz="1600" spc="-5" dirty="0">
                <a:solidFill>
                  <a:srgbClr val="C00000"/>
                </a:solidFill>
                <a:latin typeface="微软雅黑"/>
                <a:cs typeface="微软雅黑"/>
              </a:rPr>
              <a:t>WEB</a:t>
            </a:r>
            <a:r>
              <a:rPr sz="1600" dirty="0">
                <a:solidFill>
                  <a:srgbClr val="C00000"/>
                </a:solidFill>
                <a:latin typeface="微软雅黑"/>
                <a:cs typeface="微软雅黑"/>
              </a:rPr>
              <a:t>应用层</a:t>
            </a:r>
            <a:r>
              <a:rPr sz="1600" dirty="0">
                <a:latin typeface="微软雅黑"/>
                <a:cs typeface="微软雅黑"/>
              </a:rPr>
              <a:t>攻击</a:t>
            </a:r>
          </a:p>
        </p:txBody>
      </p:sp>
      <p:sp>
        <p:nvSpPr>
          <p:cNvPr id="7" name="object 9"/>
          <p:cNvSpPr/>
          <p:nvPr/>
        </p:nvSpPr>
        <p:spPr>
          <a:xfrm>
            <a:off x="3138868" y="4723307"/>
            <a:ext cx="1257935" cy="127000"/>
          </a:xfrm>
          <a:custGeom>
            <a:avLst/>
            <a:gdLst/>
            <a:ahLst/>
            <a:cxnLst/>
            <a:rect l="l" t="t" r="r" b="b"/>
            <a:pathLst>
              <a:path w="1257935" h="127000">
                <a:moveTo>
                  <a:pt x="0" y="0"/>
                </a:moveTo>
                <a:lnTo>
                  <a:pt x="1257554" y="0"/>
                </a:lnTo>
                <a:lnTo>
                  <a:pt x="1257554" y="127000"/>
                </a:lnTo>
                <a:lnTo>
                  <a:pt x="0" y="127000"/>
                </a:lnTo>
                <a:lnTo>
                  <a:pt x="0" y="0"/>
                </a:lnTo>
                <a:close/>
              </a:path>
            </a:pathLst>
          </a:custGeom>
          <a:solidFill>
            <a:srgbClr val="000000"/>
          </a:solidFill>
        </p:spPr>
        <p:txBody>
          <a:bodyPr wrap="square" lIns="0" tIns="0" rIns="0" bIns="0" rtlCol="0"/>
          <a:lstStyle/>
          <a:p>
            <a:endParaRPr/>
          </a:p>
        </p:txBody>
      </p:sp>
      <p:sp>
        <p:nvSpPr>
          <p:cNvPr id="8" name="object 10"/>
          <p:cNvSpPr/>
          <p:nvPr/>
        </p:nvSpPr>
        <p:spPr>
          <a:xfrm>
            <a:off x="3358794" y="3419627"/>
            <a:ext cx="129539" cy="1367790"/>
          </a:xfrm>
          <a:custGeom>
            <a:avLst/>
            <a:gdLst/>
            <a:ahLst/>
            <a:cxnLst/>
            <a:rect l="l" t="t" r="r" b="b"/>
            <a:pathLst>
              <a:path w="129539" h="1367789">
                <a:moveTo>
                  <a:pt x="2387" y="1367294"/>
                </a:moveTo>
                <a:lnTo>
                  <a:pt x="0" y="215"/>
                </a:lnTo>
                <a:lnTo>
                  <a:pt x="127000" y="0"/>
                </a:lnTo>
                <a:lnTo>
                  <a:pt x="129387" y="1367078"/>
                </a:lnTo>
                <a:lnTo>
                  <a:pt x="2387" y="1367294"/>
                </a:lnTo>
                <a:close/>
              </a:path>
            </a:pathLst>
          </a:custGeom>
          <a:solidFill>
            <a:srgbClr val="000000"/>
          </a:solidFill>
        </p:spPr>
        <p:txBody>
          <a:bodyPr wrap="square" lIns="0" tIns="0" rIns="0" bIns="0" rtlCol="0"/>
          <a:lstStyle/>
          <a:p>
            <a:endParaRPr/>
          </a:p>
        </p:txBody>
      </p:sp>
      <p:sp>
        <p:nvSpPr>
          <p:cNvPr id="9" name="object 11"/>
          <p:cNvSpPr/>
          <p:nvPr/>
        </p:nvSpPr>
        <p:spPr>
          <a:xfrm>
            <a:off x="3777996" y="4666488"/>
            <a:ext cx="140207" cy="242315"/>
          </a:xfrm>
          <a:prstGeom prst="rect">
            <a:avLst/>
          </a:prstGeom>
          <a:blipFill>
            <a:blip r:embed="rId2" cstate="print"/>
            <a:stretch>
              <a:fillRect/>
            </a:stretch>
          </a:blipFill>
        </p:spPr>
        <p:txBody>
          <a:bodyPr wrap="square" lIns="0" tIns="0" rIns="0" bIns="0" rtlCol="0"/>
          <a:lstStyle/>
          <a:p>
            <a:endParaRPr/>
          </a:p>
        </p:txBody>
      </p:sp>
      <p:sp>
        <p:nvSpPr>
          <p:cNvPr id="10" name="object 12"/>
          <p:cNvSpPr/>
          <p:nvPr/>
        </p:nvSpPr>
        <p:spPr>
          <a:xfrm>
            <a:off x="4069079" y="4114800"/>
            <a:ext cx="731520" cy="1097280"/>
          </a:xfrm>
          <a:prstGeom prst="rect">
            <a:avLst/>
          </a:prstGeom>
          <a:blipFill>
            <a:blip r:embed="rId3" cstate="print"/>
            <a:stretch>
              <a:fillRect/>
            </a:stretch>
          </a:blipFill>
        </p:spPr>
        <p:txBody>
          <a:bodyPr wrap="square" lIns="0" tIns="0" rIns="0" bIns="0" rtlCol="0"/>
          <a:lstStyle/>
          <a:p>
            <a:endParaRPr/>
          </a:p>
        </p:txBody>
      </p:sp>
      <p:sp>
        <p:nvSpPr>
          <p:cNvPr id="11" name="object 13"/>
          <p:cNvSpPr/>
          <p:nvPr/>
        </p:nvSpPr>
        <p:spPr>
          <a:xfrm>
            <a:off x="4408335" y="4533900"/>
            <a:ext cx="144145" cy="445134"/>
          </a:xfrm>
          <a:custGeom>
            <a:avLst/>
            <a:gdLst/>
            <a:ahLst/>
            <a:cxnLst/>
            <a:rect l="l" t="t" r="r" b="b"/>
            <a:pathLst>
              <a:path w="144145" h="445135">
                <a:moveTo>
                  <a:pt x="143852" y="445008"/>
                </a:moveTo>
                <a:lnTo>
                  <a:pt x="31076" y="445008"/>
                </a:lnTo>
                <a:lnTo>
                  <a:pt x="21334" y="433505"/>
                </a:lnTo>
                <a:lnTo>
                  <a:pt x="12813" y="401865"/>
                </a:lnTo>
                <a:lnTo>
                  <a:pt x="6056" y="353731"/>
                </a:lnTo>
                <a:lnTo>
                  <a:pt x="1604" y="292743"/>
                </a:lnTo>
                <a:lnTo>
                  <a:pt x="0" y="222542"/>
                </a:lnTo>
                <a:lnTo>
                  <a:pt x="1604" y="152341"/>
                </a:lnTo>
                <a:lnTo>
                  <a:pt x="6056" y="91351"/>
                </a:lnTo>
                <a:lnTo>
                  <a:pt x="12813" y="43207"/>
                </a:lnTo>
                <a:lnTo>
                  <a:pt x="21334" y="11544"/>
                </a:lnTo>
                <a:lnTo>
                  <a:pt x="31076" y="0"/>
                </a:lnTo>
                <a:lnTo>
                  <a:pt x="143852" y="0"/>
                </a:lnTo>
                <a:lnTo>
                  <a:pt x="133701" y="11544"/>
                </a:lnTo>
                <a:lnTo>
                  <a:pt x="124932" y="43207"/>
                </a:lnTo>
                <a:lnTo>
                  <a:pt x="118047" y="91351"/>
                </a:lnTo>
                <a:lnTo>
                  <a:pt x="113548" y="152341"/>
                </a:lnTo>
                <a:lnTo>
                  <a:pt x="111937" y="222542"/>
                </a:lnTo>
                <a:lnTo>
                  <a:pt x="113548" y="292743"/>
                </a:lnTo>
                <a:lnTo>
                  <a:pt x="118047" y="353731"/>
                </a:lnTo>
                <a:lnTo>
                  <a:pt x="124932" y="401865"/>
                </a:lnTo>
                <a:lnTo>
                  <a:pt x="133701" y="433505"/>
                </a:lnTo>
                <a:lnTo>
                  <a:pt x="143852" y="445008"/>
                </a:lnTo>
                <a:close/>
              </a:path>
            </a:pathLst>
          </a:custGeom>
          <a:solidFill>
            <a:srgbClr val="FFFF00"/>
          </a:solidFill>
        </p:spPr>
        <p:txBody>
          <a:bodyPr wrap="square" lIns="0" tIns="0" rIns="0" bIns="0" rtlCol="0"/>
          <a:lstStyle/>
          <a:p>
            <a:endParaRPr/>
          </a:p>
        </p:txBody>
      </p:sp>
      <p:sp>
        <p:nvSpPr>
          <p:cNvPr id="12" name="object 14"/>
          <p:cNvSpPr/>
          <p:nvPr/>
        </p:nvSpPr>
        <p:spPr>
          <a:xfrm>
            <a:off x="4517135" y="4530852"/>
            <a:ext cx="68579" cy="451104"/>
          </a:xfrm>
          <a:prstGeom prst="rect">
            <a:avLst/>
          </a:prstGeom>
          <a:blipFill>
            <a:blip r:embed="rId4" cstate="print"/>
            <a:stretch>
              <a:fillRect/>
            </a:stretch>
          </a:blipFill>
        </p:spPr>
        <p:txBody>
          <a:bodyPr wrap="square" lIns="0" tIns="0" rIns="0" bIns="0" rtlCol="0"/>
          <a:lstStyle/>
          <a:p>
            <a:endParaRPr/>
          </a:p>
        </p:txBody>
      </p:sp>
      <p:sp>
        <p:nvSpPr>
          <p:cNvPr id="13" name="object 15"/>
          <p:cNvSpPr/>
          <p:nvPr/>
        </p:nvSpPr>
        <p:spPr>
          <a:xfrm>
            <a:off x="4401985" y="4528007"/>
            <a:ext cx="187756" cy="455929"/>
          </a:xfrm>
          <a:prstGeom prst="rect">
            <a:avLst/>
          </a:prstGeom>
          <a:blipFill>
            <a:blip r:embed="rId5" cstate="print"/>
            <a:stretch>
              <a:fillRect/>
            </a:stretch>
          </a:blipFill>
        </p:spPr>
        <p:txBody>
          <a:bodyPr wrap="square" lIns="0" tIns="0" rIns="0" bIns="0" rtlCol="0"/>
          <a:lstStyle/>
          <a:p>
            <a:endParaRPr/>
          </a:p>
        </p:txBody>
      </p:sp>
      <p:sp>
        <p:nvSpPr>
          <p:cNvPr id="14" name="object 16"/>
          <p:cNvSpPr/>
          <p:nvPr/>
        </p:nvSpPr>
        <p:spPr>
          <a:xfrm>
            <a:off x="4523587" y="4713782"/>
            <a:ext cx="2376805" cy="136525"/>
          </a:xfrm>
          <a:custGeom>
            <a:avLst/>
            <a:gdLst/>
            <a:ahLst/>
            <a:cxnLst/>
            <a:rect l="l" t="t" r="r" b="b"/>
            <a:pathLst>
              <a:path w="2376804" h="136525">
                <a:moveTo>
                  <a:pt x="2375776" y="136525"/>
                </a:moveTo>
                <a:lnTo>
                  <a:pt x="0" y="127000"/>
                </a:lnTo>
                <a:lnTo>
                  <a:pt x="508" y="0"/>
                </a:lnTo>
                <a:lnTo>
                  <a:pt x="2376284" y="9525"/>
                </a:lnTo>
                <a:lnTo>
                  <a:pt x="2375776" y="136525"/>
                </a:lnTo>
                <a:close/>
              </a:path>
            </a:pathLst>
          </a:custGeom>
          <a:solidFill>
            <a:srgbClr val="000000"/>
          </a:solidFill>
        </p:spPr>
        <p:txBody>
          <a:bodyPr wrap="square" lIns="0" tIns="0" rIns="0" bIns="0" rtlCol="0"/>
          <a:lstStyle/>
          <a:p>
            <a:endParaRPr/>
          </a:p>
        </p:txBody>
      </p:sp>
      <p:sp>
        <p:nvSpPr>
          <p:cNvPr id="15" name="object 17"/>
          <p:cNvSpPr/>
          <p:nvPr/>
        </p:nvSpPr>
        <p:spPr>
          <a:xfrm>
            <a:off x="3479088" y="3400018"/>
            <a:ext cx="627380" cy="1320800"/>
          </a:xfrm>
          <a:custGeom>
            <a:avLst/>
            <a:gdLst/>
            <a:ahLst/>
            <a:cxnLst/>
            <a:rect l="l" t="t" r="r" b="b"/>
            <a:pathLst>
              <a:path w="627379" h="1320800">
                <a:moveTo>
                  <a:pt x="140207" y="977900"/>
                </a:moveTo>
                <a:lnTo>
                  <a:pt x="32816" y="977900"/>
                </a:lnTo>
                <a:lnTo>
                  <a:pt x="29629" y="965200"/>
                </a:lnTo>
                <a:lnTo>
                  <a:pt x="26835" y="952500"/>
                </a:lnTo>
                <a:lnTo>
                  <a:pt x="23837" y="939800"/>
                </a:lnTo>
                <a:lnTo>
                  <a:pt x="21208" y="927100"/>
                </a:lnTo>
                <a:lnTo>
                  <a:pt x="18757" y="901700"/>
                </a:lnTo>
                <a:lnTo>
                  <a:pt x="16484" y="889000"/>
                </a:lnTo>
                <a:lnTo>
                  <a:pt x="10629" y="850900"/>
                </a:lnTo>
                <a:lnTo>
                  <a:pt x="6159" y="812800"/>
                </a:lnTo>
                <a:lnTo>
                  <a:pt x="3898" y="774700"/>
                </a:lnTo>
                <a:lnTo>
                  <a:pt x="2971" y="762000"/>
                </a:lnTo>
                <a:lnTo>
                  <a:pt x="2171" y="749300"/>
                </a:lnTo>
                <a:lnTo>
                  <a:pt x="1498" y="736600"/>
                </a:lnTo>
                <a:lnTo>
                  <a:pt x="965" y="723900"/>
                </a:lnTo>
                <a:lnTo>
                  <a:pt x="533" y="698500"/>
                </a:lnTo>
                <a:lnTo>
                  <a:pt x="38" y="673100"/>
                </a:lnTo>
                <a:lnTo>
                  <a:pt x="0" y="635000"/>
                </a:lnTo>
                <a:lnTo>
                  <a:pt x="1155" y="571500"/>
                </a:lnTo>
                <a:lnTo>
                  <a:pt x="2298" y="533400"/>
                </a:lnTo>
                <a:lnTo>
                  <a:pt x="3810" y="508000"/>
                </a:lnTo>
                <a:lnTo>
                  <a:pt x="5638" y="469900"/>
                </a:lnTo>
                <a:lnTo>
                  <a:pt x="7772" y="431800"/>
                </a:lnTo>
                <a:lnTo>
                  <a:pt x="10185" y="393700"/>
                </a:lnTo>
                <a:lnTo>
                  <a:pt x="12852" y="368300"/>
                </a:lnTo>
                <a:lnTo>
                  <a:pt x="15760" y="330200"/>
                </a:lnTo>
                <a:lnTo>
                  <a:pt x="18884" y="292100"/>
                </a:lnTo>
                <a:lnTo>
                  <a:pt x="22199" y="254000"/>
                </a:lnTo>
                <a:lnTo>
                  <a:pt x="25692" y="215900"/>
                </a:lnTo>
                <a:lnTo>
                  <a:pt x="33070" y="139700"/>
                </a:lnTo>
                <a:lnTo>
                  <a:pt x="40855" y="63500"/>
                </a:lnTo>
                <a:lnTo>
                  <a:pt x="48856" y="0"/>
                </a:lnTo>
                <a:lnTo>
                  <a:pt x="149872" y="0"/>
                </a:lnTo>
                <a:lnTo>
                  <a:pt x="141871" y="76200"/>
                </a:lnTo>
                <a:lnTo>
                  <a:pt x="134124" y="152400"/>
                </a:lnTo>
                <a:lnTo>
                  <a:pt x="126796" y="228600"/>
                </a:lnTo>
                <a:lnTo>
                  <a:pt x="123355" y="266700"/>
                </a:lnTo>
                <a:lnTo>
                  <a:pt x="120078" y="304800"/>
                </a:lnTo>
                <a:lnTo>
                  <a:pt x="116992" y="330200"/>
                </a:lnTo>
                <a:lnTo>
                  <a:pt x="114134" y="368300"/>
                </a:lnTo>
                <a:lnTo>
                  <a:pt x="111505" y="406400"/>
                </a:lnTo>
                <a:lnTo>
                  <a:pt x="109131" y="444500"/>
                </a:lnTo>
                <a:lnTo>
                  <a:pt x="107048" y="469900"/>
                </a:lnTo>
                <a:lnTo>
                  <a:pt x="105270" y="508000"/>
                </a:lnTo>
                <a:lnTo>
                  <a:pt x="103809" y="546100"/>
                </a:lnTo>
                <a:lnTo>
                  <a:pt x="102692" y="571500"/>
                </a:lnTo>
                <a:lnTo>
                  <a:pt x="101955" y="609600"/>
                </a:lnTo>
                <a:lnTo>
                  <a:pt x="101587" y="635000"/>
                </a:lnTo>
                <a:lnTo>
                  <a:pt x="101638" y="673100"/>
                </a:lnTo>
                <a:lnTo>
                  <a:pt x="102120" y="698500"/>
                </a:lnTo>
                <a:lnTo>
                  <a:pt x="102527" y="711200"/>
                </a:lnTo>
                <a:lnTo>
                  <a:pt x="103035" y="736600"/>
                </a:lnTo>
                <a:lnTo>
                  <a:pt x="103670" y="749300"/>
                </a:lnTo>
                <a:lnTo>
                  <a:pt x="104432" y="762000"/>
                </a:lnTo>
                <a:lnTo>
                  <a:pt x="105308" y="774700"/>
                </a:lnTo>
                <a:lnTo>
                  <a:pt x="106299" y="787400"/>
                </a:lnTo>
                <a:lnTo>
                  <a:pt x="107416" y="800100"/>
                </a:lnTo>
                <a:lnTo>
                  <a:pt x="108673" y="812800"/>
                </a:lnTo>
                <a:lnTo>
                  <a:pt x="110045" y="825500"/>
                </a:lnTo>
                <a:lnTo>
                  <a:pt x="111556" y="838200"/>
                </a:lnTo>
                <a:lnTo>
                  <a:pt x="113195" y="850900"/>
                </a:lnTo>
                <a:lnTo>
                  <a:pt x="114960" y="863600"/>
                </a:lnTo>
                <a:lnTo>
                  <a:pt x="116865" y="876300"/>
                </a:lnTo>
                <a:lnTo>
                  <a:pt x="118910" y="889000"/>
                </a:lnTo>
                <a:lnTo>
                  <a:pt x="121094" y="901700"/>
                </a:lnTo>
                <a:lnTo>
                  <a:pt x="120942" y="901700"/>
                </a:lnTo>
                <a:lnTo>
                  <a:pt x="123405" y="914400"/>
                </a:lnTo>
                <a:lnTo>
                  <a:pt x="123228" y="914400"/>
                </a:lnTo>
                <a:lnTo>
                  <a:pt x="125869" y="927100"/>
                </a:lnTo>
                <a:lnTo>
                  <a:pt x="125666" y="927100"/>
                </a:lnTo>
                <a:lnTo>
                  <a:pt x="128460" y="939800"/>
                </a:lnTo>
                <a:lnTo>
                  <a:pt x="128231" y="939800"/>
                </a:lnTo>
                <a:lnTo>
                  <a:pt x="131190" y="952500"/>
                </a:lnTo>
                <a:lnTo>
                  <a:pt x="133769" y="952500"/>
                </a:lnTo>
                <a:lnTo>
                  <a:pt x="137058" y="965200"/>
                </a:lnTo>
                <a:lnTo>
                  <a:pt x="136728" y="965200"/>
                </a:lnTo>
                <a:lnTo>
                  <a:pt x="140207" y="977900"/>
                </a:lnTo>
                <a:close/>
              </a:path>
              <a:path w="627379" h="1320800">
                <a:moveTo>
                  <a:pt x="134061" y="952500"/>
                </a:moveTo>
                <a:lnTo>
                  <a:pt x="131190" y="952500"/>
                </a:lnTo>
                <a:lnTo>
                  <a:pt x="130937" y="939800"/>
                </a:lnTo>
                <a:lnTo>
                  <a:pt x="134061" y="952500"/>
                </a:lnTo>
                <a:close/>
              </a:path>
              <a:path w="627379" h="1320800">
                <a:moveTo>
                  <a:pt x="161874" y="1028700"/>
                </a:moveTo>
                <a:lnTo>
                  <a:pt x="51841" y="1028700"/>
                </a:lnTo>
                <a:lnTo>
                  <a:pt x="47599" y="1016000"/>
                </a:lnTo>
                <a:lnTo>
                  <a:pt x="43586" y="1003300"/>
                </a:lnTo>
                <a:lnTo>
                  <a:pt x="39789" y="990600"/>
                </a:lnTo>
                <a:lnTo>
                  <a:pt x="36194" y="977900"/>
                </a:lnTo>
                <a:lnTo>
                  <a:pt x="139839" y="977900"/>
                </a:lnTo>
                <a:lnTo>
                  <a:pt x="143484" y="990600"/>
                </a:lnTo>
                <a:lnTo>
                  <a:pt x="146278" y="990600"/>
                </a:lnTo>
                <a:lnTo>
                  <a:pt x="150367" y="1003300"/>
                </a:lnTo>
                <a:lnTo>
                  <a:pt x="149542" y="1003300"/>
                </a:lnTo>
                <a:lnTo>
                  <a:pt x="153949" y="1016000"/>
                </a:lnTo>
                <a:lnTo>
                  <a:pt x="156819" y="1016000"/>
                </a:lnTo>
                <a:lnTo>
                  <a:pt x="161874" y="1028700"/>
                </a:lnTo>
                <a:close/>
              </a:path>
              <a:path w="627379" h="1320800">
                <a:moveTo>
                  <a:pt x="157784" y="1016000"/>
                </a:moveTo>
                <a:lnTo>
                  <a:pt x="153949" y="1016000"/>
                </a:lnTo>
                <a:lnTo>
                  <a:pt x="153060" y="1003300"/>
                </a:lnTo>
                <a:lnTo>
                  <a:pt x="157784" y="1016000"/>
                </a:lnTo>
                <a:close/>
              </a:path>
              <a:path w="627379" h="1320800">
                <a:moveTo>
                  <a:pt x="170738" y="1041400"/>
                </a:moveTo>
                <a:lnTo>
                  <a:pt x="56527" y="1041400"/>
                </a:lnTo>
                <a:lnTo>
                  <a:pt x="52450" y="1028700"/>
                </a:lnTo>
                <a:lnTo>
                  <a:pt x="165100" y="1028700"/>
                </a:lnTo>
                <a:lnTo>
                  <a:pt x="170738" y="1041400"/>
                </a:lnTo>
                <a:close/>
              </a:path>
              <a:path w="627379" h="1320800">
                <a:moveTo>
                  <a:pt x="180530" y="1054100"/>
                </a:moveTo>
                <a:lnTo>
                  <a:pt x="61760" y="1054100"/>
                </a:lnTo>
                <a:lnTo>
                  <a:pt x="57353" y="1041400"/>
                </a:lnTo>
                <a:lnTo>
                  <a:pt x="174358" y="1041400"/>
                </a:lnTo>
                <a:lnTo>
                  <a:pt x="180530" y="1054100"/>
                </a:lnTo>
                <a:close/>
              </a:path>
              <a:path w="627379" h="1320800">
                <a:moveTo>
                  <a:pt x="191249" y="1066800"/>
                </a:moveTo>
                <a:lnTo>
                  <a:pt x="67398" y="1066800"/>
                </a:lnTo>
                <a:lnTo>
                  <a:pt x="62661" y="1054100"/>
                </a:lnTo>
                <a:lnTo>
                  <a:pt x="184569" y="1054100"/>
                </a:lnTo>
                <a:lnTo>
                  <a:pt x="191249" y="1066800"/>
                </a:lnTo>
                <a:close/>
              </a:path>
              <a:path w="627379" h="1320800">
                <a:moveTo>
                  <a:pt x="202869" y="1079500"/>
                </a:moveTo>
                <a:lnTo>
                  <a:pt x="73405" y="1079500"/>
                </a:lnTo>
                <a:lnTo>
                  <a:pt x="68364" y="1066800"/>
                </a:lnTo>
                <a:lnTo>
                  <a:pt x="195719" y="1066800"/>
                </a:lnTo>
                <a:lnTo>
                  <a:pt x="202869" y="1079500"/>
                </a:lnTo>
                <a:close/>
              </a:path>
              <a:path w="627379" h="1320800">
                <a:moveTo>
                  <a:pt x="221957" y="1092200"/>
                </a:moveTo>
                <a:lnTo>
                  <a:pt x="80848" y="1092200"/>
                </a:lnTo>
                <a:lnTo>
                  <a:pt x="79768" y="1079500"/>
                </a:lnTo>
                <a:lnTo>
                  <a:pt x="214172" y="1079500"/>
                </a:lnTo>
                <a:lnTo>
                  <a:pt x="221957" y="1092200"/>
                </a:lnTo>
                <a:close/>
              </a:path>
              <a:path w="627379" h="1320800">
                <a:moveTo>
                  <a:pt x="235724" y="1104900"/>
                </a:moveTo>
                <a:lnTo>
                  <a:pt x="93522" y="1104900"/>
                </a:lnTo>
                <a:lnTo>
                  <a:pt x="87604" y="1092200"/>
                </a:lnTo>
                <a:lnTo>
                  <a:pt x="227583" y="1092200"/>
                </a:lnTo>
                <a:lnTo>
                  <a:pt x="235724" y="1104900"/>
                </a:lnTo>
                <a:close/>
              </a:path>
              <a:path w="627379" h="1320800">
                <a:moveTo>
                  <a:pt x="257835" y="1117600"/>
                </a:moveTo>
                <a:lnTo>
                  <a:pt x="100863" y="1117600"/>
                </a:lnTo>
                <a:lnTo>
                  <a:pt x="94678" y="1104900"/>
                </a:lnTo>
                <a:lnTo>
                  <a:pt x="249224" y="1104900"/>
                </a:lnTo>
                <a:lnTo>
                  <a:pt x="257835" y="1117600"/>
                </a:lnTo>
                <a:close/>
              </a:path>
              <a:path w="627379" h="1320800">
                <a:moveTo>
                  <a:pt x="281520" y="1130300"/>
                </a:moveTo>
                <a:lnTo>
                  <a:pt x="109715" y="1130300"/>
                </a:lnTo>
                <a:lnTo>
                  <a:pt x="108496" y="1117600"/>
                </a:lnTo>
                <a:lnTo>
                  <a:pt x="272516" y="1117600"/>
                </a:lnTo>
                <a:lnTo>
                  <a:pt x="281520" y="1130300"/>
                </a:lnTo>
                <a:close/>
              </a:path>
              <a:path w="627379" h="1320800">
                <a:moveTo>
                  <a:pt x="306527" y="1143000"/>
                </a:moveTo>
                <a:lnTo>
                  <a:pt x="124548" y="1143000"/>
                </a:lnTo>
                <a:lnTo>
                  <a:pt x="117627" y="1130300"/>
                </a:lnTo>
                <a:lnTo>
                  <a:pt x="297230" y="1130300"/>
                </a:lnTo>
                <a:lnTo>
                  <a:pt x="306527" y="1143000"/>
                </a:lnTo>
                <a:close/>
              </a:path>
              <a:path w="627379" h="1320800">
                <a:moveTo>
                  <a:pt x="341807" y="1155700"/>
                </a:moveTo>
                <a:lnTo>
                  <a:pt x="134175" y="1155700"/>
                </a:lnTo>
                <a:lnTo>
                  <a:pt x="132943" y="1143000"/>
                </a:lnTo>
                <a:lnTo>
                  <a:pt x="322770" y="1143000"/>
                </a:lnTo>
                <a:lnTo>
                  <a:pt x="341807" y="1155700"/>
                </a:lnTo>
                <a:close/>
              </a:path>
              <a:path w="627379" h="1320800">
                <a:moveTo>
                  <a:pt x="377888" y="1168400"/>
                </a:moveTo>
                <a:lnTo>
                  <a:pt x="150342" y="1168400"/>
                </a:lnTo>
                <a:lnTo>
                  <a:pt x="142760" y="1155700"/>
                </a:lnTo>
                <a:lnTo>
                  <a:pt x="358648" y="1155700"/>
                </a:lnTo>
                <a:lnTo>
                  <a:pt x="377888" y="1168400"/>
                </a:lnTo>
                <a:close/>
              </a:path>
              <a:path w="627379" h="1320800">
                <a:moveTo>
                  <a:pt x="432866" y="1181100"/>
                </a:moveTo>
                <a:lnTo>
                  <a:pt x="168490" y="1181100"/>
                </a:lnTo>
                <a:lnTo>
                  <a:pt x="160515" y="1168400"/>
                </a:lnTo>
                <a:lnTo>
                  <a:pt x="413905" y="1168400"/>
                </a:lnTo>
                <a:lnTo>
                  <a:pt x="432866" y="1181100"/>
                </a:lnTo>
                <a:close/>
              </a:path>
              <a:path w="627379" h="1320800">
                <a:moveTo>
                  <a:pt x="504583" y="1193800"/>
                </a:moveTo>
                <a:lnTo>
                  <a:pt x="187236" y="1193800"/>
                </a:lnTo>
                <a:lnTo>
                  <a:pt x="178930" y="1181100"/>
                </a:lnTo>
                <a:lnTo>
                  <a:pt x="468985" y="1181100"/>
                </a:lnTo>
                <a:lnTo>
                  <a:pt x="504583" y="1193800"/>
                </a:lnTo>
                <a:close/>
              </a:path>
              <a:path w="627379" h="1320800">
                <a:moveTo>
                  <a:pt x="538733" y="1206500"/>
                </a:moveTo>
                <a:lnTo>
                  <a:pt x="206501" y="1206500"/>
                </a:lnTo>
                <a:lnTo>
                  <a:pt x="196811" y="1193800"/>
                </a:lnTo>
                <a:lnTo>
                  <a:pt x="521868" y="1193800"/>
                </a:lnTo>
                <a:lnTo>
                  <a:pt x="538733" y="1206500"/>
                </a:lnTo>
                <a:close/>
              </a:path>
              <a:path w="627379" h="1320800">
                <a:moveTo>
                  <a:pt x="584771" y="1219200"/>
                </a:moveTo>
                <a:lnTo>
                  <a:pt x="236105" y="1219200"/>
                </a:lnTo>
                <a:lnTo>
                  <a:pt x="226161" y="1206500"/>
                </a:lnTo>
                <a:lnTo>
                  <a:pt x="569760" y="1206500"/>
                </a:lnTo>
                <a:lnTo>
                  <a:pt x="584771" y="1219200"/>
                </a:lnTo>
                <a:close/>
              </a:path>
              <a:path w="627379" h="1320800">
                <a:moveTo>
                  <a:pt x="607999" y="1231900"/>
                </a:moveTo>
                <a:lnTo>
                  <a:pt x="256209" y="1231900"/>
                </a:lnTo>
                <a:lnTo>
                  <a:pt x="246125" y="1219200"/>
                </a:lnTo>
                <a:lnTo>
                  <a:pt x="600798" y="1219200"/>
                </a:lnTo>
                <a:lnTo>
                  <a:pt x="607999" y="1231900"/>
                </a:lnTo>
                <a:close/>
              </a:path>
              <a:path w="627379" h="1320800">
                <a:moveTo>
                  <a:pt x="581113" y="1320800"/>
                </a:moveTo>
                <a:lnTo>
                  <a:pt x="564756" y="1320800"/>
                </a:lnTo>
                <a:lnTo>
                  <a:pt x="552030" y="1308100"/>
                </a:lnTo>
                <a:lnTo>
                  <a:pt x="512914" y="1308100"/>
                </a:lnTo>
                <a:lnTo>
                  <a:pt x="496735" y="1295400"/>
                </a:lnTo>
                <a:lnTo>
                  <a:pt x="480542" y="1295400"/>
                </a:lnTo>
                <a:lnTo>
                  <a:pt x="444880" y="1282700"/>
                </a:lnTo>
                <a:lnTo>
                  <a:pt x="407187" y="1270000"/>
                </a:lnTo>
                <a:lnTo>
                  <a:pt x="367690" y="1270000"/>
                </a:lnTo>
                <a:lnTo>
                  <a:pt x="347522" y="1257300"/>
                </a:lnTo>
                <a:lnTo>
                  <a:pt x="327177" y="1257300"/>
                </a:lnTo>
                <a:lnTo>
                  <a:pt x="308000" y="1244600"/>
                </a:lnTo>
                <a:lnTo>
                  <a:pt x="287705" y="1244600"/>
                </a:lnTo>
                <a:lnTo>
                  <a:pt x="277228" y="1231900"/>
                </a:lnTo>
                <a:lnTo>
                  <a:pt x="627151" y="1231900"/>
                </a:lnTo>
                <a:lnTo>
                  <a:pt x="581113" y="1320800"/>
                </a:lnTo>
                <a:close/>
              </a:path>
            </a:pathLst>
          </a:custGeom>
          <a:solidFill>
            <a:srgbClr val="FF0000">
              <a:alpha val="59999"/>
            </a:srgbClr>
          </a:solidFill>
        </p:spPr>
        <p:txBody>
          <a:bodyPr wrap="square" lIns="0" tIns="0" rIns="0" bIns="0" rtlCol="0"/>
          <a:lstStyle/>
          <a:p>
            <a:endParaRPr/>
          </a:p>
        </p:txBody>
      </p:sp>
      <p:sp>
        <p:nvSpPr>
          <p:cNvPr id="16" name="object 18"/>
          <p:cNvSpPr/>
          <p:nvPr/>
        </p:nvSpPr>
        <p:spPr>
          <a:xfrm>
            <a:off x="5635726" y="4359300"/>
            <a:ext cx="127000" cy="400685"/>
          </a:xfrm>
          <a:custGeom>
            <a:avLst/>
            <a:gdLst/>
            <a:ahLst/>
            <a:cxnLst/>
            <a:rect l="l" t="t" r="r" b="b"/>
            <a:pathLst>
              <a:path w="127000" h="400685">
                <a:moveTo>
                  <a:pt x="0" y="0"/>
                </a:moveTo>
                <a:lnTo>
                  <a:pt x="127000" y="0"/>
                </a:lnTo>
                <a:lnTo>
                  <a:pt x="127000" y="400126"/>
                </a:lnTo>
                <a:lnTo>
                  <a:pt x="0" y="400126"/>
                </a:lnTo>
                <a:lnTo>
                  <a:pt x="0" y="0"/>
                </a:lnTo>
                <a:close/>
              </a:path>
            </a:pathLst>
          </a:custGeom>
          <a:solidFill>
            <a:srgbClr val="000000"/>
          </a:solidFill>
        </p:spPr>
        <p:txBody>
          <a:bodyPr wrap="square" lIns="0" tIns="0" rIns="0" bIns="0" rtlCol="0"/>
          <a:lstStyle/>
          <a:p>
            <a:endParaRPr/>
          </a:p>
        </p:txBody>
      </p:sp>
      <p:sp>
        <p:nvSpPr>
          <p:cNvPr id="17" name="object 19"/>
          <p:cNvSpPr/>
          <p:nvPr/>
        </p:nvSpPr>
        <p:spPr>
          <a:xfrm>
            <a:off x="5481828" y="4363211"/>
            <a:ext cx="448309" cy="300355"/>
          </a:xfrm>
          <a:custGeom>
            <a:avLst/>
            <a:gdLst/>
            <a:ahLst/>
            <a:cxnLst/>
            <a:rect l="l" t="t" r="r" b="b"/>
            <a:pathLst>
              <a:path w="448310" h="300354">
                <a:moveTo>
                  <a:pt x="224548" y="299758"/>
                </a:moveTo>
                <a:lnTo>
                  <a:pt x="153778" y="297577"/>
                </a:lnTo>
                <a:lnTo>
                  <a:pt x="92282" y="291526"/>
                </a:lnTo>
                <a:lnTo>
                  <a:pt x="43716" y="282347"/>
                </a:lnTo>
                <a:lnTo>
                  <a:pt x="0" y="257555"/>
                </a:lnTo>
                <a:lnTo>
                  <a:pt x="0" y="0"/>
                </a:lnTo>
                <a:lnTo>
                  <a:pt x="11736" y="13386"/>
                </a:lnTo>
                <a:lnTo>
                  <a:pt x="43716" y="25055"/>
                </a:lnTo>
                <a:lnTo>
                  <a:pt x="92282" y="34283"/>
                </a:lnTo>
                <a:lnTo>
                  <a:pt x="153778" y="40349"/>
                </a:lnTo>
                <a:lnTo>
                  <a:pt x="224548" y="42532"/>
                </a:lnTo>
                <a:lnTo>
                  <a:pt x="448056" y="42532"/>
                </a:lnTo>
                <a:lnTo>
                  <a:pt x="448056" y="257555"/>
                </a:lnTo>
                <a:lnTo>
                  <a:pt x="436822" y="270776"/>
                </a:lnTo>
                <a:lnTo>
                  <a:pt x="405150" y="282347"/>
                </a:lnTo>
                <a:lnTo>
                  <a:pt x="356744" y="291526"/>
                </a:lnTo>
                <a:lnTo>
                  <a:pt x="295309" y="297577"/>
                </a:lnTo>
                <a:lnTo>
                  <a:pt x="224548" y="299758"/>
                </a:lnTo>
                <a:close/>
              </a:path>
              <a:path w="448310" h="300354">
                <a:moveTo>
                  <a:pt x="448056" y="42532"/>
                </a:moveTo>
                <a:lnTo>
                  <a:pt x="224548" y="42532"/>
                </a:lnTo>
                <a:lnTo>
                  <a:pt x="295309" y="40349"/>
                </a:lnTo>
                <a:lnTo>
                  <a:pt x="356744" y="34283"/>
                </a:lnTo>
                <a:lnTo>
                  <a:pt x="405150" y="25055"/>
                </a:lnTo>
                <a:lnTo>
                  <a:pt x="436822" y="13386"/>
                </a:lnTo>
                <a:lnTo>
                  <a:pt x="448056" y="0"/>
                </a:lnTo>
                <a:lnTo>
                  <a:pt x="448056" y="42532"/>
                </a:lnTo>
                <a:close/>
              </a:path>
            </a:pathLst>
          </a:custGeom>
          <a:solidFill>
            <a:srgbClr val="FFFF00"/>
          </a:solidFill>
        </p:spPr>
        <p:txBody>
          <a:bodyPr wrap="square" lIns="0" tIns="0" rIns="0" bIns="0" rtlCol="0"/>
          <a:lstStyle/>
          <a:p>
            <a:endParaRPr/>
          </a:p>
        </p:txBody>
      </p:sp>
      <p:sp>
        <p:nvSpPr>
          <p:cNvPr id="18" name="object 20"/>
          <p:cNvSpPr/>
          <p:nvPr/>
        </p:nvSpPr>
        <p:spPr>
          <a:xfrm>
            <a:off x="5478779" y="4317491"/>
            <a:ext cx="454151" cy="91439"/>
          </a:xfrm>
          <a:prstGeom prst="rect">
            <a:avLst/>
          </a:prstGeom>
          <a:blipFill>
            <a:blip r:embed="rId6" cstate="print"/>
            <a:stretch>
              <a:fillRect/>
            </a:stretch>
          </a:blipFill>
        </p:spPr>
        <p:txBody>
          <a:bodyPr wrap="square" lIns="0" tIns="0" rIns="0" bIns="0" rtlCol="0"/>
          <a:lstStyle/>
          <a:p>
            <a:endParaRPr/>
          </a:p>
        </p:txBody>
      </p:sp>
      <p:sp>
        <p:nvSpPr>
          <p:cNvPr id="19" name="object 21"/>
          <p:cNvSpPr/>
          <p:nvPr/>
        </p:nvSpPr>
        <p:spPr>
          <a:xfrm>
            <a:off x="5476138" y="4313656"/>
            <a:ext cx="460463" cy="355600"/>
          </a:xfrm>
          <a:prstGeom prst="rect">
            <a:avLst/>
          </a:prstGeom>
          <a:blipFill>
            <a:blip r:embed="rId7" cstate="print"/>
            <a:stretch>
              <a:fillRect/>
            </a:stretch>
          </a:blipFill>
        </p:spPr>
        <p:txBody>
          <a:bodyPr wrap="square" lIns="0" tIns="0" rIns="0" bIns="0" rtlCol="0"/>
          <a:lstStyle/>
          <a:p>
            <a:endParaRPr/>
          </a:p>
        </p:txBody>
      </p:sp>
      <p:sp>
        <p:nvSpPr>
          <p:cNvPr id="20" name="object 22"/>
          <p:cNvSpPr/>
          <p:nvPr/>
        </p:nvSpPr>
        <p:spPr>
          <a:xfrm>
            <a:off x="4937759" y="3703320"/>
            <a:ext cx="1691639" cy="960119"/>
          </a:xfrm>
          <a:prstGeom prst="rect">
            <a:avLst/>
          </a:prstGeom>
          <a:blipFill>
            <a:blip r:embed="rId8" cstate="print"/>
            <a:stretch>
              <a:fillRect/>
            </a:stretch>
          </a:blipFill>
        </p:spPr>
        <p:txBody>
          <a:bodyPr wrap="square" lIns="0" tIns="0" rIns="0" bIns="0" rtlCol="0"/>
          <a:lstStyle/>
          <a:p>
            <a:endParaRPr/>
          </a:p>
        </p:txBody>
      </p:sp>
      <p:sp>
        <p:nvSpPr>
          <p:cNvPr id="21" name="object 23"/>
          <p:cNvSpPr/>
          <p:nvPr/>
        </p:nvSpPr>
        <p:spPr>
          <a:xfrm>
            <a:off x="5481828" y="3808476"/>
            <a:ext cx="445134" cy="93980"/>
          </a:xfrm>
          <a:custGeom>
            <a:avLst/>
            <a:gdLst/>
            <a:ahLst/>
            <a:cxnLst/>
            <a:rect l="l" t="t" r="r" b="b"/>
            <a:pathLst>
              <a:path w="445135" h="93979">
                <a:moveTo>
                  <a:pt x="222758" y="93548"/>
                </a:moveTo>
                <a:lnTo>
                  <a:pt x="152554" y="92498"/>
                </a:lnTo>
                <a:lnTo>
                  <a:pt x="91549" y="89583"/>
                </a:lnTo>
                <a:lnTo>
                  <a:pt x="43371" y="85154"/>
                </a:lnTo>
                <a:lnTo>
                  <a:pt x="11645" y="79559"/>
                </a:lnTo>
                <a:lnTo>
                  <a:pt x="0" y="73151"/>
                </a:lnTo>
                <a:lnTo>
                  <a:pt x="0" y="0"/>
                </a:lnTo>
                <a:lnTo>
                  <a:pt x="11645" y="6432"/>
                </a:lnTo>
                <a:lnTo>
                  <a:pt x="43371" y="12041"/>
                </a:lnTo>
                <a:lnTo>
                  <a:pt x="91549" y="16479"/>
                </a:lnTo>
                <a:lnTo>
                  <a:pt x="152554" y="19397"/>
                </a:lnTo>
                <a:lnTo>
                  <a:pt x="222758" y="20447"/>
                </a:lnTo>
                <a:lnTo>
                  <a:pt x="445008" y="20447"/>
                </a:lnTo>
                <a:lnTo>
                  <a:pt x="445008" y="73151"/>
                </a:lnTo>
                <a:lnTo>
                  <a:pt x="433610" y="79559"/>
                </a:lnTo>
                <a:lnTo>
                  <a:pt x="402035" y="85154"/>
                </a:lnTo>
                <a:lnTo>
                  <a:pt x="353933" y="89583"/>
                </a:lnTo>
                <a:lnTo>
                  <a:pt x="292957" y="92498"/>
                </a:lnTo>
                <a:lnTo>
                  <a:pt x="222758" y="93548"/>
                </a:lnTo>
                <a:close/>
              </a:path>
              <a:path w="445135" h="93979">
                <a:moveTo>
                  <a:pt x="445008" y="20447"/>
                </a:moveTo>
                <a:lnTo>
                  <a:pt x="222758" y="20447"/>
                </a:lnTo>
                <a:lnTo>
                  <a:pt x="292957" y="19397"/>
                </a:lnTo>
                <a:lnTo>
                  <a:pt x="353933" y="16479"/>
                </a:lnTo>
                <a:lnTo>
                  <a:pt x="402035" y="12041"/>
                </a:lnTo>
                <a:lnTo>
                  <a:pt x="433610" y="6432"/>
                </a:lnTo>
                <a:lnTo>
                  <a:pt x="445008" y="0"/>
                </a:lnTo>
                <a:lnTo>
                  <a:pt x="445008" y="20447"/>
                </a:lnTo>
                <a:close/>
              </a:path>
            </a:pathLst>
          </a:custGeom>
          <a:solidFill>
            <a:srgbClr val="FFFF00"/>
          </a:solidFill>
        </p:spPr>
        <p:txBody>
          <a:bodyPr wrap="square" lIns="0" tIns="0" rIns="0" bIns="0" rtlCol="0"/>
          <a:lstStyle/>
          <a:p>
            <a:endParaRPr/>
          </a:p>
        </p:txBody>
      </p:sp>
      <p:sp>
        <p:nvSpPr>
          <p:cNvPr id="22" name="object 24"/>
          <p:cNvSpPr/>
          <p:nvPr/>
        </p:nvSpPr>
        <p:spPr>
          <a:xfrm>
            <a:off x="5478779" y="3784091"/>
            <a:ext cx="451103" cy="47243"/>
          </a:xfrm>
          <a:prstGeom prst="rect">
            <a:avLst/>
          </a:prstGeom>
          <a:blipFill>
            <a:blip r:embed="rId9" cstate="print"/>
            <a:stretch>
              <a:fillRect/>
            </a:stretch>
          </a:blipFill>
        </p:spPr>
        <p:txBody>
          <a:bodyPr wrap="square" lIns="0" tIns="0" rIns="0" bIns="0" rtlCol="0"/>
          <a:lstStyle/>
          <a:p>
            <a:endParaRPr/>
          </a:p>
        </p:txBody>
      </p:sp>
      <p:sp>
        <p:nvSpPr>
          <p:cNvPr id="23" name="object 25"/>
          <p:cNvSpPr/>
          <p:nvPr/>
        </p:nvSpPr>
        <p:spPr>
          <a:xfrm>
            <a:off x="5476138" y="2971800"/>
            <a:ext cx="456895" cy="936548"/>
          </a:xfrm>
          <a:prstGeom prst="rect">
            <a:avLst/>
          </a:prstGeom>
          <a:blipFill>
            <a:blip r:embed="rId10" cstate="print"/>
            <a:stretch>
              <a:fillRect/>
            </a:stretch>
          </a:blipFill>
        </p:spPr>
        <p:txBody>
          <a:bodyPr wrap="square" lIns="0" tIns="0" rIns="0" bIns="0" rtlCol="0"/>
          <a:lstStyle/>
          <a:p>
            <a:endParaRPr/>
          </a:p>
        </p:txBody>
      </p:sp>
      <p:sp>
        <p:nvSpPr>
          <p:cNvPr id="24" name="object 26"/>
          <p:cNvSpPr/>
          <p:nvPr/>
        </p:nvSpPr>
        <p:spPr>
          <a:xfrm>
            <a:off x="7315200" y="1920239"/>
            <a:ext cx="1600200" cy="1645919"/>
          </a:xfrm>
          <a:prstGeom prst="rect">
            <a:avLst/>
          </a:prstGeom>
          <a:blipFill>
            <a:blip r:embed="rId11" cstate="print"/>
            <a:stretch>
              <a:fillRect/>
            </a:stretch>
          </a:blipFill>
        </p:spPr>
        <p:txBody>
          <a:bodyPr wrap="square" lIns="0" tIns="0" rIns="0" bIns="0" rtlCol="0"/>
          <a:lstStyle/>
          <a:p>
            <a:endParaRPr/>
          </a:p>
        </p:txBody>
      </p:sp>
      <p:sp>
        <p:nvSpPr>
          <p:cNvPr id="25" name="object 27"/>
          <p:cNvSpPr/>
          <p:nvPr/>
        </p:nvSpPr>
        <p:spPr>
          <a:xfrm>
            <a:off x="8061515" y="3634079"/>
            <a:ext cx="127000" cy="1085850"/>
          </a:xfrm>
          <a:custGeom>
            <a:avLst/>
            <a:gdLst/>
            <a:ahLst/>
            <a:cxnLst/>
            <a:rect l="l" t="t" r="r" b="b"/>
            <a:pathLst>
              <a:path w="127000" h="1085850">
                <a:moveTo>
                  <a:pt x="0" y="1085659"/>
                </a:moveTo>
                <a:lnTo>
                  <a:pt x="127000" y="1085659"/>
                </a:lnTo>
                <a:lnTo>
                  <a:pt x="127000" y="0"/>
                </a:lnTo>
                <a:lnTo>
                  <a:pt x="0" y="0"/>
                </a:lnTo>
                <a:lnTo>
                  <a:pt x="0" y="1085659"/>
                </a:lnTo>
                <a:close/>
              </a:path>
            </a:pathLst>
          </a:custGeom>
          <a:solidFill>
            <a:srgbClr val="000000"/>
          </a:solidFill>
        </p:spPr>
        <p:txBody>
          <a:bodyPr wrap="square" lIns="0" tIns="0" rIns="0" bIns="0" rtlCol="0"/>
          <a:lstStyle/>
          <a:p>
            <a:endParaRPr/>
          </a:p>
        </p:txBody>
      </p:sp>
      <p:sp>
        <p:nvSpPr>
          <p:cNvPr id="26" name="object 28"/>
          <p:cNvSpPr/>
          <p:nvPr/>
        </p:nvSpPr>
        <p:spPr>
          <a:xfrm>
            <a:off x="4892040" y="2468879"/>
            <a:ext cx="1920239" cy="594360"/>
          </a:xfrm>
          <a:prstGeom prst="rect">
            <a:avLst/>
          </a:prstGeom>
          <a:blipFill>
            <a:blip r:embed="rId12" cstate="print"/>
            <a:stretch>
              <a:fillRect/>
            </a:stretch>
          </a:blipFill>
        </p:spPr>
        <p:txBody>
          <a:bodyPr wrap="square" lIns="0" tIns="0" rIns="0" bIns="0" rtlCol="0"/>
          <a:lstStyle/>
          <a:p>
            <a:endParaRPr/>
          </a:p>
        </p:txBody>
      </p:sp>
      <p:sp>
        <p:nvSpPr>
          <p:cNvPr id="27" name="object 29"/>
          <p:cNvSpPr/>
          <p:nvPr/>
        </p:nvSpPr>
        <p:spPr>
          <a:xfrm>
            <a:off x="2980944" y="2435351"/>
            <a:ext cx="972311" cy="972312"/>
          </a:xfrm>
          <a:prstGeom prst="rect">
            <a:avLst/>
          </a:prstGeom>
          <a:blipFill>
            <a:blip r:embed="rId13" cstate="print"/>
            <a:stretch>
              <a:fillRect/>
            </a:stretch>
          </a:blipFill>
        </p:spPr>
        <p:txBody>
          <a:bodyPr wrap="square" lIns="0" tIns="0" rIns="0" bIns="0" rtlCol="0"/>
          <a:lstStyle/>
          <a:p>
            <a:endParaRPr/>
          </a:p>
        </p:txBody>
      </p:sp>
      <p:sp>
        <p:nvSpPr>
          <p:cNvPr id="28" name="object 30"/>
          <p:cNvSpPr/>
          <p:nvPr/>
        </p:nvSpPr>
        <p:spPr>
          <a:xfrm>
            <a:off x="5783440" y="2992539"/>
            <a:ext cx="1069873" cy="1739900"/>
          </a:xfrm>
          <a:prstGeom prst="rect">
            <a:avLst/>
          </a:prstGeom>
          <a:blipFill>
            <a:blip r:embed="rId14" cstate="print"/>
            <a:stretch>
              <a:fillRect/>
            </a:stretch>
          </a:blipFill>
        </p:spPr>
        <p:txBody>
          <a:bodyPr wrap="square" lIns="0" tIns="0" rIns="0" bIns="0" rtlCol="0"/>
          <a:lstStyle/>
          <a:p>
            <a:endParaRPr/>
          </a:p>
        </p:txBody>
      </p:sp>
      <p:sp>
        <p:nvSpPr>
          <p:cNvPr id="29" name="object 31"/>
          <p:cNvSpPr/>
          <p:nvPr/>
        </p:nvSpPr>
        <p:spPr>
          <a:xfrm>
            <a:off x="4514431" y="3004134"/>
            <a:ext cx="1182370" cy="1727200"/>
          </a:xfrm>
          <a:custGeom>
            <a:avLst/>
            <a:gdLst/>
            <a:ahLst/>
            <a:cxnLst/>
            <a:rect l="l" t="t" r="r" b="b"/>
            <a:pathLst>
              <a:path w="1182370" h="1727200">
                <a:moveTo>
                  <a:pt x="877595" y="304800"/>
                </a:moveTo>
                <a:lnTo>
                  <a:pt x="1024356" y="0"/>
                </a:lnTo>
                <a:lnTo>
                  <a:pt x="1141130" y="215900"/>
                </a:lnTo>
                <a:lnTo>
                  <a:pt x="1079347" y="215900"/>
                </a:lnTo>
                <a:lnTo>
                  <a:pt x="977785" y="228600"/>
                </a:lnTo>
                <a:lnTo>
                  <a:pt x="979905" y="300536"/>
                </a:lnTo>
                <a:lnTo>
                  <a:pt x="877595" y="304800"/>
                </a:lnTo>
                <a:close/>
              </a:path>
              <a:path w="1182370" h="1727200">
                <a:moveTo>
                  <a:pt x="979905" y="300536"/>
                </a:moveTo>
                <a:lnTo>
                  <a:pt x="977785" y="228600"/>
                </a:lnTo>
                <a:lnTo>
                  <a:pt x="1079347" y="215900"/>
                </a:lnTo>
                <a:lnTo>
                  <a:pt x="1081541" y="296300"/>
                </a:lnTo>
                <a:lnTo>
                  <a:pt x="979905" y="300536"/>
                </a:lnTo>
                <a:close/>
              </a:path>
              <a:path w="1182370" h="1727200">
                <a:moveTo>
                  <a:pt x="1081541" y="296300"/>
                </a:moveTo>
                <a:lnTo>
                  <a:pt x="1079347" y="215900"/>
                </a:lnTo>
                <a:lnTo>
                  <a:pt x="1141130" y="215900"/>
                </a:lnTo>
                <a:lnTo>
                  <a:pt x="1182344" y="292100"/>
                </a:lnTo>
                <a:lnTo>
                  <a:pt x="1081541" y="296300"/>
                </a:lnTo>
                <a:close/>
              </a:path>
              <a:path w="1182370" h="1727200">
                <a:moveTo>
                  <a:pt x="1086319" y="1016000"/>
                </a:moveTo>
                <a:lnTo>
                  <a:pt x="984846" y="1016000"/>
                </a:lnTo>
                <a:lnTo>
                  <a:pt x="986167" y="977900"/>
                </a:lnTo>
                <a:lnTo>
                  <a:pt x="987272" y="952500"/>
                </a:lnTo>
                <a:lnTo>
                  <a:pt x="988212" y="927100"/>
                </a:lnTo>
                <a:lnTo>
                  <a:pt x="988961" y="901700"/>
                </a:lnTo>
                <a:lnTo>
                  <a:pt x="989558" y="876300"/>
                </a:lnTo>
                <a:lnTo>
                  <a:pt x="990003" y="838200"/>
                </a:lnTo>
                <a:lnTo>
                  <a:pt x="990282" y="812800"/>
                </a:lnTo>
                <a:lnTo>
                  <a:pt x="990358" y="723900"/>
                </a:lnTo>
                <a:lnTo>
                  <a:pt x="989812" y="673100"/>
                </a:lnTo>
                <a:lnTo>
                  <a:pt x="988885" y="609600"/>
                </a:lnTo>
                <a:lnTo>
                  <a:pt x="987640" y="558800"/>
                </a:lnTo>
                <a:lnTo>
                  <a:pt x="986142" y="508000"/>
                </a:lnTo>
                <a:lnTo>
                  <a:pt x="984453" y="444500"/>
                </a:lnTo>
                <a:lnTo>
                  <a:pt x="982649" y="393700"/>
                </a:lnTo>
                <a:lnTo>
                  <a:pt x="979905" y="300536"/>
                </a:lnTo>
                <a:lnTo>
                  <a:pt x="1081541" y="296300"/>
                </a:lnTo>
                <a:lnTo>
                  <a:pt x="1084199" y="393700"/>
                </a:lnTo>
                <a:lnTo>
                  <a:pt x="1086002" y="444500"/>
                </a:lnTo>
                <a:lnTo>
                  <a:pt x="1087691" y="495300"/>
                </a:lnTo>
                <a:lnTo>
                  <a:pt x="1089202" y="558800"/>
                </a:lnTo>
                <a:lnTo>
                  <a:pt x="1090472" y="609600"/>
                </a:lnTo>
                <a:lnTo>
                  <a:pt x="1091412" y="673100"/>
                </a:lnTo>
                <a:lnTo>
                  <a:pt x="1091958" y="723900"/>
                </a:lnTo>
                <a:lnTo>
                  <a:pt x="1092034" y="787400"/>
                </a:lnTo>
                <a:lnTo>
                  <a:pt x="1091882" y="812800"/>
                </a:lnTo>
                <a:lnTo>
                  <a:pt x="1091145" y="876300"/>
                </a:lnTo>
                <a:lnTo>
                  <a:pt x="1090536" y="901700"/>
                </a:lnTo>
                <a:lnTo>
                  <a:pt x="1089761" y="927100"/>
                </a:lnTo>
                <a:lnTo>
                  <a:pt x="1088809" y="952500"/>
                </a:lnTo>
                <a:lnTo>
                  <a:pt x="1087666" y="990600"/>
                </a:lnTo>
                <a:lnTo>
                  <a:pt x="1086319" y="1016000"/>
                </a:lnTo>
                <a:close/>
              </a:path>
              <a:path w="1182370" h="1727200">
                <a:moveTo>
                  <a:pt x="1046556" y="1346200"/>
                </a:moveTo>
                <a:lnTo>
                  <a:pt x="942594" y="1346200"/>
                </a:lnTo>
                <a:lnTo>
                  <a:pt x="947521" y="1320800"/>
                </a:lnTo>
                <a:lnTo>
                  <a:pt x="947280" y="1320800"/>
                </a:lnTo>
                <a:lnTo>
                  <a:pt x="951890" y="1295400"/>
                </a:lnTo>
                <a:lnTo>
                  <a:pt x="951687" y="1295400"/>
                </a:lnTo>
                <a:lnTo>
                  <a:pt x="956005" y="1282700"/>
                </a:lnTo>
                <a:lnTo>
                  <a:pt x="955827" y="1282700"/>
                </a:lnTo>
                <a:lnTo>
                  <a:pt x="959840" y="1257300"/>
                </a:lnTo>
                <a:lnTo>
                  <a:pt x="959700" y="1257300"/>
                </a:lnTo>
                <a:lnTo>
                  <a:pt x="963422" y="1231900"/>
                </a:lnTo>
                <a:lnTo>
                  <a:pt x="966762" y="1206500"/>
                </a:lnTo>
                <a:lnTo>
                  <a:pt x="969835" y="1193800"/>
                </a:lnTo>
                <a:lnTo>
                  <a:pt x="972667" y="1168400"/>
                </a:lnTo>
                <a:lnTo>
                  <a:pt x="975258" y="1143000"/>
                </a:lnTo>
                <a:lnTo>
                  <a:pt x="977620" y="1117600"/>
                </a:lnTo>
                <a:lnTo>
                  <a:pt x="979754" y="1092200"/>
                </a:lnTo>
                <a:lnTo>
                  <a:pt x="981659" y="1066800"/>
                </a:lnTo>
                <a:lnTo>
                  <a:pt x="983361" y="1041400"/>
                </a:lnTo>
                <a:lnTo>
                  <a:pt x="984859" y="1003300"/>
                </a:lnTo>
                <a:lnTo>
                  <a:pt x="984846" y="1016000"/>
                </a:lnTo>
                <a:lnTo>
                  <a:pt x="1086319" y="1016000"/>
                </a:lnTo>
                <a:lnTo>
                  <a:pt x="1084783" y="1041400"/>
                </a:lnTo>
                <a:lnTo>
                  <a:pt x="1083017" y="1066800"/>
                </a:lnTo>
                <a:lnTo>
                  <a:pt x="1081036" y="1092200"/>
                </a:lnTo>
                <a:lnTo>
                  <a:pt x="1078814" y="1117600"/>
                </a:lnTo>
                <a:lnTo>
                  <a:pt x="1076363" y="1155700"/>
                </a:lnTo>
                <a:lnTo>
                  <a:pt x="1073645" y="1181100"/>
                </a:lnTo>
                <a:lnTo>
                  <a:pt x="1070660" y="1206500"/>
                </a:lnTo>
                <a:lnTo>
                  <a:pt x="1067308" y="1231900"/>
                </a:lnTo>
                <a:lnTo>
                  <a:pt x="1063853" y="1244600"/>
                </a:lnTo>
                <a:lnTo>
                  <a:pt x="1060005" y="1270000"/>
                </a:lnTo>
                <a:lnTo>
                  <a:pt x="1051369" y="1320800"/>
                </a:lnTo>
                <a:lnTo>
                  <a:pt x="1046556" y="1346200"/>
                </a:lnTo>
                <a:close/>
              </a:path>
              <a:path w="1182370" h="1727200">
                <a:moveTo>
                  <a:pt x="1029881" y="1409700"/>
                </a:moveTo>
                <a:lnTo>
                  <a:pt x="921334" y="1409700"/>
                </a:lnTo>
                <a:lnTo>
                  <a:pt x="924521" y="1397000"/>
                </a:lnTo>
                <a:lnTo>
                  <a:pt x="926922" y="1397000"/>
                </a:lnTo>
                <a:lnTo>
                  <a:pt x="932853" y="1371600"/>
                </a:lnTo>
                <a:lnTo>
                  <a:pt x="932408" y="1371600"/>
                </a:lnTo>
                <a:lnTo>
                  <a:pt x="937996" y="1358900"/>
                </a:lnTo>
                <a:lnTo>
                  <a:pt x="937641" y="1358900"/>
                </a:lnTo>
                <a:lnTo>
                  <a:pt x="942886" y="1333500"/>
                </a:lnTo>
                <a:lnTo>
                  <a:pt x="942594" y="1346200"/>
                </a:lnTo>
                <a:lnTo>
                  <a:pt x="1046556" y="1346200"/>
                </a:lnTo>
                <a:lnTo>
                  <a:pt x="1041374" y="1358900"/>
                </a:lnTo>
                <a:lnTo>
                  <a:pt x="1035824" y="1384300"/>
                </a:lnTo>
                <a:lnTo>
                  <a:pt x="1029881" y="1409700"/>
                </a:lnTo>
                <a:close/>
              </a:path>
              <a:path w="1182370" h="1727200">
                <a:moveTo>
                  <a:pt x="918387" y="1422400"/>
                </a:moveTo>
                <a:lnTo>
                  <a:pt x="915390" y="1422400"/>
                </a:lnTo>
                <a:lnTo>
                  <a:pt x="918743" y="1409700"/>
                </a:lnTo>
                <a:lnTo>
                  <a:pt x="918387" y="1422400"/>
                </a:lnTo>
                <a:close/>
              </a:path>
              <a:path w="1182370" h="1727200">
                <a:moveTo>
                  <a:pt x="1016241" y="1447800"/>
                </a:moveTo>
                <a:lnTo>
                  <a:pt x="906068" y="1447800"/>
                </a:lnTo>
                <a:lnTo>
                  <a:pt x="909713" y="1435100"/>
                </a:lnTo>
                <a:lnTo>
                  <a:pt x="912329" y="1435100"/>
                </a:lnTo>
                <a:lnTo>
                  <a:pt x="915784" y="1422400"/>
                </a:lnTo>
                <a:lnTo>
                  <a:pt x="918387" y="1422400"/>
                </a:lnTo>
                <a:lnTo>
                  <a:pt x="921664" y="1409700"/>
                </a:lnTo>
                <a:lnTo>
                  <a:pt x="1029436" y="1409700"/>
                </a:lnTo>
                <a:lnTo>
                  <a:pt x="1023518" y="1422400"/>
                </a:lnTo>
                <a:lnTo>
                  <a:pt x="1020038" y="1435100"/>
                </a:lnTo>
                <a:lnTo>
                  <a:pt x="1016241" y="1447800"/>
                </a:lnTo>
                <a:close/>
              </a:path>
              <a:path w="1182370" h="1727200">
                <a:moveTo>
                  <a:pt x="1001420" y="1485900"/>
                </a:moveTo>
                <a:lnTo>
                  <a:pt x="882294" y="1485900"/>
                </a:lnTo>
                <a:lnTo>
                  <a:pt x="886764" y="1473200"/>
                </a:lnTo>
                <a:lnTo>
                  <a:pt x="889571" y="1473200"/>
                </a:lnTo>
                <a:lnTo>
                  <a:pt x="893762" y="1460500"/>
                </a:lnTo>
                <a:lnTo>
                  <a:pt x="899642" y="1460500"/>
                </a:lnTo>
                <a:lnTo>
                  <a:pt x="903478" y="1447800"/>
                </a:lnTo>
                <a:lnTo>
                  <a:pt x="1012964" y="1447800"/>
                </a:lnTo>
                <a:lnTo>
                  <a:pt x="1009243" y="1460500"/>
                </a:lnTo>
                <a:lnTo>
                  <a:pt x="1004963" y="1473200"/>
                </a:lnTo>
                <a:lnTo>
                  <a:pt x="1001420" y="1485900"/>
                </a:lnTo>
                <a:close/>
              </a:path>
              <a:path w="1182370" h="1727200">
                <a:moveTo>
                  <a:pt x="992428" y="1498600"/>
                </a:moveTo>
                <a:lnTo>
                  <a:pt x="870534" y="1498600"/>
                </a:lnTo>
                <a:lnTo>
                  <a:pt x="875411" y="1485900"/>
                </a:lnTo>
                <a:lnTo>
                  <a:pt x="996759" y="1485900"/>
                </a:lnTo>
                <a:lnTo>
                  <a:pt x="992428" y="1498600"/>
                </a:lnTo>
                <a:close/>
              </a:path>
              <a:path w="1182370" h="1727200">
                <a:moveTo>
                  <a:pt x="987933" y="1511300"/>
                </a:moveTo>
                <a:lnTo>
                  <a:pt x="857758" y="1511300"/>
                </a:lnTo>
                <a:lnTo>
                  <a:pt x="863015" y="1498600"/>
                </a:lnTo>
                <a:lnTo>
                  <a:pt x="988593" y="1498600"/>
                </a:lnTo>
                <a:lnTo>
                  <a:pt x="987933" y="1511300"/>
                </a:lnTo>
                <a:close/>
              </a:path>
              <a:path w="1182370" h="1727200">
                <a:moveTo>
                  <a:pt x="979258" y="1524000"/>
                </a:moveTo>
                <a:lnTo>
                  <a:pt x="843953" y="1524000"/>
                </a:lnTo>
                <a:lnTo>
                  <a:pt x="849579" y="1511300"/>
                </a:lnTo>
                <a:lnTo>
                  <a:pt x="983310" y="1511300"/>
                </a:lnTo>
                <a:lnTo>
                  <a:pt x="979258" y="1524000"/>
                </a:lnTo>
                <a:close/>
              </a:path>
              <a:path w="1182370" h="1727200">
                <a:moveTo>
                  <a:pt x="969263" y="1536700"/>
                </a:moveTo>
                <a:lnTo>
                  <a:pt x="829119" y="1536700"/>
                </a:lnTo>
                <a:lnTo>
                  <a:pt x="835088" y="1524000"/>
                </a:lnTo>
                <a:lnTo>
                  <a:pt x="973594" y="1524000"/>
                </a:lnTo>
                <a:lnTo>
                  <a:pt x="969263" y="1536700"/>
                </a:lnTo>
                <a:close/>
              </a:path>
              <a:path w="1182370" h="1727200">
                <a:moveTo>
                  <a:pt x="958608" y="1549400"/>
                </a:moveTo>
                <a:lnTo>
                  <a:pt x="807326" y="1549400"/>
                </a:lnTo>
                <a:lnTo>
                  <a:pt x="820013" y="1536700"/>
                </a:lnTo>
                <a:lnTo>
                  <a:pt x="963206" y="1536700"/>
                </a:lnTo>
                <a:lnTo>
                  <a:pt x="958608" y="1549400"/>
                </a:lnTo>
                <a:close/>
              </a:path>
              <a:path w="1182370" h="1727200">
                <a:moveTo>
                  <a:pt x="952195" y="1562100"/>
                </a:moveTo>
                <a:lnTo>
                  <a:pt x="784212" y="1562100"/>
                </a:lnTo>
                <a:lnTo>
                  <a:pt x="797699" y="1549400"/>
                </a:lnTo>
                <a:lnTo>
                  <a:pt x="953033" y="1549400"/>
                </a:lnTo>
                <a:lnTo>
                  <a:pt x="952195" y="1562100"/>
                </a:lnTo>
                <a:close/>
              </a:path>
              <a:path w="1182370" h="1727200">
                <a:moveTo>
                  <a:pt x="940587" y="1574800"/>
                </a:moveTo>
                <a:lnTo>
                  <a:pt x="759396" y="1574800"/>
                </a:lnTo>
                <a:lnTo>
                  <a:pt x="773607" y="1562100"/>
                </a:lnTo>
                <a:lnTo>
                  <a:pt x="947318" y="1562100"/>
                </a:lnTo>
                <a:lnTo>
                  <a:pt x="940587" y="1574800"/>
                </a:lnTo>
                <a:close/>
              </a:path>
              <a:path w="1182370" h="1727200">
                <a:moveTo>
                  <a:pt x="732993" y="1587500"/>
                </a:moveTo>
                <a:lnTo>
                  <a:pt x="719239" y="1587500"/>
                </a:lnTo>
                <a:lnTo>
                  <a:pt x="734402" y="1574800"/>
                </a:lnTo>
                <a:lnTo>
                  <a:pt x="732993" y="1587500"/>
                </a:lnTo>
                <a:close/>
              </a:path>
              <a:path w="1182370" h="1727200">
                <a:moveTo>
                  <a:pt x="928408" y="1587500"/>
                </a:moveTo>
                <a:lnTo>
                  <a:pt x="732993" y="1587500"/>
                </a:lnTo>
                <a:lnTo>
                  <a:pt x="747864" y="1574800"/>
                </a:lnTo>
                <a:lnTo>
                  <a:pt x="934554" y="1574800"/>
                </a:lnTo>
                <a:lnTo>
                  <a:pt x="928408" y="1587500"/>
                </a:lnTo>
                <a:close/>
              </a:path>
              <a:path w="1182370" h="1727200">
                <a:moveTo>
                  <a:pt x="690676" y="1600200"/>
                </a:moveTo>
                <a:lnTo>
                  <a:pt x="675906" y="1600200"/>
                </a:lnTo>
                <a:lnTo>
                  <a:pt x="691870" y="1587500"/>
                </a:lnTo>
                <a:lnTo>
                  <a:pt x="690676" y="1600200"/>
                </a:lnTo>
                <a:close/>
              </a:path>
              <a:path w="1182370" h="1727200">
                <a:moveTo>
                  <a:pt x="910082" y="1600200"/>
                </a:moveTo>
                <a:lnTo>
                  <a:pt x="690676" y="1600200"/>
                </a:lnTo>
                <a:lnTo>
                  <a:pt x="706386" y="1587500"/>
                </a:lnTo>
                <a:lnTo>
                  <a:pt x="915708" y="1587500"/>
                </a:lnTo>
                <a:lnTo>
                  <a:pt x="910082" y="1600200"/>
                </a:lnTo>
                <a:close/>
              </a:path>
              <a:path w="1182370" h="1727200">
                <a:moveTo>
                  <a:pt x="896658" y="1612900"/>
                </a:moveTo>
                <a:lnTo>
                  <a:pt x="629932" y="1612900"/>
                </a:lnTo>
                <a:lnTo>
                  <a:pt x="646531" y="1600200"/>
                </a:lnTo>
                <a:lnTo>
                  <a:pt x="903427" y="1600200"/>
                </a:lnTo>
                <a:lnTo>
                  <a:pt x="896658" y="1612900"/>
                </a:lnTo>
                <a:close/>
              </a:path>
              <a:path w="1182370" h="1727200">
                <a:moveTo>
                  <a:pt x="213969" y="1625600"/>
                </a:moveTo>
                <a:lnTo>
                  <a:pt x="69964" y="1625600"/>
                </a:lnTo>
                <a:lnTo>
                  <a:pt x="83032" y="1612900"/>
                </a:lnTo>
                <a:lnTo>
                  <a:pt x="182778" y="1612900"/>
                </a:lnTo>
                <a:lnTo>
                  <a:pt x="213969" y="1625600"/>
                </a:lnTo>
                <a:close/>
              </a:path>
              <a:path w="1182370" h="1727200">
                <a:moveTo>
                  <a:pt x="876147" y="1625600"/>
                </a:moveTo>
                <a:lnTo>
                  <a:pt x="515315" y="1625600"/>
                </a:lnTo>
                <a:lnTo>
                  <a:pt x="532777" y="1612900"/>
                </a:lnTo>
                <a:lnTo>
                  <a:pt x="888415" y="1612900"/>
                </a:lnTo>
                <a:lnTo>
                  <a:pt x="876147" y="1625600"/>
                </a:lnTo>
                <a:close/>
              </a:path>
              <a:path w="1182370" h="1727200">
                <a:moveTo>
                  <a:pt x="75336" y="1727200"/>
                </a:moveTo>
                <a:lnTo>
                  <a:pt x="18834" y="1727200"/>
                </a:lnTo>
                <a:lnTo>
                  <a:pt x="0" y="1625600"/>
                </a:lnTo>
                <a:lnTo>
                  <a:pt x="874356" y="1625600"/>
                </a:lnTo>
                <a:lnTo>
                  <a:pt x="861656" y="1638300"/>
                </a:lnTo>
                <a:lnTo>
                  <a:pt x="845083" y="1638300"/>
                </a:lnTo>
                <a:lnTo>
                  <a:pt x="831596" y="1651000"/>
                </a:lnTo>
                <a:lnTo>
                  <a:pt x="816089" y="1651000"/>
                </a:lnTo>
                <a:lnTo>
                  <a:pt x="814476" y="1663700"/>
                </a:lnTo>
                <a:lnTo>
                  <a:pt x="798728" y="1663700"/>
                </a:lnTo>
                <a:lnTo>
                  <a:pt x="784186" y="1676400"/>
                </a:lnTo>
                <a:lnTo>
                  <a:pt x="749947" y="1676400"/>
                </a:lnTo>
                <a:lnTo>
                  <a:pt x="734504" y="1689100"/>
                </a:lnTo>
                <a:lnTo>
                  <a:pt x="716318" y="1689100"/>
                </a:lnTo>
                <a:lnTo>
                  <a:pt x="700366" y="1701800"/>
                </a:lnTo>
                <a:lnTo>
                  <a:pt x="647966" y="1701800"/>
                </a:lnTo>
                <a:lnTo>
                  <a:pt x="630237" y="1714500"/>
                </a:lnTo>
                <a:lnTo>
                  <a:pt x="87591" y="1714500"/>
                </a:lnTo>
                <a:lnTo>
                  <a:pt x="75336" y="1727200"/>
                </a:lnTo>
                <a:close/>
              </a:path>
              <a:path w="1182370" h="1727200">
                <a:moveTo>
                  <a:pt x="522325" y="1727200"/>
                </a:moveTo>
                <a:lnTo>
                  <a:pt x="211455" y="1727200"/>
                </a:lnTo>
                <a:lnTo>
                  <a:pt x="180860" y="1714500"/>
                </a:lnTo>
                <a:lnTo>
                  <a:pt x="540423" y="1714500"/>
                </a:lnTo>
                <a:lnTo>
                  <a:pt x="522325" y="1727200"/>
                </a:lnTo>
                <a:close/>
              </a:path>
            </a:pathLst>
          </a:custGeom>
          <a:solidFill>
            <a:srgbClr val="FF0000">
              <a:alpha val="59999"/>
            </a:srgbClr>
          </a:solidFill>
        </p:spPr>
        <p:txBody>
          <a:bodyPr wrap="square" lIns="0" tIns="0" rIns="0" bIns="0" rtlCol="0"/>
          <a:lstStyle/>
          <a:p>
            <a:endParaRPr/>
          </a:p>
        </p:txBody>
      </p:sp>
      <p:sp>
        <p:nvSpPr>
          <p:cNvPr id="30" name="object 32"/>
          <p:cNvSpPr txBox="1"/>
          <p:nvPr/>
        </p:nvSpPr>
        <p:spPr>
          <a:xfrm>
            <a:off x="3754691" y="3626116"/>
            <a:ext cx="1305560" cy="240029"/>
          </a:xfrm>
          <a:prstGeom prst="rect">
            <a:avLst/>
          </a:prstGeom>
        </p:spPr>
        <p:txBody>
          <a:bodyPr vert="horz" wrap="square" lIns="0" tIns="13335" rIns="0" bIns="0" rtlCol="0">
            <a:spAutoFit/>
          </a:bodyPr>
          <a:lstStyle/>
          <a:p>
            <a:pPr marL="12700">
              <a:lnSpc>
                <a:spcPct val="100000"/>
              </a:lnSpc>
              <a:spcBef>
                <a:spcPts val="105"/>
              </a:spcBef>
            </a:pPr>
            <a:r>
              <a:rPr sz="1400" spc="-5" dirty="0">
                <a:latin typeface="微软雅黑"/>
                <a:cs typeface="微软雅黑"/>
              </a:rPr>
              <a:t>WEB应用层攻</a:t>
            </a:r>
            <a:r>
              <a:rPr sz="1400" spc="0" dirty="0">
                <a:latin typeface="微软雅黑"/>
                <a:cs typeface="微软雅黑"/>
              </a:rPr>
              <a:t>击</a:t>
            </a:r>
            <a:endParaRPr sz="1400">
              <a:latin typeface="微软雅黑"/>
              <a:cs typeface="微软雅黑"/>
            </a:endParaRPr>
          </a:p>
        </p:txBody>
      </p:sp>
      <p:sp>
        <p:nvSpPr>
          <p:cNvPr id="31" name="object 33"/>
          <p:cNvSpPr txBox="1"/>
          <p:nvPr/>
        </p:nvSpPr>
        <p:spPr>
          <a:xfrm>
            <a:off x="2479936" y="4313657"/>
            <a:ext cx="215444" cy="706628"/>
          </a:xfrm>
          <a:prstGeom prst="rect">
            <a:avLst/>
          </a:prstGeom>
        </p:spPr>
        <p:txBody>
          <a:bodyPr vert="vert270" wrap="square" lIns="0" tIns="23495" rIns="0" bIns="0" rtlCol="0">
            <a:spAutoFit/>
          </a:bodyPr>
          <a:lstStyle/>
          <a:p>
            <a:pPr marL="12700">
              <a:lnSpc>
                <a:spcPct val="100000"/>
              </a:lnSpc>
              <a:spcBef>
                <a:spcPts val="185"/>
              </a:spcBef>
            </a:pPr>
            <a:r>
              <a:rPr sz="1400" spc="-5" dirty="0">
                <a:latin typeface="微软雅黑"/>
                <a:cs typeface="微软雅黑"/>
              </a:rPr>
              <a:t>网络</a:t>
            </a:r>
            <a:r>
              <a:rPr sz="1400" dirty="0">
                <a:latin typeface="微软雅黑"/>
                <a:cs typeface="微软雅黑"/>
              </a:rPr>
              <a:t>层</a:t>
            </a:r>
          </a:p>
        </p:txBody>
      </p:sp>
      <p:sp>
        <p:nvSpPr>
          <p:cNvPr id="32" name="object 34"/>
          <p:cNvSpPr txBox="1"/>
          <p:nvPr/>
        </p:nvSpPr>
        <p:spPr>
          <a:xfrm>
            <a:off x="2481130" y="2625775"/>
            <a:ext cx="215444" cy="774243"/>
          </a:xfrm>
          <a:prstGeom prst="rect">
            <a:avLst/>
          </a:prstGeom>
        </p:spPr>
        <p:txBody>
          <a:bodyPr vert="vert270" wrap="square" lIns="0" tIns="23495" rIns="0" bIns="0" rtlCol="0">
            <a:spAutoFit/>
          </a:bodyPr>
          <a:lstStyle/>
          <a:p>
            <a:pPr marL="12700">
              <a:lnSpc>
                <a:spcPct val="100000"/>
              </a:lnSpc>
              <a:spcBef>
                <a:spcPts val="185"/>
              </a:spcBef>
            </a:pPr>
            <a:r>
              <a:rPr sz="1400" spc="-5" dirty="0">
                <a:latin typeface="微软雅黑"/>
                <a:cs typeface="微软雅黑"/>
              </a:rPr>
              <a:t>应用</a:t>
            </a:r>
            <a:r>
              <a:rPr sz="1400" dirty="0">
                <a:latin typeface="微软雅黑"/>
                <a:cs typeface="微软雅黑"/>
              </a:rPr>
              <a:t>层</a:t>
            </a:r>
          </a:p>
        </p:txBody>
      </p:sp>
      <p:sp>
        <p:nvSpPr>
          <p:cNvPr id="33" name="object 35"/>
          <p:cNvSpPr txBox="1"/>
          <p:nvPr/>
        </p:nvSpPr>
        <p:spPr>
          <a:xfrm>
            <a:off x="4396803" y="1701224"/>
            <a:ext cx="2712973" cy="751488"/>
          </a:xfrm>
          <a:prstGeom prst="rect">
            <a:avLst/>
          </a:prstGeom>
        </p:spPr>
        <p:txBody>
          <a:bodyPr vert="horz" wrap="square" lIns="0" tIns="12700" rIns="0" bIns="0" rtlCol="0">
            <a:spAutoFit/>
          </a:bodyPr>
          <a:lstStyle/>
          <a:p>
            <a:pPr marL="12700" marR="5080">
              <a:lnSpc>
                <a:spcPct val="150000"/>
              </a:lnSpc>
              <a:spcBef>
                <a:spcPts val="100"/>
              </a:spcBef>
            </a:pPr>
            <a:r>
              <a:rPr sz="1600" dirty="0" err="1">
                <a:latin typeface="黑体" panose="02010609060101010101" pitchFamily="49" charset="-122"/>
                <a:ea typeface="黑体" panose="02010609060101010101" pitchFamily="49" charset="-122"/>
                <a:cs typeface="微软雅黑"/>
              </a:rPr>
              <a:t>应用层作为</a:t>
            </a:r>
            <a:r>
              <a:rPr sz="1600" dirty="0" err="1">
                <a:solidFill>
                  <a:srgbClr val="FF0000"/>
                </a:solidFill>
                <a:latin typeface="黑体" panose="02010609060101010101" pitchFamily="49" charset="-122"/>
                <a:ea typeface="黑体" panose="02010609060101010101" pitchFamily="49" charset="-122"/>
                <a:cs typeface="微软雅黑"/>
              </a:rPr>
              <a:t>安全边界</a:t>
            </a:r>
            <a:r>
              <a:rPr sz="1600" dirty="0" err="1">
                <a:latin typeface="黑体" panose="02010609060101010101" pitchFamily="49" charset="-122"/>
                <a:ea typeface="黑体" panose="02010609060101010101" pitchFamily="49" charset="-122"/>
                <a:cs typeface="微软雅黑"/>
              </a:rPr>
              <a:t>的一部分</a:t>
            </a:r>
            <a:r>
              <a:rPr sz="1600" dirty="0" smtClean="0">
                <a:latin typeface="黑体" panose="02010609060101010101" pitchFamily="49" charset="-122"/>
                <a:ea typeface="黑体" panose="02010609060101010101" pitchFamily="49" charset="-122"/>
                <a:cs typeface="微软雅黑"/>
              </a:rPr>
              <a:t>，</a:t>
            </a:r>
            <a:r>
              <a:rPr lang="zh-CN" altLang="en-US" sz="1600" dirty="0" smtClean="0">
                <a:latin typeface="黑体" panose="02010609060101010101" pitchFamily="49" charset="-122"/>
                <a:ea typeface="黑体" panose="02010609060101010101" pitchFamily="49" charset="-122"/>
                <a:cs typeface="微软雅黑"/>
              </a:rPr>
              <a:t>可能存在</a:t>
            </a:r>
            <a:r>
              <a:rPr sz="1600" dirty="0" err="1" smtClean="0">
                <a:latin typeface="黑体" panose="02010609060101010101" pitchFamily="49" charset="-122"/>
                <a:ea typeface="黑体" panose="02010609060101010101" pitchFamily="49" charset="-122"/>
                <a:cs typeface="微软雅黑"/>
              </a:rPr>
              <a:t>巨大的漏</a:t>
            </a:r>
            <a:r>
              <a:rPr sz="1600" spc="0" dirty="0" err="1" smtClean="0">
                <a:latin typeface="黑体" panose="02010609060101010101" pitchFamily="49" charset="-122"/>
                <a:ea typeface="黑体" panose="02010609060101010101" pitchFamily="49" charset="-122"/>
                <a:cs typeface="微软雅黑"/>
              </a:rPr>
              <a:t>洞</a:t>
            </a:r>
            <a:r>
              <a:rPr lang="zh-CN" altLang="en-US" sz="1600" spc="0" dirty="0" smtClean="0">
                <a:latin typeface="黑体" panose="02010609060101010101" pitchFamily="49" charset="-122"/>
                <a:ea typeface="黑体" panose="02010609060101010101" pitchFamily="49" charset="-122"/>
                <a:cs typeface="微软雅黑"/>
              </a:rPr>
              <a:t>风险</a:t>
            </a:r>
            <a:endParaRPr sz="1600" dirty="0">
              <a:latin typeface="黑体" panose="02010609060101010101" pitchFamily="49" charset="-122"/>
              <a:ea typeface="黑体" panose="02010609060101010101" pitchFamily="49" charset="-122"/>
              <a:cs typeface="微软雅黑"/>
            </a:endParaRPr>
          </a:p>
        </p:txBody>
      </p:sp>
      <p:sp>
        <p:nvSpPr>
          <p:cNvPr id="34" name="object 36"/>
          <p:cNvSpPr/>
          <p:nvPr/>
        </p:nvSpPr>
        <p:spPr>
          <a:xfrm>
            <a:off x="6812280" y="4114800"/>
            <a:ext cx="777240" cy="1097280"/>
          </a:xfrm>
          <a:prstGeom prst="rect">
            <a:avLst/>
          </a:prstGeom>
          <a:blipFill>
            <a:blip r:embed="rId15" cstate="print"/>
            <a:stretch>
              <a:fillRect/>
            </a:stretch>
          </a:blipFill>
        </p:spPr>
        <p:txBody>
          <a:bodyPr wrap="square" lIns="0" tIns="0" rIns="0" bIns="0" rtlCol="0"/>
          <a:lstStyle/>
          <a:p>
            <a:endParaRPr/>
          </a:p>
        </p:txBody>
      </p:sp>
      <p:sp>
        <p:nvSpPr>
          <p:cNvPr id="35" name="object 37"/>
          <p:cNvSpPr/>
          <p:nvPr/>
        </p:nvSpPr>
        <p:spPr>
          <a:xfrm>
            <a:off x="7172325" y="4541520"/>
            <a:ext cx="142875" cy="443865"/>
          </a:xfrm>
          <a:custGeom>
            <a:avLst/>
            <a:gdLst/>
            <a:ahLst/>
            <a:cxnLst/>
            <a:rect l="l" t="t" r="r" b="b"/>
            <a:pathLst>
              <a:path w="142875" h="443864">
                <a:moveTo>
                  <a:pt x="142875" y="443483"/>
                </a:moveTo>
                <a:lnTo>
                  <a:pt x="31623" y="443483"/>
                </a:lnTo>
                <a:lnTo>
                  <a:pt x="21618" y="432490"/>
                </a:lnTo>
                <a:lnTo>
                  <a:pt x="12936" y="401162"/>
                </a:lnTo>
                <a:lnTo>
                  <a:pt x="6094" y="353190"/>
                </a:lnTo>
                <a:lnTo>
                  <a:pt x="1609" y="292263"/>
                </a:lnTo>
                <a:lnTo>
                  <a:pt x="0" y="222072"/>
                </a:lnTo>
                <a:lnTo>
                  <a:pt x="1609" y="151874"/>
                </a:lnTo>
                <a:lnTo>
                  <a:pt x="6094" y="90907"/>
                </a:lnTo>
                <a:lnTo>
                  <a:pt x="12936" y="42833"/>
                </a:lnTo>
                <a:lnTo>
                  <a:pt x="21618" y="11310"/>
                </a:lnTo>
                <a:lnTo>
                  <a:pt x="31623" y="0"/>
                </a:lnTo>
                <a:lnTo>
                  <a:pt x="142875" y="0"/>
                </a:lnTo>
                <a:lnTo>
                  <a:pt x="133205" y="11310"/>
                </a:lnTo>
                <a:lnTo>
                  <a:pt x="124726" y="42833"/>
                </a:lnTo>
                <a:lnTo>
                  <a:pt x="117988" y="90907"/>
                </a:lnTo>
                <a:lnTo>
                  <a:pt x="113542" y="151874"/>
                </a:lnTo>
                <a:lnTo>
                  <a:pt x="111937" y="222072"/>
                </a:lnTo>
                <a:lnTo>
                  <a:pt x="113542" y="292263"/>
                </a:lnTo>
                <a:lnTo>
                  <a:pt x="117988" y="353190"/>
                </a:lnTo>
                <a:lnTo>
                  <a:pt x="124726" y="401162"/>
                </a:lnTo>
                <a:lnTo>
                  <a:pt x="133205" y="432490"/>
                </a:lnTo>
                <a:lnTo>
                  <a:pt x="142875" y="443483"/>
                </a:lnTo>
                <a:close/>
              </a:path>
            </a:pathLst>
          </a:custGeom>
          <a:solidFill>
            <a:srgbClr val="FFFF00"/>
          </a:solidFill>
        </p:spPr>
        <p:txBody>
          <a:bodyPr wrap="square" lIns="0" tIns="0" rIns="0" bIns="0" rtlCol="0"/>
          <a:lstStyle/>
          <a:p>
            <a:endParaRPr/>
          </a:p>
        </p:txBody>
      </p:sp>
      <p:sp>
        <p:nvSpPr>
          <p:cNvPr id="36" name="object 38"/>
          <p:cNvSpPr/>
          <p:nvPr/>
        </p:nvSpPr>
        <p:spPr>
          <a:xfrm>
            <a:off x="7281671" y="4538471"/>
            <a:ext cx="68579" cy="449580"/>
          </a:xfrm>
          <a:prstGeom prst="rect">
            <a:avLst/>
          </a:prstGeom>
          <a:blipFill>
            <a:blip r:embed="rId16" cstate="print"/>
            <a:stretch>
              <a:fillRect/>
            </a:stretch>
          </a:blipFill>
        </p:spPr>
        <p:txBody>
          <a:bodyPr wrap="square" lIns="0" tIns="0" rIns="0" bIns="0" rtlCol="0"/>
          <a:lstStyle/>
          <a:p>
            <a:endParaRPr/>
          </a:p>
        </p:txBody>
      </p:sp>
      <p:sp>
        <p:nvSpPr>
          <p:cNvPr id="37" name="object 39"/>
          <p:cNvSpPr/>
          <p:nvPr/>
        </p:nvSpPr>
        <p:spPr>
          <a:xfrm>
            <a:off x="7165975" y="3576929"/>
            <a:ext cx="1302080" cy="1414144"/>
          </a:xfrm>
          <a:prstGeom prst="rect">
            <a:avLst/>
          </a:prstGeom>
          <a:blipFill>
            <a:blip r:embed="rId17" cstate="print"/>
            <a:stretch>
              <a:fillRect/>
            </a:stretch>
          </a:blipFill>
        </p:spPr>
        <p:txBody>
          <a:bodyPr wrap="square" lIns="0" tIns="0" rIns="0" bIns="0" rtlCol="0"/>
          <a:lstStyle/>
          <a:p>
            <a:endParaRPr/>
          </a:p>
        </p:txBody>
      </p:sp>
      <p:sp>
        <p:nvSpPr>
          <p:cNvPr id="47" name="标题 1"/>
          <p:cNvSpPr>
            <a:spLocks noGrp="1"/>
          </p:cNvSpPr>
          <p:nvPr>
            <p:ph type="title"/>
          </p:nvPr>
        </p:nvSpPr>
        <p:spPr>
          <a:xfrm>
            <a:off x="634006" y="364304"/>
            <a:ext cx="4878032" cy="378554"/>
          </a:xfrm>
        </p:spPr>
        <p:txBody>
          <a:bodyPr/>
          <a:lstStyle/>
          <a:p>
            <a:r>
              <a:rPr lang="en-US" altLang="zh-CN" dirty="0" smtClean="0"/>
              <a:t>Web</a:t>
            </a:r>
            <a:r>
              <a:rPr lang="zh-CN" altLang="en-US" dirty="0" smtClean="0"/>
              <a:t>攻击简介</a:t>
            </a:r>
            <a:endParaRPr lang="zh-CN" altLang="en-US" dirty="0"/>
          </a:p>
        </p:txBody>
      </p:sp>
      <p:grpSp>
        <p:nvGrpSpPr>
          <p:cNvPr id="48" name="组合 47"/>
          <p:cNvGrpSpPr/>
          <p:nvPr/>
        </p:nvGrpSpPr>
        <p:grpSpPr>
          <a:xfrm>
            <a:off x="1" y="336652"/>
            <a:ext cx="12191999" cy="378554"/>
            <a:chOff x="1" y="336652"/>
            <a:chExt cx="12191999" cy="378554"/>
          </a:xfrm>
        </p:grpSpPr>
        <p:sp>
          <p:nvSpPr>
            <p:cNvPr id="49" name="矩形 48">
              <a:extLst>
                <a:ext uri="{FF2B5EF4-FFF2-40B4-BE49-F238E27FC236}">
                  <a16:creationId xmlns:a16="http://schemas.microsoft.com/office/drawing/2014/main" id="{F9A61405-0682-4602-BF60-F734C8C97EA0}"/>
                </a:ext>
              </a:extLst>
            </p:cNvPr>
            <p:cNvSpPr/>
            <p:nvPr/>
          </p:nvSpPr>
          <p:spPr>
            <a:xfrm>
              <a:off x="3218688" y="336652"/>
              <a:ext cx="8973312"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956198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a:t>
            </a:r>
            <a:r>
              <a:rPr lang="zh-CN" altLang="en-US" dirty="0" smtClean="0"/>
              <a:t>攻击简介</a:t>
            </a:r>
            <a:endParaRPr lang="zh-CN" altLang="en-US" dirty="0"/>
          </a:p>
        </p:txBody>
      </p:sp>
      <p:pic>
        <p:nvPicPr>
          <p:cNvPr id="4" name="Picture 2" descr="https://mk0resourcesinfm536w.kinstacdn.com/wp-content/uploads/1-5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836" y="1814398"/>
            <a:ext cx="10177126" cy="443862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1" y="336652"/>
            <a:ext cx="12191999" cy="378554"/>
            <a:chOff x="1" y="336652"/>
            <a:chExt cx="12191999" cy="378554"/>
          </a:xfrm>
        </p:grpSpPr>
        <p:sp>
          <p:nvSpPr>
            <p:cNvPr id="7" name="矩形 6">
              <a:extLst>
                <a:ext uri="{FF2B5EF4-FFF2-40B4-BE49-F238E27FC236}">
                  <a16:creationId xmlns:a16="http://schemas.microsoft.com/office/drawing/2014/main" id="{F9A61405-0682-4602-BF60-F734C8C97EA0}"/>
                </a:ext>
              </a:extLst>
            </p:cNvPr>
            <p:cNvSpPr/>
            <p:nvPr/>
          </p:nvSpPr>
          <p:spPr>
            <a:xfrm>
              <a:off x="3218688" y="336652"/>
              <a:ext cx="8973312"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677640" y="989366"/>
            <a:ext cx="5082097" cy="592213"/>
          </a:xfrm>
          <a:prstGeom prst="rect">
            <a:avLst/>
          </a:prstGeom>
        </p:spPr>
        <p:txBody>
          <a:bodyPr vert="horz" lIns="91440" tIns="45720" rIns="91440" bIns="45720" rtlCol="0">
            <a:normAutofit fontScale="92500" lnSpcReduction="10000"/>
          </a:bodyPr>
          <a:lstStyle/>
          <a:p>
            <a:pPr marL="358775" indent="-358775" algn="just">
              <a:lnSpc>
                <a:spcPct val="130000"/>
              </a:lnSpc>
              <a:spcBef>
                <a:spcPts val="1000"/>
              </a:spcBef>
              <a:buSzPct val="110000"/>
              <a:buFont typeface="Arial" panose="020B0604020202020204" pitchFamily="34" charset="0"/>
              <a:buChar char="•"/>
            </a:pPr>
            <a:r>
              <a:rPr lang="en-US" altLang="zh-CN" sz="2800" dirty="0">
                <a:latin typeface="Times New Roman" panose="02020603050405020304" pitchFamily="18" charset="0"/>
                <a:ea typeface="黑体" panose="02010609060101010101" pitchFamily="49" charset="-122"/>
              </a:rPr>
              <a:t>OWASP Top 10 </a:t>
            </a:r>
            <a:r>
              <a:rPr lang="zh-CN" altLang="en-US" sz="2800" dirty="0">
                <a:latin typeface="Times New Roman" panose="02020603050405020304" pitchFamily="18" charset="0"/>
                <a:ea typeface="黑体" panose="02010609060101010101" pitchFamily="49" charset="-122"/>
              </a:rPr>
              <a:t>应用安全风险</a:t>
            </a:r>
          </a:p>
        </p:txBody>
      </p:sp>
    </p:spTree>
    <p:extLst>
      <p:ext uri="{BB962C8B-B14F-4D97-AF65-F5344CB8AC3E}">
        <p14:creationId xmlns:p14="http://schemas.microsoft.com/office/powerpoint/2010/main" val="27570369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695199" y="886665"/>
            <a:ext cx="7999620" cy="5481862"/>
            <a:chOff x="1716714" y="983484"/>
            <a:chExt cx="7999620" cy="5097276"/>
          </a:xfrm>
        </p:grpSpPr>
        <p:pic>
          <p:nvPicPr>
            <p:cNvPr id="4" name="图片 3"/>
            <p:cNvPicPr>
              <a:picLocks noChangeAspect="1"/>
            </p:cNvPicPr>
            <p:nvPr/>
          </p:nvPicPr>
          <p:blipFill>
            <a:blip r:embed="rId3"/>
            <a:stretch>
              <a:fillRect/>
            </a:stretch>
          </p:blipFill>
          <p:spPr>
            <a:xfrm>
              <a:off x="1725858" y="983484"/>
              <a:ext cx="7990476" cy="5019048"/>
            </a:xfrm>
            <a:prstGeom prst="rect">
              <a:avLst/>
            </a:prstGeom>
          </p:spPr>
        </p:pic>
        <p:sp>
          <p:nvSpPr>
            <p:cNvPr id="12" name="矩形 11"/>
            <p:cNvSpPr/>
            <p:nvPr/>
          </p:nvSpPr>
          <p:spPr>
            <a:xfrm>
              <a:off x="6233160" y="5257800"/>
              <a:ext cx="2151888" cy="384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940552" y="5862834"/>
              <a:ext cx="2014728" cy="2179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716714" y="5341626"/>
              <a:ext cx="1575816" cy="502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标题 1"/>
          <p:cNvSpPr txBox="1">
            <a:spLocks/>
          </p:cNvSpPr>
          <p:nvPr/>
        </p:nvSpPr>
        <p:spPr>
          <a:xfrm>
            <a:off x="613186" y="362545"/>
            <a:ext cx="2943830"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spc="500" dirty="0">
                <a:solidFill>
                  <a:schemeClr val="accent1">
                    <a:lumMod val="50000"/>
                  </a:schemeClr>
                </a:solidFill>
                <a:latin typeface="微软雅黑" panose="020B0503020204020204" pitchFamily="34" charset="-122"/>
                <a:ea typeface="微软雅黑" panose="020B0503020204020204" pitchFamily="34" charset="-122"/>
              </a:rPr>
              <a:t>Web</a:t>
            </a:r>
            <a:r>
              <a:rPr lang="zh-CN" altLang="en-US" sz="2400" spc="500" dirty="0">
                <a:solidFill>
                  <a:schemeClr val="accent1">
                    <a:lumMod val="50000"/>
                  </a:schemeClr>
                </a:solidFill>
                <a:latin typeface="微软雅黑" panose="020B0503020204020204" pitchFamily="34" charset="-122"/>
                <a:ea typeface="微软雅黑" panose="020B0503020204020204" pitchFamily="34" charset="-122"/>
              </a:rPr>
              <a:t>攻击简介</a:t>
            </a:r>
          </a:p>
        </p:txBody>
      </p:sp>
      <p:grpSp>
        <p:nvGrpSpPr>
          <p:cNvPr id="17" name="组合 16"/>
          <p:cNvGrpSpPr/>
          <p:nvPr/>
        </p:nvGrpSpPr>
        <p:grpSpPr>
          <a:xfrm>
            <a:off x="1" y="336652"/>
            <a:ext cx="12191999" cy="378554"/>
            <a:chOff x="1" y="336652"/>
            <a:chExt cx="12191999" cy="378554"/>
          </a:xfrm>
        </p:grpSpPr>
        <p:sp>
          <p:nvSpPr>
            <p:cNvPr id="18" name="矩形 17">
              <a:extLst>
                <a:ext uri="{FF2B5EF4-FFF2-40B4-BE49-F238E27FC236}">
                  <a16:creationId xmlns:a16="http://schemas.microsoft.com/office/drawing/2014/main" id="{F9A61405-0682-4602-BF60-F734C8C97EA0}"/>
                </a:ext>
              </a:extLst>
            </p:cNvPr>
            <p:cNvSpPr/>
            <p:nvPr/>
          </p:nvSpPr>
          <p:spPr>
            <a:xfrm>
              <a:off x="3108960" y="336652"/>
              <a:ext cx="9083040"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780236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162975"/>
            <a:ext cx="9174480" cy="5022866"/>
          </a:xfrm>
        </p:spPr>
        <p:txBody>
          <a:bodyPr/>
          <a:lstStyle/>
          <a:p>
            <a:r>
              <a:rPr lang="en-US" altLang="zh-CN" dirty="0" smtClean="0"/>
              <a:t>2019</a:t>
            </a:r>
            <a:r>
              <a:rPr lang="zh-CN" altLang="en-US" dirty="0" smtClean="0"/>
              <a:t>年上半年阿里云</a:t>
            </a:r>
            <a:r>
              <a:rPr lang="en-US" altLang="zh-CN" dirty="0" smtClean="0"/>
              <a:t>Web</a:t>
            </a:r>
            <a:r>
              <a:rPr lang="zh-CN" altLang="en-US" dirty="0" smtClean="0"/>
              <a:t>应用安全报告</a:t>
            </a:r>
            <a:r>
              <a:rPr lang="en-US" altLang="zh-CN" dirty="0" smtClean="0"/>
              <a:t>-</a:t>
            </a:r>
            <a:r>
              <a:rPr lang="zh-CN" altLang="en-US" dirty="0" smtClean="0">
                <a:solidFill>
                  <a:srgbClr val="C00000"/>
                </a:solidFill>
              </a:rPr>
              <a:t>攻击比例</a:t>
            </a:r>
            <a:endParaRPr lang="zh-CN" altLang="en-US" dirty="0">
              <a:solidFill>
                <a:srgbClr val="C00000"/>
              </a:solidFill>
            </a:endParaRPr>
          </a:p>
        </p:txBody>
      </p:sp>
      <p:pic>
        <p:nvPicPr>
          <p:cNvPr id="4" name="图片 3"/>
          <p:cNvPicPr>
            <a:picLocks noChangeAspect="1"/>
          </p:cNvPicPr>
          <p:nvPr/>
        </p:nvPicPr>
        <p:blipFill>
          <a:blip r:embed="rId3"/>
          <a:stretch>
            <a:fillRect/>
          </a:stretch>
        </p:blipFill>
        <p:spPr>
          <a:xfrm>
            <a:off x="1980027" y="2204420"/>
            <a:ext cx="7571428" cy="4104762"/>
          </a:xfrm>
          <a:prstGeom prst="rect">
            <a:avLst/>
          </a:prstGeom>
        </p:spPr>
      </p:pic>
      <p:sp>
        <p:nvSpPr>
          <p:cNvPr id="9" name="标题 1"/>
          <p:cNvSpPr txBox="1">
            <a:spLocks/>
          </p:cNvSpPr>
          <p:nvPr/>
        </p:nvSpPr>
        <p:spPr>
          <a:xfrm>
            <a:off x="613186" y="362545"/>
            <a:ext cx="2943830"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spc="500" dirty="0">
                <a:solidFill>
                  <a:schemeClr val="accent1">
                    <a:lumMod val="50000"/>
                  </a:schemeClr>
                </a:solidFill>
                <a:latin typeface="微软雅黑" panose="020B0503020204020204" pitchFamily="34" charset="-122"/>
                <a:ea typeface="微软雅黑" panose="020B0503020204020204" pitchFamily="34" charset="-122"/>
              </a:rPr>
              <a:t>Web</a:t>
            </a:r>
            <a:r>
              <a:rPr lang="zh-CN" altLang="en-US" sz="2400" spc="500" dirty="0">
                <a:solidFill>
                  <a:schemeClr val="accent1">
                    <a:lumMod val="50000"/>
                  </a:schemeClr>
                </a:solidFill>
                <a:latin typeface="微软雅黑" panose="020B0503020204020204" pitchFamily="34" charset="-122"/>
                <a:ea typeface="微软雅黑" panose="020B0503020204020204" pitchFamily="34" charset="-122"/>
              </a:rPr>
              <a:t>攻击简介</a:t>
            </a:r>
          </a:p>
        </p:txBody>
      </p:sp>
      <p:grpSp>
        <p:nvGrpSpPr>
          <p:cNvPr id="10" name="组合 9"/>
          <p:cNvGrpSpPr/>
          <p:nvPr/>
        </p:nvGrpSpPr>
        <p:grpSpPr>
          <a:xfrm>
            <a:off x="1" y="336652"/>
            <a:ext cx="12191999" cy="378554"/>
            <a:chOff x="1" y="336652"/>
            <a:chExt cx="12191999" cy="378554"/>
          </a:xfrm>
        </p:grpSpPr>
        <p:sp>
          <p:nvSpPr>
            <p:cNvPr id="11" name="矩形 10">
              <a:extLst>
                <a:ext uri="{FF2B5EF4-FFF2-40B4-BE49-F238E27FC236}">
                  <a16:creationId xmlns:a16="http://schemas.microsoft.com/office/drawing/2014/main" id="{F9A61405-0682-4602-BF60-F734C8C97EA0}"/>
                </a:ext>
              </a:extLst>
            </p:cNvPr>
            <p:cNvSpPr/>
            <p:nvPr/>
          </p:nvSpPr>
          <p:spPr>
            <a:xfrm>
              <a:off x="3108960" y="336652"/>
              <a:ext cx="9083040"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531892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86AB40A-A74A-46C7-8AA3-569B6541296D}"/>
              </a:ext>
            </a:extLst>
          </p:cNvPr>
          <p:cNvSpPr/>
          <p:nvPr/>
        </p:nvSpPr>
        <p:spPr>
          <a:xfrm>
            <a:off x="0" y="0"/>
            <a:ext cx="3919525" cy="6858000"/>
          </a:xfrm>
          <a:prstGeom prst="rect">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2" name="组合 11">
            <a:extLst>
              <a:ext uri="{FF2B5EF4-FFF2-40B4-BE49-F238E27FC236}">
                <a16:creationId xmlns:a16="http://schemas.microsoft.com/office/drawing/2014/main" id="{1407D250-B046-432D-931B-819278BD4D71}"/>
              </a:ext>
            </a:extLst>
          </p:cNvPr>
          <p:cNvGrpSpPr/>
          <p:nvPr/>
        </p:nvGrpSpPr>
        <p:grpSpPr>
          <a:xfrm>
            <a:off x="774703" y="2338925"/>
            <a:ext cx="2305382" cy="1565957"/>
            <a:chOff x="758661" y="1328277"/>
            <a:chExt cx="2305382" cy="1565957"/>
          </a:xfrm>
        </p:grpSpPr>
        <p:sp>
          <p:nvSpPr>
            <p:cNvPr id="6" name="文本框 5">
              <a:extLst>
                <a:ext uri="{FF2B5EF4-FFF2-40B4-BE49-F238E27FC236}">
                  <a16:creationId xmlns:a16="http://schemas.microsoft.com/office/drawing/2014/main" id="{6A6CE1AD-E291-4A32-ACA5-C1ED27E1DED8}"/>
                </a:ext>
              </a:extLst>
            </p:cNvPr>
            <p:cNvSpPr txBox="1"/>
            <p:nvPr/>
          </p:nvSpPr>
          <p:spPr>
            <a:xfrm>
              <a:off x="758661" y="1328277"/>
              <a:ext cx="1631611"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sp>
          <p:nvSpPr>
            <p:cNvPr id="9" name="文本框 8">
              <a:extLst>
                <a:ext uri="{FF2B5EF4-FFF2-40B4-BE49-F238E27FC236}">
                  <a16:creationId xmlns:a16="http://schemas.microsoft.com/office/drawing/2014/main" id="{A166616B-8DC4-4EE7-8226-61677D9E22B2}"/>
                </a:ext>
              </a:extLst>
            </p:cNvPr>
            <p:cNvSpPr txBox="1"/>
            <p:nvPr/>
          </p:nvSpPr>
          <p:spPr>
            <a:xfrm>
              <a:off x="822829" y="2242678"/>
              <a:ext cx="2241214"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0" name="直接连接符 9">
              <a:extLst>
                <a:ext uri="{FF2B5EF4-FFF2-40B4-BE49-F238E27FC236}">
                  <a16:creationId xmlns:a16="http://schemas.microsoft.com/office/drawing/2014/main" id="{B0CC6B6F-07E0-4755-818A-4112E1844C52}"/>
                </a:ext>
              </a:extLst>
            </p:cNvPr>
            <p:cNvCxnSpPr>
              <a:cxnSpLocks/>
            </p:cNvCxnSpPr>
            <p:nvPr/>
          </p:nvCxnSpPr>
          <p:spPr>
            <a:xfrm>
              <a:off x="925429" y="2894234"/>
              <a:ext cx="325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椭圆 12">
            <a:extLst>
              <a:ext uri="{FF2B5EF4-FFF2-40B4-BE49-F238E27FC236}">
                <a16:creationId xmlns:a16="http://schemas.microsoft.com/office/drawing/2014/main" id="{B5E2B5B6-A674-4CF6-99C6-1FF1C1309F75}"/>
              </a:ext>
            </a:extLst>
          </p:cNvPr>
          <p:cNvSpPr/>
          <p:nvPr/>
        </p:nvSpPr>
        <p:spPr>
          <a:xfrm>
            <a:off x="4860996" y="1860738"/>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181059ED-9A6A-4B8B-B2D9-F1E0DD2B5F8C}"/>
              </a:ext>
            </a:extLst>
          </p:cNvPr>
          <p:cNvSpPr/>
          <p:nvPr/>
        </p:nvSpPr>
        <p:spPr>
          <a:xfrm>
            <a:off x="4860996" y="2835481"/>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7A6F7131-4ED3-4B7E-8A62-C849D74C4FF9}"/>
              </a:ext>
            </a:extLst>
          </p:cNvPr>
          <p:cNvSpPr/>
          <p:nvPr/>
        </p:nvSpPr>
        <p:spPr>
          <a:xfrm>
            <a:off x="4870922" y="3840318"/>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D8525EF6-319E-4F66-8F37-7FEF4FB19DAB}"/>
              </a:ext>
            </a:extLst>
          </p:cNvPr>
          <p:cNvSpPr/>
          <p:nvPr/>
        </p:nvSpPr>
        <p:spPr>
          <a:xfrm>
            <a:off x="4870922" y="4845155"/>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a:extLst>
              <a:ext uri="{FF2B5EF4-FFF2-40B4-BE49-F238E27FC236}">
                <a16:creationId xmlns:a16="http://schemas.microsoft.com/office/drawing/2014/main" id="{82F0ADDB-0C80-4E4C-8A5F-41531C83A1F2}"/>
              </a:ext>
            </a:extLst>
          </p:cNvPr>
          <p:cNvSpPr txBox="1"/>
          <p:nvPr/>
        </p:nvSpPr>
        <p:spPr>
          <a:xfrm>
            <a:off x="5439727" y="3814725"/>
            <a:ext cx="4477199" cy="461665"/>
          </a:xfrm>
          <a:prstGeom prst="rect">
            <a:avLst/>
          </a:prstGeom>
          <a:noFill/>
        </p:spPr>
        <p:txBody>
          <a:bodyPr wrap="square" rtlCol="0">
            <a:spAutoFit/>
          </a:bodyPr>
          <a:lstStyle/>
          <a:p>
            <a:r>
              <a:rPr lang="en-US" altLang="zh-CN" sz="2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Web</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攻防技术</a:t>
            </a:r>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原理</a:t>
            </a:r>
            <a:endPar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Century Gothic" panose="020B0502020202020204" pitchFamily="34" charset="0"/>
            </a:endParaRPr>
          </a:p>
        </p:txBody>
      </p:sp>
      <p:sp>
        <p:nvSpPr>
          <p:cNvPr id="18" name="文本框 17">
            <a:extLst>
              <a:ext uri="{FF2B5EF4-FFF2-40B4-BE49-F238E27FC236}">
                <a16:creationId xmlns:a16="http://schemas.microsoft.com/office/drawing/2014/main" id="{D840C877-F8A5-4187-938B-CE857F1DE389}"/>
              </a:ext>
            </a:extLst>
          </p:cNvPr>
          <p:cNvSpPr txBox="1"/>
          <p:nvPr/>
        </p:nvSpPr>
        <p:spPr>
          <a:xfrm>
            <a:off x="5439727" y="1860738"/>
            <a:ext cx="4698958" cy="461665"/>
          </a:xfrm>
          <a:prstGeom prst="rect">
            <a:avLst/>
          </a:prstGeom>
          <a:noFill/>
        </p:spPr>
        <p:txBody>
          <a:bodyPr wrap="square" rtlCol="0">
            <a:spAutoFit/>
          </a:bodyPr>
          <a:lstStyle/>
          <a:p>
            <a:pPr>
              <a:defRPr/>
            </a:pPr>
            <a:r>
              <a:rPr lang="en-US" altLang="zh-CN" sz="2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Web</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安全概述</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19" name="文本框 18">
            <a:extLst>
              <a:ext uri="{FF2B5EF4-FFF2-40B4-BE49-F238E27FC236}">
                <a16:creationId xmlns:a16="http://schemas.microsoft.com/office/drawing/2014/main" id="{B9E076CC-008F-4ABD-9B6E-72D584BE4970}"/>
              </a:ext>
            </a:extLst>
          </p:cNvPr>
          <p:cNvSpPr txBox="1"/>
          <p:nvPr/>
        </p:nvSpPr>
        <p:spPr>
          <a:xfrm>
            <a:off x="5439727" y="2820909"/>
            <a:ext cx="5025839" cy="461665"/>
          </a:xfrm>
          <a:prstGeom prst="rect">
            <a:avLst/>
          </a:prstGeom>
          <a:noFill/>
        </p:spPr>
        <p:txBody>
          <a:bodyPr wrap="square" rtlCol="0">
            <a:spAutoFit/>
          </a:bodyPr>
          <a:lstStyle/>
          <a:p>
            <a:r>
              <a:rPr lang="en-US" altLang="zh-CN" sz="2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Web</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攻击</a:t>
            </a:r>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简介</a:t>
            </a:r>
            <a:endPar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Century Gothic" panose="020B0502020202020204" pitchFamily="34" charset="0"/>
            </a:endParaRPr>
          </a:p>
        </p:txBody>
      </p:sp>
      <p:sp>
        <p:nvSpPr>
          <p:cNvPr id="39" name="文本框 38">
            <a:extLst>
              <a:ext uri="{FF2B5EF4-FFF2-40B4-BE49-F238E27FC236}">
                <a16:creationId xmlns:a16="http://schemas.microsoft.com/office/drawing/2014/main" id="{B9E076CC-008F-4ABD-9B6E-72D584BE4970}"/>
              </a:ext>
            </a:extLst>
          </p:cNvPr>
          <p:cNvSpPr txBox="1"/>
          <p:nvPr/>
        </p:nvSpPr>
        <p:spPr>
          <a:xfrm>
            <a:off x="5439727" y="4816013"/>
            <a:ext cx="5025839" cy="461665"/>
          </a:xfrm>
          <a:prstGeom prst="rect">
            <a:avLst/>
          </a:prstGeom>
          <a:noFill/>
        </p:spPr>
        <p:txBody>
          <a:bodyPr wrap="square" rtlCol="0">
            <a:spAutoFit/>
          </a:bodyPr>
          <a:lstStyle/>
          <a:p>
            <a:r>
              <a:rPr lang="en-US" altLang="zh-CN" sz="2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Web</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防护产品</a:t>
            </a:r>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体系</a:t>
            </a:r>
            <a:endPar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17" name="矩形 16"/>
          <p:cNvSpPr/>
          <p:nvPr/>
        </p:nvSpPr>
        <p:spPr>
          <a:xfrm>
            <a:off x="4250648" y="4454769"/>
            <a:ext cx="6601809" cy="170548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488301" y="1108285"/>
            <a:ext cx="6601809" cy="240863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0611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21040" y="3426475"/>
            <a:ext cx="3742944" cy="590931"/>
          </a:xfrm>
        </p:spPr>
        <p:txBody>
          <a:bodyPr/>
          <a:lstStyle/>
          <a:p>
            <a:r>
              <a:rPr lang="en-US" altLang="zh-CN" dirty="0" smtClean="0"/>
              <a:t>Web </a:t>
            </a:r>
            <a:r>
              <a:rPr lang="zh-CN" altLang="en-US" dirty="0" smtClean="0"/>
              <a:t>安全基础</a:t>
            </a:r>
            <a:endParaRPr lang="zh-CN" altLang="en-US" dirty="0"/>
          </a:p>
        </p:txBody>
      </p:sp>
      <p:sp>
        <p:nvSpPr>
          <p:cNvPr id="4" name="文本占位符 3"/>
          <p:cNvSpPr>
            <a:spLocks noGrp="1"/>
          </p:cNvSpPr>
          <p:nvPr>
            <p:ph type="body" idx="1"/>
          </p:nvPr>
        </p:nvSpPr>
        <p:spPr/>
        <p:txBody>
          <a:bodyPr/>
          <a:lstStyle/>
          <a:p>
            <a:r>
              <a:rPr lang="en-US" altLang="zh-CN" sz="6600" dirty="0" smtClean="0"/>
              <a:t>06</a:t>
            </a:r>
            <a:endParaRPr lang="zh-CN" altLang="en-US" sz="6600" dirty="0"/>
          </a:p>
        </p:txBody>
      </p:sp>
      <p:sp>
        <p:nvSpPr>
          <p:cNvPr id="3" name="灯片编号占位符 2"/>
          <p:cNvSpPr>
            <a:spLocks noGrp="1"/>
          </p:cNvSpPr>
          <p:nvPr>
            <p:ph type="sldNum" sz="quarter" idx="12"/>
          </p:nvPr>
        </p:nvSpPr>
        <p:spPr/>
        <p:txBody>
          <a:bodyPr/>
          <a:lstStyle/>
          <a:p>
            <a:fld id="{4E9F1036-562A-4163-8A3C-2D45F0094673}" type="slidenum">
              <a:rPr lang="zh-CN" altLang="en-US" smtClean="0"/>
              <a:t>2</a:t>
            </a:fld>
            <a:endParaRPr lang="zh-CN" altLang="en-US"/>
          </a:p>
        </p:txBody>
      </p:sp>
    </p:spTree>
    <p:extLst>
      <p:ext uri="{BB962C8B-B14F-4D97-AF65-F5344CB8AC3E}">
        <p14:creationId xmlns:p14="http://schemas.microsoft.com/office/powerpoint/2010/main" val="30786247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8" name="object 8"/>
          <p:cNvSpPr txBox="1"/>
          <p:nvPr/>
        </p:nvSpPr>
        <p:spPr>
          <a:xfrm>
            <a:off x="9707562" y="4528184"/>
            <a:ext cx="13970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微软雅黑"/>
                <a:cs typeface="微软雅黑"/>
              </a:rPr>
              <a:t>，</a:t>
            </a:r>
            <a:endParaRPr sz="900">
              <a:latin typeface="微软雅黑"/>
              <a:cs typeface="微软雅黑"/>
            </a:endParaRPr>
          </a:p>
        </p:txBody>
      </p:sp>
      <p:graphicFrame>
        <p:nvGraphicFramePr>
          <p:cNvPr id="9" name="object 9"/>
          <p:cNvGraphicFramePr>
            <a:graphicFrameLocks noGrp="1"/>
          </p:cNvGraphicFramePr>
          <p:nvPr>
            <p:extLst>
              <p:ext uri="{D42A27DB-BD31-4B8C-83A1-F6EECF244321}">
                <p14:modId xmlns:p14="http://schemas.microsoft.com/office/powerpoint/2010/main" val="4096535142"/>
              </p:ext>
            </p:extLst>
          </p:nvPr>
        </p:nvGraphicFramePr>
        <p:xfrm>
          <a:off x="783720" y="944263"/>
          <a:ext cx="10681789" cy="5626773"/>
        </p:xfrm>
        <a:graphic>
          <a:graphicData uri="http://schemas.openxmlformats.org/drawingml/2006/table">
            <a:tbl>
              <a:tblPr firstRow="1" bandRow="1">
                <a:tableStyleId>{2D5ABB26-0587-4C30-8999-92F81FD0307C}</a:tableStyleId>
              </a:tblPr>
              <a:tblGrid>
                <a:gridCol w="797561">
                  <a:extLst>
                    <a:ext uri="{9D8B030D-6E8A-4147-A177-3AD203B41FA5}">
                      <a16:colId xmlns:a16="http://schemas.microsoft.com/office/drawing/2014/main" val="20000"/>
                    </a:ext>
                  </a:extLst>
                </a:gridCol>
                <a:gridCol w="2460172">
                  <a:extLst>
                    <a:ext uri="{9D8B030D-6E8A-4147-A177-3AD203B41FA5}">
                      <a16:colId xmlns:a16="http://schemas.microsoft.com/office/drawing/2014/main" val="20001"/>
                    </a:ext>
                  </a:extLst>
                </a:gridCol>
                <a:gridCol w="7424056">
                  <a:extLst>
                    <a:ext uri="{9D8B030D-6E8A-4147-A177-3AD203B41FA5}">
                      <a16:colId xmlns:a16="http://schemas.microsoft.com/office/drawing/2014/main" val="20002"/>
                    </a:ext>
                  </a:extLst>
                </a:gridCol>
              </a:tblGrid>
              <a:tr h="485976">
                <a:tc>
                  <a:txBody>
                    <a:bodyPr/>
                    <a:lstStyle/>
                    <a:p>
                      <a:pPr marL="181610">
                        <a:lnSpc>
                          <a:spcPts val="1630"/>
                        </a:lnSpc>
                        <a:spcBef>
                          <a:spcPts val="10"/>
                        </a:spcBef>
                      </a:pPr>
                      <a:r>
                        <a:rPr sz="1800" b="1" dirty="0">
                          <a:latin typeface="微软雅黑"/>
                          <a:cs typeface="微软雅黑"/>
                        </a:rPr>
                        <a:t>分</a:t>
                      </a:r>
                      <a:r>
                        <a:rPr sz="1800" b="1" spc="0" dirty="0">
                          <a:latin typeface="微软雅黑"/>
                          <a:cs typeface="微软雅黑"/>
                        </a:rPr>
                        <a:t>类</a:t>
                      </a:r>
                      <a:endParaRPr sz="1800" dirty="0">
                        <a:latin typeface="微软雅黑"/>
                        <a:cs typeface="微软雅黑"/>
                      </a:endParaRPr>
                    </a:p>
                  </a:txBody>
                  <a:tcPr marL="0" marR="0" marT="127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6985" algn="ctr">
                        <a:lnSpc>
                          <a:spcPts val="1630"/>
                        </a:lnSpc>
                        <a:spcBef>
                          <a:spcPts val="10"/>
                        </a:spcBef>
                      </a:pPr>
                      <a:r>
                        <a:rPr sz="1800" b="1" dirty="0">
                          <a:latin typeface="微软雅黑"/>
                          <a:cs typeface="微软雅黑"/>
                        </a:rPr>
                        <a:t>常见漏</a:t>
                      </a:r>
                      <a:r>
                        <a:rPr sz="1800" b="1" spc="0" dirty="0">
                          <a:latin typeface="微软雅黑"/>
                          <a:cs typeface="微软雅黑"/>
                        </a:rPr>
                        <a:t>洞</a:t>
                      </a:r>
                      <a:endParaRPr sz="1800" dirty="0">
                        <a:latin typeface="微软雅黑"/>
                        <a:cs typeface="微软雅黑"/>
                      </a:endParaRPr>
                    </a:p>
                  </a:txBody>
                  <a:tcPr marL="0" marR="0" marT="127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6350" algn="ctr">
                        <a:lnSpc>
                          <a:spcPts val="1630"/>
                        </a:lnSpc>
                        <a:spcBef>
                          <a:spcPts val="10"/>
                        </a:spcBef>
                      </a:pPr>
                      <a:r>
                        <a:rPr sz="1800" b="1" dirty="0">
                          <a:latin typeface="微软雅黑"/>
                          <a:cs typeface="微软雅黑"/>
                        </a:rPr>
                        <a:t>后</a:t>
                      </a:r>
                      <a:r>
                        <a:rPr sz="1800" b="1" spc="0" dirty="0">
                          <a:latin typeface="微软雅黑"/>
                          <a:cs typeface="微软雅黑"/>
                        </a:rPr>
                        <a:t>果</a:t>
                      </a:r>
                      <a:endParaRPr sz="1800" dirty="0">
                        <a:latin typeface="微软雅黑"/>
                        <a:cs typeface="微软雅黑"/>
                      </a:endParaRPr>
                    </a:p>
                  </a:txBody>
                  <a:tcPr marL="0" marR="0" marT="127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extLst>
                  <a:ext uri="{0D108BD9-81ED-4DB2-BD59-A6C34878D82A}">
                    <a16:rowId xmlns:a16="http://schemas.microsoft.com/office/drawing/2014/main" val="10000"/>
                  </a:ext>
                </a:extLst>
              </a:tr>
              <a:tr h="765505">
                <a:tc rowSpan="9">
                  <a:txBody>
                    <a:bodyPr/>
                    <a:lstStyle/>
                    <a:p>
                      <a:pPr>
                        <a:lnSpc>
                          <a:spcPct val="100000"/>
                        </a:lnSpc>
                      </a:pPr>
                      <a:endParaRPr sz="2400" dirty="0">
                        <a:latin typeface="Times New Roman"/>
                        <a:cs typeface="Times New Roman"/>
                      </a:endParaRPr>
                    </a:p>
                    <a:p>
                      <a:pPr>
                        <a:lnSpc>
                          <a:spcPct val="100000"/>
                        </a:lnSpc>
                      </a:pPr>
                      <a:endParaRPr sz="2400" dirty="0">
                        <a:latin typeface="Times New Roman"/>
                        <a:cs typeface="Times New Roman"/>
                      </a:endParaRPr>
                    </a:p>
                    <a:p>
                      <a:pPr>
                        <a:lnSpc>
                          <a:spcPct val="100000"/>
                        </a:lnSpc>
                      </a:pPr>
                      <a:endParaRPr sz="2400" dirty="0">
                        <a:latin typeface="Times New Roman"/>
                        <a:cs typeface="Times New Roman"/>
                      </a:endParaRPr>
                    </a:p>
                    <a:p>
                      <a:pPr>
                        <a:lnSpc>
                          <a:spcPct val="100000"/>
                        </a:lnSpc>
                      </a:pPr>
                      <a:endParaRPr sz="2400" dirty="0">
                        <a:latin typeface="Times New Roman"/>
                        <a:cs typeface="Times New Roman"/>
                      </a:endParaRPr>
                    </a:p>
                    <a:p>
                      <a:pPr>
                        <a:lnSpc>
                          <a:spcPct val="100000"/>
                        </a:lnSpc>
                        <a:spcBef>
                          <a:spcPts val="20"/>
                        </a:spcBef>
                      </a:pPr>
                      <a:endParaRPr sz="3200" dirty="0">
                        <a:latin typeface="Times New Roman"/>
                        <a:cs typeface="Times New Roman"/>
                      </a:endParaRPr>
                    </a:p>
                    <a:p>
                      <a:pPr marL="6985" marR="17780" algn="ctr">
                        <a:lnSpc>
                          <a:spcPct val="100000"/>
                        </a:lnSpc>
                      </a:pPr>
                      <a:r>
                        <a:rPr sz="1800" spc="-5" dirty="0">
                          <a:solidFill>
                            <a:srgbClr val="C00000"/>
                          </a:solidFill>
                          <a:latin typeface="黑体" panose="02010609060101010101" pitchFamily="49" charset="-122"/>
                          <a:ea typeface="黑体" panose="02010609060101010101" pitchFamily="49" charset="-122"/>
                          <a:cs typeface="微软雅黑"/>
                        </a:rPr>
                        <a:t>1</a:t>
                      </a:r>
                      <a:r>
                        <a:rPr sz="1800" spc="-5" dirty="0" smtClean="0">
                          <a:solidFill>
                            <a:srgbClr val="C00000"/>
                          </a:solidFill>
                          <a:latin typeface="黑体" panose="02010609060101010101" pitchFamily="49" charset="-122"/>
                          <a:ea typeface="黑体" panose="02010609060101010101" pitchFamily="49" charset="-122"/>
                          <a:cs typeface="微软雅黑"/>
                        </a:rPr>
                        <a:t>.</a:t>
                      </a:r>
                      <a:r>
                        <a:rPr lang="en-US" sz="1800" spc="-5" dirty="0" smtClean="0">
                          <a:solidFill>
                            <a:srgbClr val="C00000"/>
                          </a:solidFill>
                          <a:latin typeface="黑体" panose="02010609060101010101" pitchFamily="49" charset="-122"/>
                          <a:ea typeface="黑体" panose="02010609060101010101" pitchFamily="49" charset="-122"/>
                          <a:cs typeface="微软雅黑"/>
                        </a:rPr>
                        <a:t> </a:t>
                      </a:r>
                    </a:p>
                    <a:p>
                      <a:pPr marL="6985" marR="17780" algn="ctr">
                        <a:lnSpc>
                          <a:spcPct val="100000"/>
                        </a:lnSpc>
                      </a:pPr>
                      <a:r>
                        <a:rPr sz="1800" spc="-5" dirty="0" err="1" smtClean="0">
                          <a:solidFill>
                            <a:srgbClr val="C00000"/>
                          </a:solidFill>
                          <a:latin typeface="黑体" panose="02010609060101010101" pitchFamily="49" charset="-122"/>
                          <a:ea typeface="黑体" panose="02010609060101010101" pitchFamily="49" charset="-122"/>
                          <a:cs typeface="微软雅黑"/>
                        </a:rPr>
                        <a:t>输入</a:t>
                      </a:r>
                      <a:r>
                        <a:rPr sz="1800" dirty="0" err="1" smtClean="0">
                          <a:solidFill>
                            <a:srgbClr val="C00000"/>
                          </a:solidFill>
                          <a:latin typeface="黑体" panose="02010609060101010101" pitchFamily="49" charset="-122"/>
                          <a:ea typeface="黑体" panose="02010609060101010101" pitchFamily="49" charset="-122"/>
                          <a:cs typeface="微软雅黑"/>
                        </a:rPr>
                        <a:t>输</a:t>
                      </a:r>
                      <a:r>
                        <a:rPr sz="1800" dirty="0" smtClean="0">
                          <a:solidFill>
                            <a:srgbClr val="C00000"/>
                          </a:solidFill>
                          <a:latin typeface="黑体" panose="02010609060101010101" pitchFamily="49" charset="-122"/>
                          <a:ea typeface="黑体" panose="02010609060101010101" pitchFamily="49" charset="-122"/>
                          <a:cs typeface="微软雅黑"/>
                        </a:rPr>
                        <a:t> </a:t>
                      </a:r>
                      <a:r>
                        <a:rPr sz="1800" dirty="0">
                          <a:solidFill>
                            <a:srgbClr val="C00000"/>
                          </a:solidFill>
                          <a:latin typeface="黑体" panose="02010609060101010101" pitchFamily="49" charset="-122"/>
                          <a:ea typeface="黑体" panose="02010609060101010101" pitchFamily="49" charset="-122"/>
                          <a:cs typeface="微软雅黑"/>
                        </a:rPr>
                        <a:t>出验</a:t>
                      </a:r>
                      <a:r>
                        <a:rPr sz="1800" spc="0" dirty="0">
                          <a:solidFill>
                            <a:srgbClr val="C00000"/>
                          </a:solidFill>
                          <a:latin typeface="黑体" panose="02010609060101010101" pitchFamily="49" charset="-122"/>
                          <a:ea typeface="黑体" panose="02010609060101010101" pitchFamily="49" charset="-122"/>
                          <a:cs typeface="微软雅黑"/>
                        </a:rPr>
                        <a:t>证 </a:t>
                      </a:r>
                      <a:r>
                        <a:rPr sz="1800" dirty="0">
                          <a:solidFill>
                            <a:srgbClr val="C00000"/>
                          </a:solidFill>
                          <a:latin typeface="黑体" panose="02010609060101010101" pitchFamily="49" charset="-122"/>
                          <a:ea typeface="黑体" panose="02010609060101010101" pitchFamily="49" charset="-122"/>
                          <a:cs typeface="微软雅黑"/>
                        </a:rPr>
                        <a:t>不充</a:t>
                      </a:r>
                      <a:r>
                        <a:rPr sz="1800" spc="0" dirty="0">
                          <a:solidFill>
                            <a:srgbClr val="C00000"/>
                          </a:solidFill>
                          <a:latin typeface="黑体" panose="02010609060101010101" pitchFamily="49" charset="-122"/>
                          <a:ea typeface="黑体" panose="02010609060101010101" pitchFamily="49" charset="-122"/>
                          <a:cs typeface="微软雅黑"/>
                        </a:rPr>
                        <a:t>分</a:t>
                      </a:r>
                      <a:endParaRPr sz="1800" dirty="0">
                        <a:latin typeface="黑体" panose="02010609060101010101" pitchFamily="49" charset="-122"/>
                        <a:ea typeface="黑体" panose="02010609060101010101" pitchFamily="49" charset="-122"/>
                        <a:cs typeface="微软雅黑"/>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a:lnSpc>
                          <a:spcPct val="100000"/>
                        </a:lnSpc>
                        <a:spcBef>
                          <a:spcPts val="20"/>
                        </a:spcBef>
                      </a:pPr>
                      <a:endParaRPr sz="1600" dirty="0">
                        <a:latin typeface="Times New Roman"/>
                        <a:cs typeface="Times New Roman"/>
                      </a:endParaRPr>
                    </a:p>
                    <a:p>
                      <a:pPr marL="6350" algn="ctr">
                        <a:lnSpc>
                          <a:spcPct val="100000"/>
                        </a:lnSpc>
                      </a:pPr>
                      <a:r>
                        <a:rPr sz="1600" spc="-5" dirty="0">
                          <a:solidFill>
                            <a:srgbClr val="C00000"/>
                          </a:solidFill>
                          <a:latin typeface="微软雅黑"/>
                          <a:cs typeface="微软雅黑"/>
                        </a:rPr>
                        <a:t>SQL</a:t>
                      </a:r>
                      <a:r>
                        <a:rPr sz="1600" dirty="0">
                          <a:solidFill>
                            <a:srgbClr val="C00000"/>
                          </a:solidFill>
                          <a:latin typeface="微软雅黑"/>
                          <a:cs typeface="微软雅黑"/>
                        </a:rPr>
                        <a:t>注入</a:t>
                      </a:r>
                      <a:endParaRPr sz="1600" dirty="0">
                        <a:latin typeface="微软雅黑"/>
                        <a:cs typeface="微软雅黑"/>
                      </a:endParaRPr>
                    </a:p>
                  </a:txBody>
                  <a:tcPr marL="0" marR="0" marT="254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87313" marR="19050" indent="0">
                        <a:lnSpc>
                          <a:spcPct val="100000"/>
                        </a:lnSpc>
                        <a:spcBef>
                          <a:spcPts val="620"/>
                        </a:spcBef>
                      </a:pPr>
                      <a:r>
                        <a:rPr sz="1400" dirty="0">
                          <a:latin typeface="微软雅黑"/>
                          <a:cs typeface="微软雅黑"/>
                        </a:rPr>
                        <a:t>如果</a:t>
                      </a:r>
                      <a:r>
                        <a:rPr sz="1400" spc="-5" dirty="0">
                          <a:latin typeface="微软雅黑"/>
                          <a:cs typeface="微软雅黑"/>
                        </a:rPr>
                        <a:t>We</a:t>
                      </a:r>
                      <a:r>
                        <a:rPr sz="1400" dirty="0">
                          <a:latin typeface="微软雅黑"/>
                          <a:cs typeface="微软雅黑"/>
                        </a:rPr>
                        <a:t>b应用没有对攻击者的输入进行适当的编码和过滤，就用于构造数据库查询时，可能导致 注入漏洞。</a:t>
                      </a:r>
                    </a:p>
                    <a:p>
                      <a:pPr marL="87313" indent="0">
                        <a:lnSpc>
                          <a:spcPct val="100000"/>
                        </a:lnSpc>
                      </a:pPr>
                      <a:r>
                        <a:rPr sz="1400" dirty="0">
                          <a:latin typeface="微软雅黑"/>
                          <a:cs typeface="微软雅黑"/>
                        </a:rPr>
                        <a:t>攻击者可利用注入漏洞诱使</a:t>
                      </a:r>
                      <a:r>
                        <a:rPr sz="1400" spc="-5" dirty="0">
                          <a:latin typeface="微软雅黑"/>
                          <a:cs typeface="微软雅黑"/>
                        </a:rPr>
                        <a:t>Web</a:t>
                      </a:r>
                      <a:r>
                        <a:rPr sz="1400" dirty="0">
                          <a:latin typeface="微软雅黑"/>
                          <a:cs typeface="微软雅黑"/>
                        </a:rPr>
                        <a:t>应用执行未预见的数据库查询（即</a:t>
                      </a:r>
                      <a:r>
                        <a:rPr sz="1400" spc="-5" dirty="0">
                          <a:latin typeface="微软雅黑"/>
                          <a:cs typeface="微软雅黑"/>
                        </a:rPr>
                        <a:t>SQL</a:t>
                      </a:r>
                      <a:r>
                        <a:rPr sz="1400" dirty="0">
                          <a:latin typeface="微软雅黑"/>
                          <a:cs typeface="微软雅黑"/>
                        </a:rPr>
                        <a:t>注入攻击）。</a:t>
                      </a:r>
                    </a:p>
                  </a:txBody>
                  <a:tcP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469509">
                <a:tc vMerge="1">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6350" algn="ctr">
                        <a:lnSpc>
                          <a:spcPct val="100000"/>
                        </a:lnSpc>
                        <a:spcBef>
                          <a:spcPts val="645"/>
                        </a:spcBef>
                      </a:pPr>
                      <a:r>
                        <a:rPr sz="1600" dirty="0">
                          <a:latin typeface="微软雅黑"/>
                          <a:cs typeface="微软雅黑"/>
                        </a:rPr>
                        <a:t>命令注入</a:t>
                      </a:r>
                    </a:p>
                  </a:txBody>
                  <a:tcPr marL="0" marR="0" marT="81915"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87313" marR="63500" indent="0">
                        <a:lnSpc>
                          <a:spcPct val="100000"/>
                        </a:lnSpc>
                        <a:spcBef>
                          <a:spcPts val="290"/>
                        </a:spcBef>
                      </a:pPr>
                      <a:r>
                        <a:rPr sz="1400" dirty="0" err="1">
                          <a:latin typeface="微软雅黑"/>
                          <a:cs typeface="微软雅黑"/>
                        </a:rPr>
                        <a:t>与SQ</a:t>
                      </a:r>
                      <a:r>
                        <a:rPr sz="1400" spc="-5" dirty="0" err="1">
                          <a:latin typeface="微软雅黑"/>
                          <a:cs typeface="微软雅黑"/>
                        </a:rPr>
                        <a:t>L</a:t>
                      </a:r>
                      <a:r>
                        <a:rPr sz="1400" dirty="0" err="1">
                          <a:latin typeface="微软雅黑"/>
                          <a:cs typeface="微软雅黑"/>
                        </a:rPr>
                        <a:t>注入类似，攻击者可利用注入漏洞诱使</a:t>
                      </a:r>
                      <a:r>
                        <a:rPr sz="1400" spc="-5" dirty="0" err="1">
                          <a:latin typeface="微软雅黑"/>
                          <a:cs typeface="微软雅黑"/>
                        </a:rPr>
                        <a:t>We</a:t>
                      </a:r>
                      <a:r>
                        <a:rPr sz="1400" dirty="0" err="1">
                          <a:latin typeface="微软雅黑"/>
                          <a:cs typeface="微软雅黑"/>
                        </a:rPr>
                        <a:t>b应用执行未预见的命令（即命令注入攻击</a:t>
                      </a:r>
                      <a:r>
                        <a:rPr sz="1400" dirty="0" smtClean="0">
                          <a:latin typeface="微软雅黑"/>
                          <a:cs typeface="微软雅黑"/>
                        </a:rPr>
                        <a:t>）。</a:t>
                      </a:r>
                      <a:endParaRPr sz="1400" dirty="0">
                        <a:latin typeface="微软雅黑"/>
                        <a:cs typeface="微软雅黑"/>
                      </a:endParaRPr>
                    </a:p>
                  </a:txBody>
                  <a:tcP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470361">
                <a:tc vMerge="1">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5715" algn="ctr">
                        <a:lnSpc>
                          <a:spcPct val="100000"/>
                        </a:lnSpc>
                        <a:spcBef>
                          <a:spcPts val="645"/>
                        </a:spcBef>
                      </a:pPr>
                      <a:r>
                        <a:rPr sz="1600" dirty="0">
                          <a:latin typeface="微软雅黑"/>
                          <a:cs typeface="微软雅黑"/>
                        </a:rPr>
                        <a:t>跨站脚本漏洞</a:t>
                      </a:r>
                      <a:r>
                        <a:rPr sz="1600" spc="-5" dirty="0">
                          <a:latin typeface="微软雅黑"/>
                          <a:cs typeface="微软雅黑"/>
                        </a:rPr>
                        <a:t>(XSS)</a:t>
                      </a:r>
                      <a:endParaRPr sz="1600" dirty="0">
                        <a:latin typeface="微软雅黑"/>
                        <a:cs typeface="微软雅黑"/>
                      </a:endParaRPr>
                    </a:p>
                  </a:txBody>
                  <a:tcPr marL="0" marR="0" marT="81915"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6985" marR="100965">
                        <a:lnSpc>
                          <a:spcPct val="100000"/>
                        </a:lnSpc>
                        <a:spcBef>
                          <a:spcPts val="290"/>
                        </a:spcBef>
                      </a:pPr>
                      <a:r>
                        <a:rPr sz="1400" dirty="0" err="1">
                          <a:latin typeface="微软雅黑"/>
                          <a:cs typeface="微软雅黑"/>
                        </a:rPr>
                        <a:t>攻击者可利用</a:t>
                      </a:r>
                      <a:r>
                        <a:rPr sz="1400" spc="-5" dirty="0" err="1">
                          <a:latin typeface="微软雅黑"/>
                          <a:cs typeface="微软雅黑"/>
                        </a:rPr>
                        <a:t>X</a:t>
                      </a:r>
                      <a:r>
                        <a:rPr sz="1400" dirty="0" err="1">
                          <a:latin typeface="微软雅黑"/>
                          <a:cs typeface="微软雅黑"/>
                        </a:rPr>
                        <a:t>SS在其他用户的浏览器中运行恶意脚本，偷窃用户的会话，</a:t>
                      </a:r>
                      <a:r>
                        <a:rPr sz="1400" dirty="0" err="1" smtClean="0">
                          <a:latin typeface="微软雅黑"/>
                          <a:cs typeface="微软雅黑"/>
                        </a:rPr>
                        <a:t>或是偷偷模拟用户执行非法的操作</a:t>
                      </a:r>
                      <a:r>
                        <a:rPr sz="1400" dirty="0">
                          <a:latin typeface="微软雅黑"/>
                          <a:cs typeface="微软雅黑"/>
                        </a:rPr>
                        <a:t>；</a:t>
                      </a:r>
                    </a:p>
                  </a:txBody>
                  <a:tcP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69758">
                <a:tc vMerge="1">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5715" algn="ctr">
                        <a:lnSpc>
                          <a:spcPct val="100000"/>
                        </a:lnSpc>
                        <a:spcBef>
                          <a:spcPts val="630"/>
                        </a:spcBef>
                      </a:pPr>
                      <a:r>
                        <a:rPr sz="1600" dirty="0" err="1" smtClean="0">
                          <a:latin typeface="微软雅黑"/>
                          <a:cs typeface="微软雅黑"/>
                        </a:rPr>
                        <a:t>跨站点请求伪造</a:t>
                      </a:r>
                      <a:endParaRPr lang="en-US" sz="1600" dirty="0" smtClean="0">
                        <a:latin typeface="微软雅黑"/>
                        <a:cs typeface="微软雅黑"/>
                      </a:endParaRPr>
                    </a:p>
                    <a:p>
                      <a:pPr marL="5715" algn="ctr">
                        <a:lnSpc>
                          <a:spcPct val="100000"/>
                        </a:lnSpc>
                        <a:spcBef>
                          <a:spcPts val="630"/>
                        </a:spcBef>
                      </a:pPr>
                      <a:r>
                        <a:rPr sz="1600" dirty="0" smtClean="0">
                          <a:latin typeface="微软雅黑"/>
                          <a:cs typeface="微软雅黑"/>
                        </a:rPr>
                        <a:t>（</a:t>
                      </a:r>
                      <a:r>
                        <a:rPr sz="1600" dirty="0">
                          <a:latin typeface="微软雅黑"/>
                          <a:cs typeface="微软雅黑"/>
                        </a:rPr>
                        <a:t>CSRF）</a:t>
                      </a:r>
                    </a:p>
                  </a:txBody>
                  <a:tcPr marL="0" marR="0" marT="8001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6985" marR="28575">
                        <a:lnSpc>
                          <a:spcPct val="100000"/>
                        </a:lnSpc>
                        <a:spcBef>
                          <a:spcPts val="275"/>
                        </a:spcBef>
                      </a:pPr>
                      <a:r>
                        <a:rPr sz="1400" spc="-5" dirty="0" err="1">
                          <a:latin typeface="微软雅黑"/>
                          <a:cs typeface="微软雅黑"/>
                        </a:rPr>
                        <a:t>C</a:t>
                      </a:r>
                      <a:r>
                        <a:rPr sz="1400" dirty="0" err="1">
                          <a:latin typeface="微软雅黑"/>
                          <a:cs typeface="微软雅黑"/>
                        </a:rPr>
                        <a:t>SRF攻击即攻击者在用户未察觉的情况下，迫使用户的浏览器发起未预见的请求，</a:t>
                      </a:r>
                      <a:r>
                        <a:rPr sz="1400" dirty="0" err="1" smtClean="0">
                          <a:latin typeface="微软雅黑"/>
                          <a:cs typeface="微软雅黑"/>
                        </a:rPr>
                        <a:t>其结果往往损害用户本身的利益</a:t>
                      </a:r>
                      <a:r>
                        <a:rPr sz="1400" dirty="0">
                          <a:latin typeface="微软雅黑"/>
                          <a:cs typeface="微软雅黑"/>
                        </a:rPr>
                        <a:t>。</a:t>
                      </a:r>
                    </a:p>
                  </a:txBody>
                  <a:tcP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823344">
                <a:tc vMerge="1">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456565">
                        <a:lnSpc>
                          <a:spcPct val="100000"/>
                        </a:lnSpc>
                        <a:spcBef>
                          <a:spcPts val="365"/>
                        </a:spcBef>
                      </a:pPr>
                      <a:r>
                        <a:rPr sz="1600" dirty="0">
                          <a:latin typeface="微软雅黑"/>
                          <a:cs typeface="微软雅黑"/>
                        </a:rPr>
                        <a:t>恶意代码执行</a:t>
                      </a:r>
                    </a:p>
                    <a:p>
                      <a:pPr marL="45720" marR="31750" algn="ctr">
                        <a:lnSpc>
                          <a:spcPct val="100000"/>
                        </a:lnSpc>
                      </a:pPr>
                      <a:r>
                        <a:rPr sz="1400" spc="-5" dirty="0">
                          <a:latin typeface="微软雅黑"/>
                          <a:cs typeface="微软雅黑"/>
                        </a:rPr>
                        <a:t>（文件包含漏洞/文件上传</a:t>
                      </a:r>
                      <a:r>
                        <a:rPr sz="1400" dirty="0">
                          <a:latin typeface="微软雅黑"/>
                          <a:cs typeface="微软雅黑"/>
                        </a:rPr>
                        <a:t>验 证不充分</a:t>
                      </a:r>
                      <a:r>
                        <a:rPr sz="1400" spc="0" dirty="0">
                          <a:latin typeface="微软雅黑"/>
                          <a:cs typeface="微软雅黑"/>
                        </a:rPr>
                        <a:t>）</a:t>
                      </a:r>
                      <a:endParaRPr sz="1400" dirty="0">
                        <a:latin typeface="微软雅黑"/>
                        <a:cs typeface="微软雅黑"/>
                      </a:endParaRPr>
                    </a:p>
                  </a:txBody>
                  <a:tcPr marL="0" marR="0" marT="46355"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6985" marR="52705">
                        <a:lnSpc>
                          <a:spcPct val="100000"/>
                        </a:lnSpc>
                        <a:spcBef>
                          <a:spcPts val="250"/>
                        </a:spcBef>
                      </a:pPr>
                      <a:r>
                        <a:rPr sz="1400" dirty="0">
                          <a:latin typeface="微软雅黑"/>
                          <a:cs typeface="微软雅黑"/>
                        </a:rPr>
                        <a:t>如果</a:t>
                      </a:r>
                      <a:r>
                        <a:rPr sz="1400" spc="-5" dirty="0">
                          <a:latin typeface="微软雅黑"/>
                          <a:cs typeface="微软雅黑"/>
                        </a:rPr>
                        <a:t>We</a:t>
                      </a:r>
                      <a:r>
                        <a:rPr sz="1400" dirty="0">
                          <a:latin typeface="微软雅黑"/>
                          <a:cs typeface="微软雅黑"/>
                        </a:rPr>
                        <a:t>b应用允许用户上传文件，对上传文件名未作适当的过滤时，用户可能上载恶意的脚本文 件（如</a:t>
                      </a:r>
                      <a:r>
                        <a:rPr sz="1400" spc="-5" dirty="0">
                          <a:latin typeface="微软雅黑"/>
                          <a:cs typeface="微软雅黑"/>
                        </a:rPr>
                        <a:t>ASP，PHP</a:t>
                      </a:r>
                      <a:r>
                        <a:rPr sz="1400" dirty="0">
                          <a:latin typeface="微软雅黑"/>
                          <a:cs typeface="微软雅黑"/>
                        </a:rPr>
                        <a:t>等）；</a:t>
                      </a:r>
                    </a:p>
                    <a:p>
                      <a:pPr marL="6985" marR="78105">
                        <a:lnSpc>
                          <a:spcPct val="100000"/>
                        </a:lnSpc>
                      </a:pPr>
                      <a:r>
                        <a:rPr sz="1400" dirty="0" err="1">
                          <a:latin typeface="微软雅黑"/>
                          <a:cs typeface="微软雅黑"/>
                        </a:rPr>
                        <a:t>脚本文件在In</a:t>
                      </a:r>
                      <a:r>
                        <a:rPr sz="1400" spc="-5" dirty="0" err="1">
                          <a:latin typeface="微软雅黑"/>
                          <a:cs typeface="微软雅黑"/>
                        </a:rPr>
                        <a:t>c</a:t>
                      </a:r>
                      <a:r>
                        <a:rPr sz="1400" dirty="0" err="1">
                          <a:latin typeface="微软雅黑"/>
                          <a:cs typeface="微软雅黑"/>
                        </a:rPr>
                        <a:t>lu</a:t>
                      </a:r>
                      <a:r>
                        <a:rPr sz="1400" spc="-5" dirty="0" err="1">
                          <a:latin typeface="微软雅黑"/>
                          <a:cs typeface="微软雅黑"/>
                        </a:rPr>
                        <a:t>de</a:t>
                      </a:r>
                      <a:r>
                        <a:rPr sz="1400" dirty="0" err="1">
                          <a:latin typeface="微软雅黑"/>
                          <a:cs typeface="微软雅黑"/>
                        </a:rPr>
                        <a:t>子文件时，如果In</a:t>
                      </a:r>
                      <a:r>
                        <a:rPr sz="1400" spc="-5" dirty="0" err="1">
                          <a:latin typeface="微软雅黑"/>
                          <a:cs typeface="微软雅黑"/>
                        </a:rPr>
                        <a:t>c</a:t>
                      </a:r>
                      <a:r>
                        <a:rPr sz="1400" dirty="0" err="1">
                          <a:latin typeface="微软雅黑"/>
                          <a:cs typeface="微软雅黑"/>
                        </a:rPr>
                        <a:t>lu</a:t>
                      </a:r>
                      <a:r>
                        <a:rPr sz="1400" spc="-5" dirty="0" err="1">
                          <a:latin typeface="微软雅黑"/>
                          <a:cs typeface="微软雅黑"/>
                        </a:rPr>
                        <a:t>de</a:t>
                      </a:r>
                      <a:r>
                        <a:rPr sz="1400" dirty="0" err="1">
                          <a:latin typeface="微软雅黑"/>
                          <a:cs typeface="微软雅黑"/>
                        </a:rPr>
                        <a:t>路径可以被用户输入影响，</a:t>
                      </a:r>
                      <a:r>
                        <a:rPr sz="1400" dirty="0" err="1" smtClean="0">
                          <a:latin typeface="微软雅黑"/>
                          <a:cs typeface="微软雅黑"/>
                        </a:rPr>
                        <a:t>那么可能造成实际包含的是黑客指定的恶意代码</a:t>
                      </a:r>
                      <a:r>
                        <a:rPr sz="1400" dirty="0">
                          <a:latin typeface="微软雅黑"/>
                          <a:cs typeface="微软雅黑"/>
                        </a:rPr>
                        <a:t>；</a:t>
                      </a:r>
                    </a:p>
                  </a:txBody>
                  <a:tcP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587736">
                <a:tc vMerge="1">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6350" algn="ctr">
                        <a:lnSpc>
                          <a:spcPct val="100000"/>
                        </a:lnSpc>
                        <a:spcBef>
                          <a:spcPts val="275"/>
                        </a:spcBef>
                      </a:pPr>
                      <a:r>
                        <a:rPr sz="1600" dirty="0">
                          <a:latin typeface="微软雅黑"/>
                          <a:cs typeface="微软雅黑"/>
                        </a:rPr>
                        <a:t>对象直接引用</a:t>
                      </a:r>
                    </a:p>
                    <a:p>
                      <a:pPr marL="6350" algn="ctr">
                        <a:lnSpc>
                          <a:spcPct val="100000"/>
                        </a:lnSpc>
                      </a:pPr>
                      <a:r>
                        <a:rPr sz="1600" dirty="0">
                          <a:latin typeface="微软雅黑"/>
                          <a:cs typeface="微软雅黑"/>
                        </a:rPr>
                        <a:t>（文件下载验证不充分）</a:t>
                      </a:r>
                    </a:p>
                  </a:txBody>
                  <a:tcPr marL="0" marR="0" marT="34925"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6985" marR="78105">
                        <a:lnSpc>
                          <a:spcPct val="100000"/>
                        </a:lnSpc>
                        <a:spcBef>
                          <a:spcPts val="640"/>
                        </a:spcBef>
                      </a:pPr>
                      <a:r>
                        <a:rPr sz="1400" dirty="0">
                          <a:latin typeface="微软雅黑"/>
                          <a:cs typeface="微软雅黑"/>
                        </a:rPr>
                        <a:t>访问内部资源时，如果访问的路径（对文件而言是路径，对数据库而言是主键）可被攻击者篡改 而系统未作权限控制与检查的话，可能导致攻击者利用此访问其他未预见的资源；</a:t>
                      </a:r>
                    </a:p>
                  </a:txBody>
                  <a:tcP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297696">
                <a:tc vMerge="1">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6350" algn="ctr">
                        <a:lnSpc>
                          <a:spcPct val="100000"/>
                        </a:lnSpc>
                        <a:spcBef>
                          <a:spcPts val="140"/>
                        </a:spcBef>
                      </a:pPr>
                      <a:r>
                        <a:rPr sz="1600" dirty="0">
                          <a:latin typeface="微软雅黑"/>
                          <a:cs typeface="微软雅黑"/>
                        </a:rPr>
                        <a:t>整数溢出</a:t>
                      </a:r>
                    </a:p>
                  </a:txBody>
                  <a:tcPr marL="0" marR="0" marT="1778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6985">
                        <a:lnSpc>
                          <a:spcPct val="100000"/>
                        </a:lnSpc>
                        <a:spcBef>
                          <a:spcPts val="325"/>
                        </a:spcBef>
                      </a:pPr>
                      <a:r>
                        <a:rPr sz="1400" spc="-5" dirty="0">
                          <a:latin typeface="微软雅黑"/>
                          <a:cs typeface="微软雅黑"/>
                        </a:rPr>
                        <a:t>int</a:t>
                      </a:r>
                      <a:r>
                        <a:rPr sz="1400" dirty="0">
                          <a:latin typeface="微软雅黑"/>
                          <a:cs typeface="微软雅黑"/>
                        </a:rPr>
                        <a:t>变量计算越界，溢出了。</a:t>
                      </a:r>
                    </a:p>
                  </a:txBody>
                  <a:tcP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r h="293444">
                <a:tc vMerge="1">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6350" algn="ctr">
                        <a:lnSpc>
                          <a:spcPct val="100000"/>
                        </a:lnSpc>
                        <a:spcBef>
                          <a:spcPts val="125"/>
                        </a:spcBef>
                      </a:pPr>
                      <a:r>
                        <a:rPr sz="1600" spc="-15" dirty="0">
                          <a:latin typeface="微软雅黑"/>
                          <a:cs typeface="微软雅黑"/>
                        </a:rPr>
                        <a:t>Java</a:t>
                      </a:r>
                      <a:r>
                        <a:rPr sz="1600" dirty="0">
                          <a:latin typeface="微软雅黑"/>
                          <a:cs typeface="微软雅黑"/>
                        </a:rPr>
                        <a:t>浮点数拒绝服务漏洞</a:t>
                      </a:r>
                    </a:p>
                  </a:txBody>
                  <a:tcPr marL="0" marR="0" marT="15875"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40005">
                        <a:lnSpc>
                          <a:spcPct val="100000"/>
                        </a:lnSpc>
                        <a:spcBef>
                          <a:spcPts val="309"/>
                        </a:spcBef>
                      </a:pPr>
                      <a:r>
                        <a:rPr sz="1400" spc="-5" dirty="0">
                          <a:latin typeface="微软雅黑"/>
                          <a:cs typeface="微软雅黑"/>
                        </a:rPr>
                        <a:t>float</a:t>
                      </a:r>
                      <a:r>
                        <a:rPr sz="1400" dirty="0">
                          <a:latin typeface="微软雅黑"/>
                          <a:cs typeface="微软雅黑"/>
                        </a:rPr>
                        <a:t>变量越界</a:t>
                      </a:r>
                    </a:p>
                  </a:txBody>
                  <a:tcP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8"/>
                  </a:ext>
                </a:extLst>
              </a:tr>
              <a:tr h="552866">
                <a:tc vMerge="1">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6350" algn="ctr">
                        <a:lnSpc>
                          <a:spcPct val="100000"/>
                        </a:lnSpc>
                        <a:spcBef>
                          <a:spcPts val="890"/>
                        </a:spcBef>
                      </a:pPr>
                      <a:r>
                        <a:rPr sz="1600" spc="-10" dirty="0">
                          <a:latin typeface="微软雅黑"/>
                          <a:cs typeface="微软雅黑"/>
                        </a:rPr>
                        <a:t>XPath</a:t>
                      </a:r>
                      <a:r>
                        <a:rPr sz="1600" spc="-15" dirty="0">
                          <a:latin typeface="微软雅黑"/>
                          <a:cs typeface="微软雅黑"/>
                        </a:rPr>
                        <a:t> </a:t>
                      </a:r>
                      <a:r>
                        <a:rPr sz="1600" dirty="0">
                          <a:latin typeface="微软雅黑"/>
                          <a:cs typeface="微软雅黑"/>
                        </a:rPr>
                        <a:t>注入攻击</a:t>
                      </a:r>
                    </a:p>
                  </a:txBody>
                  <a:tcPr marL="0" marR="0" marT="11303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6985">
                        <a:lnSpc>
                          <a:spcPct val="100000"/>
                        </a:lnSpc>
                        <a:spcBef>
                          <a:spcPts val="535"/>
                        </a:spcBef>
                      </a:pPr>
                      <a:r>
                        <a:rPr sz="1400" dirty="0">
                          <a:latin typeface="微软雅黑"/>
                          <a:cs typeface="微软雅黑"/>
                        </a:rPr>
                        <a:t>一些人已经使用</a:t>
                      </a:r>
                      <a:r>
                        <a:rPr sz="1400" spc="-15" dirty="0">
                          <a:latin typeface="微软雅黑"/>
                          <a:cs typeface="微软雅黑"/>
                        </a:rPr>
                        <a:t> </a:t>
                      </a:r>
                      <a:r>
                        <a:rPr sz="1400" spc="-5" dirty="0">
                          <a:latin typeface="微软雅黑"/>
                          <a:cs typeface="微软雅黑"/>
                        </a:rPr>
                        <a:t>XML</a:t>
                      </a:r>
                      <a:r>
                        <a:rPr sz="1400" spc="-15" dirty="0">
                          <a:latin typeface="微软雅黑"/>
                          <a:cs typeface="微软雅黑"/>
                        </a:rPr>
                        <a:t> </a:t>
                      </a:r>
                      <a:r>
                        <a:rPr sz="1400" dirty="0">
                          <a:latin typeface="微软雅黑"/>
                          <a:cs typeface="微软雅黑"/>
                        </a:rPr>
                        <a:t>文档代替更传统的纯文本文件或关系数据库，但</a:t>
                      </a:r>
                      <a:r>
                        <a:rPr sz="1400" spc="-5" dirty="0">
                          <a:latin typeface="微软雅黑"/>
                          <a:cs typeface="微软雅黑"/>
                        </a:rPr>
                        <a:t>XML</a:t>
                      </a:r>
                      <a:r>
                        <a:rPr sz="1400" spc="-15" dirty="0">
                          <a:latin typeface="微软雅黑"/>
                          <a:cs typeface="微软雅黑"/>
                        </a:rPr>
                        <a:t> </a:t>
                      </a:r>
                      <a:r>
                        <a:rPr sz="1400" dirty="0">
                          <a:latin typeface="微软雅黑"/>
                          <a:cs typeface="微软雅黑"/>
                        </a:rPr>
                        <a:t>应用程序容易受</a:t>
                      </a:r>
                    </a:p>
                    <a:p>
                      <a:pPr marL="6985">
                        <a:lnSpc>
                          <a:spcPct val="100000"/>
                        </a:lnSpc>
                      </a:pPr>
                      <a:r>
                        <a:rPr sz="1400" spc="-5" dirty="0">
                          <a:latin typeface="微软雅黑"/>
                          <a:cs typeface="微软雅黑"/>
                        </a:rPr>
                        <a:t>XPath</a:t>
                      </a:r>
                      <a:r>
                        <a:rPr sz="1400" spc="-10" dirty="0">
                          <a:latin typeface="微软雅黑"/>
                          <a:cs typeface="微软雅黑"/>
                        </a:rPr>
                        <a:t> </a:t>
                      </a:r>
                      <a:r>
                        <a:rPr sz="1400" dirty="0">
                          <a:latin typeface="微软雅黑"/>
                          <a:cs typeface="微软雅黑"/>
                        </a:rPr>
                        <a:t>注入攻击</a:t>
                      </a:r>
                    </a:p>
                  </a:txBody>
                  <a:tcP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9"/>
                  </a:ext>
                </a:extLst>
              </a:tr>
            </a:tbl>
          </a:graphicData>
        </a:graphic>
      </p:graphicFrame>
      <p:sp>
        <p:nvSpPr>
          <p:cNvPr id="16" name="标题 1"/>
          <p:cNvSpPr>
            <a:spLocks noGrp="1"/>
          </p:cNvSpPr>
          <p:nvPr>
            <p:ph type="title"/>
          </p:nvPr>
        </p:nvSpPr>
        <p:spPr>
          <a:xfrm>
            <a:off x="673761" y="355955"/>
            <a:ext cx="4377251" cy="378554"/>
          </a:xfrm>
        </p:spPr>
        <p:txBody>
          <a:bodyPr>
            <a:noAutofit/>
          </a:bodyPr>
          <a:lstStyle/>
          <a:p>
            <a:r>
              <a:rPr lang="en-US" altLang="zh-CN" dirty="0"/>
              <a:t>Web</a:t>
            </a:r>
            <a:r>
              <a:rPr lang="zh-CN" altLang="en-US" dirty="0"/>
              <a:t>代码常见的安全</a:t>
            </a:r>
            <a:r>
              <a:rPr lang="zh-CN" altLang="en-US" dirty="0" smtClean="0"/>
              <a:t>问题</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 y="336652"/>
            <a:ext cx="12191999" cy="378554"/>
            <a:chOff x="1" y="336652"/>
            <a:chExt cx="12191999" cy="378554"/>
          </a:xfrm>
        </p:grpSpPr>
        <p:sp>
          <p:nvSpPr>
            <p:cNvPr id="18" name="矩形 17">
              <a:extLst>
                <a:ext uri="{FF2B5EF4-FFF2-40B4-BE49-F238E27FC236}">
                  <a16:creationId xmlns:a16="http://schemas.microsoft.com/office/drawing/2014/main" id="{F9A61405-0682-4602-BF60-F734C8C97EA0}"/>
                </a:ext>
              </a:extLst>
            </p:cNvPr>
            <p:cNvSpPr/>
            <p:nvPr/>
          </p:nvSpPr>
          <p:spPr>
            <a:xfrm>
              <a:off x="5051012" y="336652"/>
              <a:ext cx="7140988"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744582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graphicFrame>
        <p:nvGraphicFramePr>
          <p:cNvPr id="8" name="object 8"/>
          <p:cNvGraphicFramePr>
            <a:graphicFrameLocks noGrp="1"/>
          </p:cNvGraphicFramePr>
          <p:nvPr/>
        </p:nvGraphicFramePr>
        <p:xfrm>
          <a:off x="1512252" y="1471657"/>
          <a:ext cx="9133977" cy="4677895"/>
        </p:xfrm>
        <a:graphic>
          <a:graphicData uri="http://schemas.openxmlformats.org/drawingml/2006/table">
            <a:tbl>
              <a:tblPr firstRow="1" bandRow="1">
                <a:tableStyleId>{2D5ABB26-0587-4C30-8999-92F81FD0307C}</a:tableStyleId>
              </a:tblPr>
              <a:tblGrid>
                <a:gridCol w="2776719">
                  <a:extLst>
                    <a:ext uri="{9D8B030D-6E8A-4147-A177-3AD203B41FA5}">
                      <a16:colId xmlns:a16="http://schemas.microsoft.com/office/drawing/2014/main" val="20000"/>
                    </a:ext>
                  </a:extLst>
                </a:gridCol>
                <a:gridCol w="6357258">
                  <a:extLst>
                    <a:ext uri="{9D8B030D-6E8A-4147-A177-3AD203B41FA5}">
                      <a16:colId xmlns:a16="http://schemas.microsoft.com/office/drawing/2014/main" val="20001"/>
                    </a:ext>
                  </a:extLst>
                </a:gridCol>
              </a:tblGrid>
              <a:tr h="444229">
                <a:tc>
                  <a:txBody>
                    <a:bodyPr/>
                    <a:lstStyle/>
                    <a:p>
                      <a:pPr marL="6985" algn="ctr">
                        <a:lnSpc>
                          <a:spcPts val="1735"/>
                        </a:lnSpc>
                        <a:spcBef>
                          <a:spcPts val="20"/>
                        </a:spcBef>
                      </a:pPr>
                      <a:r>
                        <a:rPr sz="1500" b="1" dirty="0">
                          <a:latin typeface="微软雅黑"/>
                          <a:cs typeface="微软雅黑"/>
                        </a:rPr>
                        <a:t>分类</a:t>
                      </a:r>
                      <a:endParaRPr sz="1500" dirty="0">
                        <a:latin typeface="微软雅黑"/>
                        <a:cs typeface="微软雅黑"/>
                      </a:endParaRPr>
                    </a:p>
                  </a:txBody>
                  <a:tcPr marL="0" marR="0" marT="254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7620" algn="ctr">
                        <a:lnSpc>
                          <a:spcPts val="1735"/>
                        </a:lnSpc>
                        <a:spcBef>
                          <a:spcPts val="20"/>
                        </a:spcBef>
                      </a:pPr>
                      <a:r>
                        <a:rPr sz="1500" b="1" dirty="0">
                          <a:latin typeface="微软雅黑"/>
                          <a:cs typeface="微软雅黑"/>
                        </a:rPr>
                        <a:t>常见漏洞</a:t>
                      </a:r>
                      <a:endParaRPr sz="1500" dirty="0">
                        <a:latin typeface="微软雅黑"/>
                        <a:cs typeface="微软雅黑"/>
                      </a:endParaRPr>
                    </a:p>
                  </a:txBody>
                  <a:tcPr marL="0" marR="0" marT="254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extLst>
                  <a:ext uri="{0D108BD9-81ED-4DB2-BD59-A6C34878D82A}">
                    <a16:rowId xmlns:a16="http://schemas.microsoft.com/office/drawing/2014/main" val="10000"/>
                  </a:ext>
                </a:extLst>
              </a:tr>
              <a:tr h="352674">
                <a:tc rowSpan="7">
                  <a:txBody>
                    <a:bodyPr/>
                    <a:lstStyle/>
                    <a:p>
                      <a:pPr algn="ctr">
                        <a:lnSpc>
                          <a:spcPct val="100000"/>
                        </a:lnSpc>
                      </a:pPr>
                      <a:endParaRPr sz="2000" dirty="0">
                        <a:latin typeface="Times New Roman"/>
                        <a:cs typeface="Times New Roman"/>
                      </a:endParaRPr>
                    </a:p>
                    <a:p>
                      <a:pPr algn="ctr">
                        <a:lnSpc>
                          <a:spcPct val="100000"/>
                        </a:lnSpc>
                      </a:pPr>
                      <a:endParaRPr sz="2000" dirty="0">
                        <a:latin typeface="Times New Roman"/>
                        <a:cs typeface="Times New Roman"/>
                      </a:endParaRPr>
                    </a:p>
                    <a:p>
                      <a:pPr algn="ctr">
                        <a:lnSpc>
                          <a:spcPct val="100000"/>
                        </a:lnSpc>
                        <a:spcBef>
                          <a:spcPts val="25"/>
                        </a:spcBef>
                      </a:pPr>
                      <a:endParaRPr sz="2000" dirty="0">
                        <a:latin typeface="Times New Roman"/>
                        <a:cs typeface="Times New Roman"/>
                      </a:endParaRPr>
                    </a:p>
                    <a:p>
                      <a:pPr marL="10795" algn="ctr">
                        <a:lnSpc>
                          <a:spcPct val="100000"/>
                        </a:lnSpc>
                      </a:pPr>
                      <a:r>
                        <a:rPr sz="1500" b="1" spc="-5" dirty="0">
                          <a:solidFill>
                            <a:srgbClr val="C00000"/>
                          </a:solidFill>
                          <a:latin typeface="微软雅黑"/>
                          <a:cs typeface="微软雅黑"/>
                        </a:rPr>
                        <a:t>2.</a:t>
                      </a:r>
                      <a:r>
                        <a:rPr sz="1500" b="1" dirty="0">
                          <a:solidFill>
                            <a:srgbClr val="C00000"/>
                          </a:solidFill>
                          <a:latin typeface="微软雅黑"/>
                          <a:cs typeface="微软雅黑"/>
                        </a:rPr>
                        <a:t>逻辑缺陷</a:t>
                      </a:r>
                      <a:endParaRPr sz="1500" dirty="0">
                        <a:latin typeface="微软雅黑"/>
                        <a:cs typeface="微软雅黑"/>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8255" algn="ctr">
                        <a:lnSpc>
                          <a:spcPct val="100000"/>
                        </a:lnSpc>
                        <a:spcBef>
                          <a:spcPts val="275"/>
                        </a:spcBef>
                      </a:pPr>
                      <a:r>
                        <a:rPr sz="1400" dirty="0">
                          <a:latin typeface="微软雅黑"/>
                          <a:cs typeface="微软雅黑"/>
                        </a:rPr>
                        <a:t>越权操</a:t>
                      </a:r>
                      <a:r>
                        <a:rPr sz="1400" spc="0" dirty="0">
                          <a:latin typeface="微软雅黑"/>
                          <a:cs typeface="微软雅黑"/>
                        </a:rPr>
                        <a:t>作</a:t>
                      </a:r>
                      <a:endParaRPr sz="1400">
                        <a:latin typeface="微软雅黑"/>
                        <a:cs typeface="微软雅黑"/>
                      </a:endParaRPr>
                    </a:p>
                  </a:txBody>
                  <a:tcPr marL="0" marR="0" marT="349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353463">
                <a:tc vMerge="1">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8255" algn="ctr">
                        <a:lnSpc>
                          <a:spcPct val="100000"/>
                        </a:lnSpc>
                        <a:spcBef>
                          <a:spcPts val="275"/>
                        </a:spcBef>
                      </a:pPr>
                      <a:r>
                        <a:rPr sz="1400" dirty="0">
                          <a:latin typeface="微软雅黑"/>
                          <a:cs typeface="微软雅黑"/>
                        </a:rPr>
                        <a:t>验证绕</a:t>
                      </a:r>
                      <a:r>
                        <a:rPr sz="1400" spc="0" dirty="0">
                          <a:latin typeface="微软雅黑"/>
                          <a:cs typeface="微软雅黑"/>
                        </a:rPr>
                        <a:t>过</a:t>
                      </a:r>
                      <a:endParaRPr sz="1400">
                        <a:latin typeface="微软雅黑"/>
                        <a:cs typeface="微软雅黑"/>
                      </a:endParaRPr>
                    </a:p>
                  </a:txBody>
                  <a:tcPr marL="0" marR="0" marT="349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351885">
                <a:tc vMerge="1">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8255" algn="ctr">
                        <a:lnSpc>
                          <a:spcPct val="100000"/>
                        </a:lnSpc>
                        <a:spcBef>
                          <a:spcPts val="275"/>
                        </a:spcBef>
                      </a:pPr>
                      <a:r>
                        <a:rPr sz="1400" dirty="0">
                          <a:latin typeface="微软雅黑"/>
                          <a:cs typeface="微软雅黑"/>
                        </a:rPr>
                        <a:t>程序流程失</a:t>
                      </a:r>
                      <a:r>
                        <a:rPr sz="1400" spc="0" dirty="0">
                          <a:latin typeface="微软雅黑"/>
                          <a:cs typeface="微软雅黑"/>
                        </a:rPr>
                        <a:t>误</a:t>
                      </a:r>
                      <a:endParaRPr sz="1400">
                        <a:latin typeface="微软雅黑"/>
                        <a:cs typeface="微软雅黑"/>
                      </a:endParaRPr>
                    </a:p>
                  </a:txBody>
                  <a:tcPr marL="0" marR="0" marT="349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353463">
                <a:tc vMerge="1">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8255" algn="ctr">
                        <a:lnSpc>
                          <a:spcPct val="100000"/>
                        </a:lnSpc>
                        <a:spcBef>
                          <a:spcPts val="275"/>
                        </a:spcBef>
                      </a:pPr>
                      <a:r>
                        <a:rPr sz="1400" dirty="0">
                          <a:latin typeface="微软雅黑"/>
                          <a:cs typeface="微软雅黑"/>
                        </a:rPr>
                        <a:t>变量注册顺</a:t>
                      </a:r>
                      <a:r>
                        <a:rPr sz="1400" spc="0" dirty="0">
                          <a:latin typeface="微软雅黑"/>
                          <a:cs typeface="微软雅黑"/>
                        </a:rPr>
                        <a:t>序</a:t>
                      </a:r>
                      <a:endParaRPr sz="1400">
                        <a:latin typeface="微软雅黑"/>
                        <a:cs typeface="微软雅黑"/>
                      </a:endParaRPr>
                    </a:p>
                  </a:txBody>
                  <a:tcPr marL="0" marR="0" marT="349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351885">
                <a:tc vMerge="1">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7620" algn="ctr">
                        <a:lnSpc>
                          <a:spcPct val="100000"/>
                        </a:lnSpc>
                        <a:spcBef>
                          <a:spcPts val="275"/>
                        </a:spcBef>
                      </a:pPr>
                      <a:r>
                        <a:rPr sz="1400" spc="-5" dirty="0">
                          <a:latin typeface="微软雅黑"/>
                          <a:cs typeface="微软雅黑"/>
                        </a:rPr>
                        <a:t>JS</a:t>
                      </a:r>
                      <a:r>
                        <a:rPr sz="1400" dirty="0">
                          <a:latin typeface="微软雅黑"/>
                          <a:cs typeface="微软雅黑"/>
                        </a:rPr>
                        <a:t>劫</a:t>
                      </a:r>
                      <a:r>
                        <a:rPr sz="1400" spc="0" dirty="0">
                          <a:latin typeface="微软雅黑"/>
                          <a:cs typeface="微软雅黑"/>
                        </a:rPr>
                        <a:t>持</a:t>
                      </a:r>
                      <a:endParaRPr sz="1400">
                        <a:latin typeface="微软雅黑"/>
                        <a:cs typeface="微软雅黑"/>
                      </a:endParaRPr>
                    </a:p>
                  </a:txBody>
                  <a:tcPr marL="0" marR="0" marT="349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353463">
                <a:tc vMerge="1">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8255" algn="ctr">
                        <a:lnSpc>
                          <a:spcPct val="100000"/>
                        </a:lnSpc>
                        <a:spcBef>
                          <a:spcPts val="275"/>
                        </a:spcBef>
                      </a:pPr>
                      <a:r>
                        <a:rPr sz="1400" dirty="0">
                          <a:latin typeface="微软雅黑"/>
                          <a:cs typeface="微软雅黑"/>
                        </a:rPr>
                        <a:t>随机数生</a:t>
                      </a:r>
                      <a:r>
                        <a:rPr sz="1400" spc="0" dirty="0">
                          <a:latin typeface="微软雅黑"/>
                          <a:cs typeface="微软雅黑"/>
                        </a:rPr>
                        <a:t>成</a:t>
                      </a:r>
                      <a:endParaRPr sz="1400">
                        <a:latin typeface="微软雅黑"/>
                        <a:cs typeface="微软雅黑"/>
                      </a:endParaRPr>
                    </a:p>
                  </a:txBody>
                  <a:tcPr marL="0" marR="0" marT="349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352674">
                <a:tc vMerge="1">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8255" algn="ctr">
                        <a:lnSpc>
                          <a:spcPct val="100000"/>
                        </a:lnSpc>
                        <a:spcBef>
                          <a:spcPts val="275"/>
                        </a:spcBef>
                      </a:pPr>
                      <a:r>
                        <a:rPr sz="1400" spc="-5" dirty="0">
                          <a:latin typeface="微软雅黑"/>
                          <a:cs typeface="微软雅黑"/>
                        </a:rPr>
                        <a:t>API</a:t>
                      </a:r>
                      <a:r>
                        <a:rPr sz="1400" dirty="0">
                          <a:latin typeface="微软雅黑"/>
                          <a:cs typeface="微软雅黑"/>
                        </a:rPr>
                        <a:t>调用缺</a:t>
                      </a:r>
                      <a:r>
                        <a:rPr sz="1400" spc="0" dirty="0">
                          <a:latin typeface="微软雅黑"/>
                          <a:cs typeface="微软雅黑"/>
                        </a:rPr>
                        <a:t>陷</a:t>
                      </a:r>
                      <a:endParaRPr sz="1400">
                        <a:latin typeface="微软雅黑"/>
                        <a:cs typeface="微软雅黑"/>
                      </a:endParaRPr>
                    </a:p>
                  </a:txBody>
                  <a:tcPr marL="0" marR="0" marT="349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7"/>
                  </a:ext>
                </a:extLst>
              </a:tr>
              <a:tr h="352674">
                <a:tc>
                  <a:txBody>
                    <a:bodyPr/>
                    <a:lstStyle/>
                    <a:p>
                      <a:pPr marL="10795" algn="ctr">
                        <a:lnSpc>
                          <a:spcPct val="100000"/>
                        </a:lnSpc>
                        <a:spcBef>
                          <a:spcPts val="210"/>
                        </a:spcBef>
                      </a:pPr>
                      <a:r>
                        <a:rPr sz="1500" b="1" spc="-5" dirty="0">
                          <a:solidFill>
                            <a:srgbClr val="C00000"/>
                          </a:solidFill>
                          <a:latin typeface="微软雅黑"/>
                          <a:cs typeface="微软雅黑"/>
                        </a:rPr>
                        <a:t>3.</a:t>
                      </a:r>
                      <a:r>
                        <a:rPr sz="1500" b="1" dirty="0">
                          <a:solidFill>
                            <a:srgbClr val="C00000"/>
                          </a:solidFill>
                          <a:latin typeface="微软雅黑"/>
                          <a:cs typeface="微软雅黑"/>
                        </a:rPr>
                        <a:t>容错处理不当</a:t>
                      </a:r>
                      <a:endParaRPr sz="1500" dirty="0">
                        <a:latin typeface="微软雅黑"/>
                        <a:cs typeface="微软雅黑"/>
                      </a:endParaRPr>
                    </a:p>
                  </a:txBody>
                  <a:tcPr marL="0" marR="0" marT="266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8255" algn="ctr">
                        <a:lnSpc>
                          <a:spcPct val="100000"/>
                        </a:lnSpc>
                        <a:spcBef>
                          <a:spcPts val="275"/>
                        </a:spcBef>
                      </a:pPr>
                      <a:r>
                        <a:rPr sz="1400" dirty="0">
                          <a:latin typeface="微软雅黑"/>
                          <a:cs typeface="微软雅黑"/>
                        </a:rPr>
                        <a:t>泄露系统信</a:t>
                      </a:r>
                      <a:r>
                        <a:rPr sz="1400" spc="0" dirty="0">
                          <a:latin typeface="微软雅黑"/>
                          <a:cs typeface="微软雅黑"/>
                        </a:rPr>
                        <a:t>息</a:t>
                      </a:r>
                      <a:endParaRPr sz="1400">
                        <a:latin typeface="微软雅黑"/>
                        <a:cs typeface="微软雅黑"/>
                      </a:endParaRPr>
                    </a:p>
                  </a:txBody>
                  <a:tcPr marL="0" marR="0" marT="349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8"/>
                  </a:ext>
                </a:extLst>
              </a:tr>
              <a:tr h="352674">
                <a:tc rowSpan="4">
                  <a:txBody>
                    <a:bodyPr/>
                    <a:lstStyle/>
                    <a:p>
                      <a:pPr algn="ctr">
                        <a:lnSpc>
                          <a:spcPct val="100000"/>
                        </a:lnSpc>
                      </a:pPr>
                      <a:endParaRPr sz="2000" dirty="0">
                        <a:latin typeface="Times New Roman"/>
                        <a:cs typeface="Times New Roman"/>
                      </a:endParaRPr>
                    </a:p>
                    <a:p>
                      <a:pPr marL="10795" algn="ctr">
                        <a:lnSpc>
                          <a:spcPct val="100000"/>
                        </a:lnSpc>
                        <a:spcBef>
                          <a:spcPts val="1270"/>
                        </a:spcBef>
                      </a:pPr>
                      <a:r>
                        <a:rPr sz="1500" b="1" spc="-5" dirty="0">
                          <a:solidFill>
                            <a:srgbClr val="C00000"/>
                          </a:solidFill>
                          <a:latin typeface="微软雅黑"/>
                          <a:cs typeface="微软雅黑"/>
                        </a:rPr>
                        <a:t>4.</a:t>
                      </a:r>
                      <a:r>
                        <a:rPr sz="1500" b="1" dirty="0">
                          <a:solidFill>
                            <a:srgbClr val="C00000"/>
                          </a:solidFill>
                          <a:latin typeface="微软雅黑"/>
                          <a:cs typeface="微软雅黑"/>
                        </a:rPr>
                        <a:t>工作平台安全特性</a:t>
                      </a:r>
                      <a:endParaRPr sz="1500" dirty="0">
                        <a:latin typeface="微软雅黑"/>
                        <a:cs typeface="微软雅黑"/>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8255" algn="ctr">
                        <a:lnSpc>
                          <a:spcPct val="100000"/>
                        </a:lnSpc>
                        <a:spcBef>
                          <a:spcPts val="275"/>
                        </a:spcBef>
                      </a:pPr>
                      <a:r>
                        <a:rPr sz="1400" spc="-10" dirty="0">
                          <a:latin typeface="微软雅黑"/>
                          <a:cs typeface="微软雅黑"/>
                        </a:rPr>
                        <a:t>Apache</a:t>
                      </a:r>
                      <a:r>
                        <a:rPr sz="1400" dirty="0">
                          <a:latin typeface="微软雅黑"/>
                          <a:cs typeface="微软雅黑"/>
                        </a:rPr>
                        <a:t>文件名解析漏</a:t>
                      </a:r>
                      <a:r>
                        <a:rPr sz="1400" spc="0" dirty="0">
                          <a:latin typeface="微软雅黑"/>
                          <a:cs typeface="微软雅黑"/>
                        </a:rPr>
                        <a:t>洞</a:t>
                      </a:r>
                      <a:endParaRPr sz="1400">
                        <a:latin typeface="微软雅黑"/>
                        <a:cs typeface="微软雅黑"/>
                      </a:endParaRPr>
                    </a:p>
                  </a:txBody>
                  <a:tcPr marL="0" marR="0" marT="349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9"/>
                  </a:ext>
                </a:extLst>
              </a:tr>
              <a:tr h="352674">
                <a:tc vMerge="1">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7620" algn="ctr">
                        <a:lnSpc>
                          <a:spcPct val="100000"/>
                        </a:lnSpc>
                        <a:spcBef>
                          <a:spcPts val="275"/>
                        </a:spcBef>
                      </a:pPr>
                      <a:r>
                        <a:rPr sz="1400" spc="-5" dirty="0">
                          <a:latin typeface="微软雅黑"/>
                          <a:cs typeface="微软雅黑"/>
                        </a:rPr>
                        <a:t>Nginx</a:t>
                      </a:r>
                      <a:r>
                        <a:rPr sz="1400" dirty="0">
                          <a:latin typeface="微软雅黑"/>
                          <a:cs typeface="微软雅黑"/>
                        </a:rPr>
                        <a:t>文件名解析漏</a:t>
                      </a:r>
                      <a:r>
                        <a:rPr sz="1400" spc="0" dirty="0">
                          <a:latin typeface="微软雅黑"/>
                          <a:cs typeface="微软雅黑"/>
                        </a:rPr>
                        <a:t>洞</a:t>
                      </a:r>
                      <a:endParaRPr sz="1400">
                        <a:latin typeface="微软雅黑"/>
                        <a:cs typeface="微软雅黑"/>
                      </a:endParaRPr>
                    </a:p>
                  </a:txBody>
                  <a:tcPr marL="0" marR="0" marT="349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10"/>
                  </a:ext>
                </a:extLst>
              </a:tr>
              <a:tr h="352674">
                <a:tc vMerge="1">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8255" algn="ctr">
                        <a:lnSpc>
                          <a:spcPct val="100000"/>
                        </a:lnSpc>
                        <a:spcBef>
                          <a:spcPts val="275"/>
                        </a:spcBef>
                      </a:pPr>
                      <a:r>
                        <a:rPr sz="1400" spc="-10" dirty="0">
                          <a:latin typeface="微软雅黑"/>
                          <a:cs typeface="微软雅黑"/>
                        </a:rPr>
                        <a:t>Struts2</a:t>
                      </a:r>
                      <a:r>
                        <a:rPr sz="1400" dirty="0">
                          <a:latin typeface="微软雅黑"/>
                          <a:cs typeface="微软雅黑"/>
                        </a:rPr>
                        <a:t>框架任意代码执</a:t>
                      </a:r>
                      <a:r>
                        <a:rPr sz="1400" spc="0" dirty="0">
                          <a:latin typeface="微软雅黑"/>
                          <a:cs typeface="微软雅黑"/>
                        </a:rPr>
                        <a:t>行</a:t>
                      </a:r>
                      <a:endParaRPr sz="1400">
                        <a:latin typeface="微软雅黑"/>
                        <a:cs typeface="微软雅黑"/>
                      </a:endParaRPr>
                    </a:p>
                  </a:txBody>
                  <a:tcPr marL="0" marR="0" marT="349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11"/>
                  </a:ext>
                </a:extLst>
              </a:tr>
              <a:tr h="353463">
                <a:tc vMerge="1">
                  <a:txBody>
                    <a:bodyPr/>
                    <a:lstStyle/>
                    <a:p>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000"/>
                    </a:solidFill>
                  </a:tcPr>
                </a:tc>
                <a:tc>
                  <a:txBody>
                    <a:bodyPr/>
                    <a:lstStyle/>
                    <a:p>
                      <a:pPr marL="7620" algn="ctr">
                        <a:lnSpc>
                          <a:spcPct val="100000"/>
                        </a:lnSpc>
                        <a:spcBef>
                          <a:spcPts val="275"/>
                        </a:spcBef>
                      </a:pPr>
                      <a:r>
                        <a:rPr sz="1400" spc="0" dirty="0">
                          <a:latin typeface="微软雅黑"/>
                          <a:cs typeface="微软雅黑"/>
                        </a:rPr>
                        <a:t>FLASH</a:t>
                      </a:r>
                      <a:r>
                        <a:rPr sz="1400" dirty="0">
                          <a:latin typeface="微软雅黑"/>
                          <a:cs typeface="微软雅黑"/>
                        </a:rPr>
                        <a:t>安全策</a:t>
                      </a:r>
                      <a:r>
                        <a:rPr sz="1400" spc="0" dirty="0">
                          <a:latin typeface="微软雅黑"/>
                          <a:cs typeface="微软雅黑"/>
                        </a:rPr>
                        <a:t>略</a:t>
                      </a:r>
                      <a:endParaRPr sz="1400" dirty="0">
                        <a:latin typeface="微软雅黑"/>
                        <a:cs typeface="微软雅黑"/>
                      </a:endParaRPr>
                    </a:p>
                  </a:txBody>
                  <a:tcPr marL="0" marR="0" marT="349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12"/>
                  </a:ext>
                </a:extLst>
              </a:tr>
            </a:tbl>
          </a:graphicData>
        </a:graphic>
      </p:graphicFrame>
      <p:sp>
        <p:nvSpPr>
          <p:cNvPr id="11"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2" name="标题 1"/>
          <p:cNvSpPr>
            <a:spLocks noGrp="1"/>
          </p:cNvSpPr>
          <p:nvPr>
            <p:ph type="title"/>
          </p:nvPr>
        </p:nvSpPr>
        <p:spPr>
          <a:xfrm>
            <a:off x="673761" y="355955"/>
            <a:ext cx="4377251" cy="378554"/>
          </a:xfrm>
        </p:spPr>
        <p:txBody>
          <a:bodyPr>
            <a:noAutofit/>
          </a:bodyPr>
          <a:lstStyle/>
          <a:p>
            <a:r>
              <a:rPr lang="en-US" altLang="zh-CN" dirty="0"/>
              <a:t>Web</a:t>
            </a:r>
            <a:r>
              <a:rPr lang="zh-CN" altLang="en-US" dirty="0"/>
              <a:t>代码常见的安全</a:t>
            </a:r>
            <a:r>
              <a:rPr lang="zh-CN" altLang="en-US" dirty="0" smtClean="0"/>
              <a:t>问题</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1" y="336652"/>
            <a:ext cx="12191999" cy="378554"/>
            <a:chOff x="1" y="336652"/>
            <a:chExt cx="12191999" cy="378554"/>
          </a:xfrm>
        </p:grpSpPr>
        <p:sp>
          <p:nvSpPr>
            <p:cNvPr id="14" name="矩形 13">
              <a:extLst>
                <a:ext uri="{FF2B5EF4-FFF2-40B4-BE49-F238E27FC236}">
                  <a16:creationId xmlns:a16="http://schemas.microsoft.com/office/drawing/2014/main" id="{F9A61405-0682-4602-BF60-F734C8C97EA0}"/>
                </a:ext>
              </a:extLst>
            </p:cNvPr>
            <p:cNvSpPr/>
            <p:nvPr/>
          </p:nvSpPr>
          <p:spPr>
            <a:xfrm>
              <a:off x="5051012" y="336652"/>
              <a:ext cx="7140988"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686786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762" y="355955"/>
            <a:ext cx="3468470" cy="378554"/>
          </a:xfrm>
        </p:spPr>
        <p:txBody>
          <a:bodyPr>
            <a:noAutofit/>
          </a:bodyPr>
          <a:lstStyle/>
          <a:p>
            <a:r>
              <a:rPr lang="en-US" altLang="zh-CN" sz="2400" spc="500" dirty="0" smtClean="0">
                <a:solidFill>
                  <a:schemeClr val="accent1">
                    <a:lumMod val="50000"/>
                  </a:schemeClr>
                </a:solidFill>
                <a:latin typeface="微软雅黑" panose="020B0503020204020204" pitchFamily="34" charset="-122"/>
                <a:ea typeface="微软雅黑" panose="020B0503020204020204" pitchFamily="34" charset="-122"/>
              </a:rPr>
              <a:t>Web</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攻防技术原理</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 y="336652"/>
            <a:ext cx="12191999" cy="378554"/>
            <a:chOff x="1" y="336652"/>
            <a:chExt cx="12191999" cy="378554"/>
          </a:xfrm>
        </p:grpSpPr>
        <p:sp>
          <p:nvSpPr>
            <p:cNvPr id="4" name="矩形 3">
              <a:extLst>
                <a:ext uri="{FF2B5EF4-FFF2-40B4-BE49-F238E27FC236}">
                  <a16:creationId xmlns:a16="http://schemas.microsoft.com/office/drawing/2014/main" id="{F9A61405-0682-4602-BF60-F734C8C97EA0}"/>
                </a:ext>
              </a:extLst>
            </p:cNvPr>
            <p:cNvSpPr/>
            <p:nvPr/>
          </p:nvSpPr>
          <p:spPr>
            <a:xfrm>
              <a:off x="4023360" y="336652"/>
              <a:ext cx="8168640"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内容占位符 2"/>
          <p:cNvSpPr>
            <a:spLocks noGrp="1"/>
          </p:cNvSpPr>
          <p:nvPr>
            <p:ph idx="1"/>
          </p:nvPr>
        </p:nvSpPr>
        <p:spPr>
          <a:xfrm>
            <a:off x="838200" y="1162975"/>
            <a:ext cx="10515600" cy="5022866"/>
          </a:xfrm>
        </p:spPr>
        <p:txBody>
          <a:bodyPr vert="horz" lIns="91440" tIns="45720" rIns="91440" bIns="45720" rtlCol="0">
            <a:normAutofit/>
          </a:bodyPr>
          <a:lstStyle/>
          <a:p>
            <a:pPr marL="358775" indent="-358775" algn="just">
              <a:lnSpc>
                <a:spcPct val="130000"/>
              </a:lnSpc>
              <a:buSzPct val="110000"/>
            </a:pPr>
            <a:r>
              <a:rPr lang="en-US" altLang="zh-CN" dirty="0" smtClean="0">
                <a:latin typeface="Times New Roman" panose="02020603050405020304" pitchFamily="18" charset="0"/>
                <a:ea typeface="黑体" panose="02010609060101010101" pitchFamily="49" charset="-122"/>
              </a:rPr>
              <a:t>SQL</a:t>
            </a:r>
            <a:r>
              <a:rPr lang="zh-CN" altLang="en-US" dirty="0" smtClean="0">
                <a:latin typeface="Times New Roman" panose="02020603050405020304" pitchFamily="18" charset="0"/>
                <a:ea typeface="黑体" panose="02010609060101010101" pitchFamily="49" charset="-122"/>
              </a:rPr>
              <a:t>注入（</a:t>
            </a:r>
            <a:r>
              <a:rPr lang="en-US" altLang="zh-CN" dirty="0" smtClean="0">
                <a:latin typeface="Times New Roman" panose="02020603050405020304" pitchFamily="18" charset="0"/>
                <a:ea typeface="黑体" panose="02010609060101010101" pitchFamily="49" charset="-122"/>
              </a:rPr>
              <a:t>SQL Injection</a:t>
            </a:r>
            <a:r>
              <a:rPr lang="zh-CN" altLang="en-US" dirty="0" smtClean="0">
                <a:latin typeface="Times New Roman" panose="02020603050405020304" pitchFamily="18" charset="0"/>
                <a:ea typeface="黑体" panose="02010609060101010101" pitchFamily="49" charset="-122"/>
              </a:rPr>
              <a:t>）</a:t>
            </a:r>
            <a:endParaRPr lang="en-US" altLang="zh-CN" dirty="0" smtClean="0">
              <a:latin typeface="Times New Roman" panose="02020603050405020304" pitchFamily="18" charset="0"/>
              <a:ea typeface="黑体" panose="02010609060101010101" pitchFamily="49" charset="-122"/>
            </a:endParaRPr>
          </a:p>
          <a:p>
            <a:pPr marL="358775" indent="-358775" algn="just">
              <a:lnSpc>
                <a:spcPct val="130000"/>
              </a:lnSpc>
              <a:buSzPct val="110000"/>
            </a:pPr>
            <a:r>
              <a:rPr lang="zh-CN" altLang="en-US" dirty="0" smtClean="0">
                <a:latin typeface="Times New Roman" panose="02020603050405020304" pitchFamily="18" charset="0"/>
                <a:ea typeface="黑体" panose="02010609060101010101" pitchFamily="49" charset="-122"/>
              </a:rPr>
              <a:t>跨站脚本攻击（</a:t>
            </a:r>
            <a:r>
              <a:rPr lang="en-US" altLang="zh-CN" dirty="0" smtClean="0">
                <a:latin typeface="Times New Roman" panose="02020603050405020304" pitchFamily="18" charset="0"/>
                <a:ea typeface="黑体" panose="02010609060101010101" pitchFamily="49" charset="-122"/>
              </a:rPr>
              <a:t>XSS</a:t>
            </a:r>
            <a:r>
              <a:rPr lang="zh-CN" altLang="en-US" dirty="0" smtClean="0">
                <a:latin typeface="Times New Roman" panose="02020603050405020304" pitchFamily="18" charset="0"/>
                <a:ea typeface="黑体" panose="02010609060101010101" pitchFamily="49" charset="-122"/>
              </a:rPr>
              <a:t>）</a:t>
            </a:r>
            <a:endParaRPr lang="en-US" altLang="zh-CN" dirty="0" smtClean="0">
              <a:latin typeface="Times New Roman" panose="02020603050405020304" pitchFamily="18" charset="0"/>
              <a:ea typeface="黑体" panose="02010609060101010101" pitchFamily="49" charset="-122"/>
            </a:endParaRPr>
          </a:p>
          <a:p>
            <a:pPr marL="358775" indent="-358775" algn="just">
              <a:lnSpc>
                <a:spcPct val="130000"/>
              </a:lnSpc>
              <a:buSzPct val="110000"/>
            </a:pPr>
            <a:r>
              <a:rPr lang="zh-CN" altLang="en-US" dirty="0">
                <a:latin typeface="Times New Roman" panose="02020603050405020304" pitchFamily="18" charset="0"/>
                <a:ea typeface="黑体" panose="02010609060101010101" pitchFamily="49" charset="-122"/>
              </a:rPr>
              <a:t>跨</a:t>
            </a:r>
            <a:r>
              <a:rPr lang="zh-CN" altLang="en-US" dirty="0" smtClean="0">
                <a:latin typeface="Times New Roman" panose="02020603050405020304" pitchFamily="18" charset="0"/>
                <a:ea typeface="黑体" panose="02010609060101010101" pitchFamily="49" charset="-122"/>
              </a:rPr>
              <a:t>站请求伪造（</a:t>
            </a:r>
            <a:r>
              <a:rPr lang="en-US" altLang="zh-CN" dirty="0" smtClean="0">
                <a:latin typeface="Times New Roman" panose="02020603050405020304" pitchFamily="18" charset="0"/>
                <a:ea typeface="黑体" panose="02010609060101010101" pitchFamily="49" charset="-122"/>
              </a:rPr>
              <a:t>CSRF</a:t>
            </a:r>
            <a:r>
              <a:rPr lang="zh-CN" altLang="en-US" dirty="0" smtClean="0">
                <a:latin typeface="Times New Roman" panose="02020603050405020304" pitchFamily="18" charset="0"/>
                <a:ea typeface="黑体" panose="02010609060101010101" pitchFamily="49" charset="-122"/>
              </a:rPr>
              <a:t>）</a:t>
            </a:r>
            <a:endParaRPr lang="en-US" altLang="zh-CN" dirty="0" smtClean="0">
              <a:latin typeface="Times New Roman" panose="02020603050405020304" pitchFamily="18" charset="0"/>
              <a:ea typeface="黑体" panose="02010609060101010101" pitchFamily="49" charset="-122"/>
            </a:endParaRPr>
          </a:p>
          <a:p>
            <a:pPr marL="358775" indent="-358775" algn="just">
              <a:lnSpc>
                <a:spcPct val="130000"/>
              </a:lnSpc>
              <a:buSzPct val="110000"/>
            </a:pPr>
            <a:r>
              <a:rPr lang="zh-CN" altLang="en-US" dirty="0" smtClean="0">
                <a:latin typeface="Times New Roman" panose="02020603050405020304" pitchFamily="18" charset="0"/>
                <a:ea typeface="黑体" panose="02010609060101010101" pitchFamily="49" charset="-122"/>
              </a:rPr>
              <a:t>文件上传漏洞</a:t>
            </a:r>
            <a:endParaRPr lang="en-US" altLang="zh-CN" dirty="0" smtClean="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81012027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762" y="355955"/>
            <a:ext cx="3468470" cy="378554"/>
          </a:xfrm>
        </p:spPr>
        <p:txBody>
          <a:bodyPr>
            <a:noAutofit/>
          </a:bodyPr>
          <a:lstStyle/>
          <a:p>
            <a:r>
              <a:rPr lang="en-US" altLang="zh-CN" sz="2400" spc="500" dirty="0" smtClean="0">
                <a:solidFill>
                  <a:schemeClr val="accent1">
                    <a:lumMod val="50000"/>
                  </a:schemeClr>
                </a:solidFill>
                <a:latin typeface="微软雅黑" panose="020B0503020204020204" pitchFamily="34" charset="-122"/>
                <a:ea typeface="微软雅黑" panose="020B0503020204020204" pitchFamily="34" charset="-122"/>
              </a:rPr>
              <a:t>Web</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攻防技术原理</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 y="336652"/>
            <a:ext cx="12191999" cy="378554"/>
            <a:chOff x="1" y="336652"/>
            <a:chExt cx="12191999" cy="378554"/>
          </a:xfrm>
        </p:grpSpPr>
        <p:sp>
          <p:nvSpPr>
            <p:cNvPr id="4" name="矩形 3">
              <a:extLst>
                <a:ext uri="{FF2B5EF4-FFF2-40B4-BE49-F238E27FC236}">
                  <a16:creationId xmlns:a16="http://schemas.microsoft.com/office/drawing/2014/main" id="{F9A61405-0682-4602-BF60-F734C8C97EA0}"/>
                </a:ext>
              </a:extLst>
            </p:cNvPr>
            <p:cNvSpPr/>
            <p:nvPr/>
          </p:nvSpPr>
          <p:spPr>
            <a:xfrm>
              <a:off x="4023360" y="336652"/>
              <a:ext cx="8168640"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内容占位符 2"/>
          <p:cNvSpPr>
            <a:spLocks noGrp="1"/>
          </p:cNvSpPr>
          <p:nvPr>
            <p:ph idx="1"/>
          </p:nvPr>
        </p:nvSpPr>
        <p:spPr>
          <a:xfrm>
            <a:off x="838200" y="1162975"/>
            <a:ext cx="10515600" cy="5022866"/>
          </a:xfrm>
        </p:spPr>
        <p:txBody>
          <a:bodyPr vert="horz" lIns="91440" tIns="45720" rIns="91440" bIns="45720" rtlCol="0">
            <a:normAutofit/>
          </a:bodyPr>
          <a:lstStyle/>
          <a:p>
            <a:pPr marL="358775" indent="-358775" algn="just">
              <a:lnSpc>
                <a:spcPct val="130000"/>
              </a:lnSpc>
              <a:buSzPct val="110000"/>
            </a:pPr>
            <a:r>
              <a:rPr lang="en-US" altLang="zh-CN" dirty="0" smtClean="0">
                <a:latin typeface="Times New Roman" panose="02020603050405020304" pitchFamily="18" charset="0"/>
                <a:ea typeface="黑体" panose="02010609060101010101" pitchFamily="49" charset="-122"/>
              </a:rPr>
              <a:t>SQL</a:t>
            </a:r>
            <a:r>
              <a:rPr lang="zh-CN" altLang="en-US" dirty="0" smtClean="0">
                <a:latin typeface="Times New Roman" panose="02020603050405020304" pitchFamily="18" charset="0"/>
                <a:ea typeface="黑体" panose="02010609060101010101" pitchFamily="49" charset="-122"/>
              </a:rPr>
              <a:t>注入（</a:t>
            </a:r>
            <a:r>
              <a:rPr lang="en-US" altLang="zh-CN" dirty="0" smtClean="0">
                <a:latin typeface="Times New Roman" panose="02020603050405020304" pitchFamily="18" charset="0"/>
                <a:ea typeface="黑体" panose="02010609060101010101" pitchFamily="49" charset="-122"/>
              </a:rPr>
              <a:t>SQL Injection</a:t>
            </a:r>
            <a:r>
              <a:rPr lang="zh-CN" altLang="en-US" dirty="0" smtClean="0">
                <a:latin typeface="Times New Roman" panose="02020603050405020304" pitchFamily="18" charset="0"/>
                <a:ea typeface="黑体" panose="02010609060101010101" pitchFamily="49" charset="-122"/>
              </a:rPr>
              <a:t>）</a:t>
            </a:r>
            <a:endParaRPr lang="en-US" altLang="zh-CN" dirty="0" smtClean="0">
              <a:latin typeface="Times New Roman" panose="02020603050405020304" pitchFamily="18" charset="0"/>
              <a:ea typeface="黑体" panose="02010609060101010101" pitchFamily="49" charset="-122"/>
            </a:endParaRPr>
          </a:p>
          <a:p>
            <a:pPr marL="358775" indent="-358775" algn="just">
              <a:lnSpc>
                <a:spcPct val="130000"/>
              </a:lnSpc>
              <a:buSzPct val="110000"/>
            </a:pPr>
            <a:r>
              <a:rPr lang="zh-CN" altLang="en-US" dirty="0" smtClean="0">
                <a:solidFill>
                  <a:schemeClr val="bg1">
                    <a:lumMod val="75000"/>
                  </a:schemeClr>
                </a:solidFill>
                <a:latin typeface="Times New Roman" panose="02020603050405020304" pitchFamily="18" charset="0"/>
                <a:ea typeface="黑体" panose="02010609060101010101" pitchFamily="49" charset="-122"/>
              </a:rPr>
              <a:t>跨站脚本攻击（</a:t>
            </a:r>
            <a:r>
              <a:rPr lang="en-US" altLang="zh-CN" dirty="0" smtClean="0">
                <a:solidFill>
                  <a:schemeClr val="bg1">
                    <a:lumMod val="75000"/>
                  </a:schemeClr>
                </a:solidFill>
                <a:latin typeface="Times New Roman" panose="02020603050405020304" pitchFamily="18" charset="0"/>
                <a:ea typeface="黑体" panose="02010609060101010101" pitchFamily="49" charset="-122"/>
              </a:rPr>
              <a:t>XSS</a:t>
            </a:r>
            <a:r>
              <a:rPr lang="zh-CN" altLang="en-US" dirty="0" smtClean="0">
                <a:solidFill>
                  <a:schemeClr val="bg1">
                    <a:lumMod val="75000"/>
                  </a:schemeClr>
                </a:solidFill>
                <a:latin typeface="Times New Roman" panose="02020603050405020304" pitchFamily="18" charset="0"/>
                <a:ea typeface="黑体" panose="02010609060101010101" pitchFamily="49" charset="-122"/>
              </a:rPr>
              <a:t>）</a:t>
            </a:r>
            <a:endParaRPr lang="en-US" altLang="zh-CN" dirty="0" smtClean="0">
              <a:solidFill>
                <a:schemeClr val="bg1">
                  <a:lumMod val="75000"/>
                </a:schemeClr>
              </a:solidFill>
              <a:latin typeface="Times New Roman" panose="02020603050405020304" pitchFamily="18" charset="0"/>
              <a:ea typeface="黑体" panose="02010609060101010101" pitchFamily="49" charset="-122"/>
            </a:endParaRPr>
          </a:p>
          <a:p>
            <a:pPr marL="358775" indent="-358775" algn="just">
              <a:lnSpc>
                <a:spcPct val="130000"/>
              </a:lnSpc>
              <a:buSzPct val="110000"/>
            </a:pPr>
            <a:r>
              <a:rPr lang="zh-CN" altLang="en-US" dirty="0">
                <a:solidFill>
                  <a:schemeClr val="bg1">
                    <a:lumMod val="75000"/>
                  </a:schemeClr>
                </a:solidFill>
                <a:latin typeface="Times New Roman" panose="02020603050405020304" pitchFamily="18" charset="0"/>
                <a:ea typeface="黑体" panose="02010609060101010101" pitchFamily="49" charset="-122"/>
              </a:rPr>
              <a:t>跨</a:t>
            </a:r>
            <a:r>
              <a:rPr lang="zh-CN" altLang="en-US" dirty="0" smtClean="0">
                <a:solidFill>
                  <a:schemeClr val="bg1">
                    <a:lumMod val="75000"/>
                  </a:schemeClr>
                </a:solidFill>
                <a:latin typeface="Times New Roman" panose="02020603050405020304" pitchFamily="18" charset="0"/>
                <a:ea typeface="黑体" panose="02010609060101010101" pitchFamily="49" charset="-122"/>
              </a:rPr>
              <a:t>站请求伪造（</a:t>
            </a:r>
            <a:r>
              <a:rPr lang="en-US" altLang="zh-CN" dirty="0" smtClean="0">
                <a:solidFill>
                  <a:schemeClr val="bg1">
                    <a:lumMod val="75000"/>
                  </a:schemeClr>
                </a:solidFill>
                <a:latin typeface="Times New Roman" panose="02020603050405020304" pitchFamily="18" charset="0"/>
                <a:ea typeface="黑体" panose="02010609060101010101" pitchFamily="49" charset="-122"/>
              </a:rPr>
              <a:t>CSRF</a:t>
            </a:r>
            <a:r>
              <a:rPr lang="zh-CN" altLang="en-US" dirty="0" smtClean="0">
                <a:solidFill>
                  <a:schemeClr val="bg1">
                    <a:lumMod val="75000"/>
                  </a:schemeClr>
                </a:solidFill>
                <a:latin typeface="Times New Roman" panose="02020603050405020304" pitchFamily="18" charset="0"/>
                <a:ea typeface="黑体" panose="02010609060101010101" pitchFamily="49" charset="-122"/>
              </a:rPr>
              <a:t>）</a:t>
            </a:r>
            <a:endParaRPr lang="en-US" altLang="zh-CN" dirty="0" smtClean="0">
              <a:solidFill>
                <a:schemeClr val="bg1">
                  <a:lumMod val="75000"/>
                </a:schemeClr>
              </a:solidFill>
              <a:latin typeface="Times New Roman" panose="02020603050405020304" pitchFamily="18" charset="0"/>
              <a:ea typeface="黑体" panose="02010609060101010101" pitchFamily="49" charset="-122"/>
            </a:endParaRPr>
          </a:p>
          <a:p>
            <a:pPr marL="358775" indent="-358775" algn="just">
              <a:lnSpc>
                <a:spcPct val="130000"/>
              </a:lnSpc>
              <a:buSzPct val="110000"/>
            </a:pPr>
            <a:r>
              <a:rPr lang="zh-CN" altLang="en-US" dirty="0" smtClean="0">
                <a:solidFill>
                  <a:schemeClr val="bg1">
                    <a:lumMod val="75000"/>
                  </a:schemeClr>
                </a:solidFill>
                <a:latin typeface="Times New Roman" panose="02020603050405020304" pitchFamily="18" charset="0"/>
                <a:ea typeface="黑体" panose="02010609060101010101" pitchFamily="49" charset="-122"/>
              </a:rPr>
              <a:t>文件上传漏洞</a:t>
            </a:r>
            <a:endParaRPr lang="en-US" altLang="zh-CN" dirty="0" smtClean="0">
              <a:solidFill>
                <a:schemeClr val="bg1">
                  <a:lumMod val="75000"/>
                </a:schemeClr>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35887805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686339" y="369583"/>
            <a:ext cx="1782542"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spc="500" dirty="0" smtClean="0">
                <a:solidFill>
                  <a:schemeClr val="accent1">
                    <a:lumMod val="50000"/>
                  </a:schemeClr>
                </a:solidFill>
                <a:latin typeface="微软雅黑" panose="020B0503020204020204" pitchFamily="34" charset="-122"/>
                <a:ea typeface="微软雅黑" panose="020B0503020204020204" pitchFamily="34" charset="-122"/>
              </a:rPr>
              <a:t>SQL</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注入</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 y="336652"/>
            <a:ext cx="12191999" cy="378554"/>
            <a:chOff x="1" y="336652"/>
            <a:chExt cx="12191999" cy="378554"/>
          </a:xfrm>
        </p:grpSpPr>
        <p:sp>
          <p:nvSpPr>
            <p:cNvPr id="8" name="矩形 7">
              <a:extLst>
                <a:ext uri="{FF2B5EF4-FFF2-40B4-BE49-F238E27FC236}">
                  <a16:creationId xmlns:a16="http://schemas.microsoft.com/office/drawing/2014/main" id="{F9A61405-0682-4602-BF60-F734C8C97EA0}"/>
                </a:ext>
              </a:extLst>
            </p:cNvPr>
            <p:cNvSpPr/>
            <p:nvPr/>
          </p:nvSpPr>
          <p:spPr>
            <a:xfrm>
              <a:off x="2468881" y="336652"/>
              <a:ext cx="9723119"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内容占位符 2"/>
          <p:cNvSpPr>
            <a:spLocks noGrp="1"/>
          </p:cNvSpPr>
          <p:nvPr>
            <p:ph idx="1"/>
          </p:nvPr>
        </p:nvSpPr>
        <p:spPr>
          <a:xfrm>
            <a:off x="838200" y="1162975"/>
            <a:ext cx="10515600" cy="5022866"/>
          </a:xfrm>
        </p:spPr>
        <p:txBody>
          <a:bodyPr vert="horz" lIns="91440" tIns="45720" rIns="91440" bIns="45720" rtlCol="0">
            <a:normAutofit/>
          </a:bodyPr>
          <a:lstStyle/>
          <a:p>
            <a:pPr marL="358775" indent="-358775" algn="just">
              <a:lnSpc>
                <a:spcPct val="130000"/>
              </a:lnSpc>
              <a:buSzPct val="110000"/>
            </a:pPr>
            <a:r>
              <a:rPr lang="en-US" altLang="zh-CN" sz="3200" dirty="0">
                <a:solidFill>
                  <a:srgbClr val="C00000"/>
                </a:solidFill>
                <a:latin typeface="Times New Roman" panose="02020603050405020304" pitchFamily="18" charset="0"/>
                <a:ea typeface="黑体" panose="02010609060101010101" pitchFamily="49" charset="-122"/>
              </a:rPr>
              <a:t>SQL</a:t>
            </a:r>
            <a:r>
              <a:rPr lang="zh-CN" altLang="en-US" sz="3200" dirty="0">
                <a:solidFill>
                  <a:srgbClr val="C00000"/>
                </a:solidFill>
                <a:latin typeface="Times New Roman" panose="02020603050405020304" pitchFamily="18" charset="0"/>
                <a:ea typeface="黑体" panose="02010609060101010101" pitchFamily="49" charset="-122"/>
              </a:rPr>
              <a:t>注入</a:t>
            </a:r>
            <a:r>
              <a:rPr lang="zh-CN" altLang="en-US" sz="3200" dirty="0">
                <a:latin typeface="Times New Roman" panose="02020603050405020304" pitchFamily="18" charset="0"/>
                <a:ea typeface="黑体" panose="02010609060101010101" pitchFamily="49" charset="-122"/>
              </a:rPr>
              <a:t>（</a:t>
            </a:r>
            <a:r>
              <a:rPr lang="en-US" altLang="zh-CN" sz="3200" dirty="0">
                <a:latin typeface="Times New Roman" panose="02020603050405020304" pitchFamily="18" charset="0"/>
                <a:ea typeface="黑体" panose="02010609060101010101" pitchFamily="49" charset="-122"/>
              </a:rPr>
              <a:t>SQL Injection</a:t>
            </a:r>
            <a:r>
              <a:rPr lang="zh-CN" altLang="en-US" sz="3200" dirty="0">
                <a:latin typeface="Times New Roman" panose="02020603050405020304" pitchFamily="18" charset="0"/>
                <a:ea typeface="黑体" panose="02010609060101010101" pitchFamily="49" charset="-122"/>
              </a:rPr>
              <a:t>）</a:t>
            </a:r>
            <a:endParaRPr lang="en-US" altLang="zh-CN" sz="3200" dirty="0">
              <a:latin typeface="Times New Roman" panose="02020603050405020304" pitchFamily="18" charset="0"/>
              <a:ea typeface="黑体" panose="02010609060101010101" pitchFamily="49" charset="-122"/>
            </a:endParaRPr>
          </a:p>
          <a:p>
            <a:pPr marL="803275" lvl="1" indent="-346075" algn="just">
              <a:lnSpc>
                <a:spcPct val="130000"/>
              </a:lnSpc>
              <a:buSzPct val="120000"/>
              <a:buFont typeface="Times New Roman" panose="02020603050405020304" pitchFamily="18" charset="0"/>
              <a:buChar char="–"/>
            </a:pPr>
            <a:r>
              <a:rPr lang="zh-CN" altLang="en-US" sz="2800" dirty="0">
                <a:latin typeface="Times New Roman" panose="02020603050405020304" pitchFamily="18" charset="0"/>
                <a:ea typeface="黑体" panose="02010609060101010101" pitchFamily="49" charset="-122"/>
              </a:rPr>
              <a:t>攻击者利用</a:t>
            </a:r>
            <a:r>
              <a:rPr lang="en-US" altLang="zh-CN" sz="2800" dirty="0">
                <a:latin typeface="Times New Roman" panose="02020603050405020304" pitchFamily="18" charset="0"/>
                <a:ea typeface="黑体" panose="02010609060101010101" pitchFamily="49" charset="-122"/>
              </a:rPr>
              <a:t>WEB</a:t>
            </a:r>
            <a:r>
              <a:rPr lang="zh-CN" altLang="en-US" sz="2800" dirty="0">
                <a:latin typeface="Times New Roman" panose="02020603050405020304" pitchFamily="18" charset="0"/>
                <a:ea typeface="黑体" panose="02010609060101010101" pitchFamily="49" charset="-122"/>
              </a:rPr>
              <a:t>应用程序</a:t>
            </a:r>
            <a:r>
              <a:rPr lang="zh-CN" altLang="en-US" sz="2800" dirty="0">
                <a:solidFill>
                  <a:srgbClr val="C00000"/>
                </a:solidFill>
                <a:latin typeface="Times New Roman" panose="02020603050405020304" pitchFamily="18" charset="0"/>
                <a:ea typeface="黑体" panose="02010609060101010101" pitchFamily="49" charset="-122"/>
              </a:rPr>
              <a:t>对用户输入验证上的疏忽</a:t>
            </a:r>
            <a:r>
              <a:rPr lang="zh-CN" altLang="en-US" sz="2800" dirty="0">
                <a:latin typeface="Times New Roman" panose="02020603050405020304" pitchFamily="18" charset="0"/>
                <a:ea typeface="黑体" panose="02010609060101010101" pitchFamily="49" charset="-122"/>
              </a:rPr>
              <a:t>，在输入的数据中包含</a:t>
            </a:r>
            <a:r>
              <a:rPr lang="zh-CN" altLang="en-US" sz="2800" dirty="0">
                <a:solidFill>
                  <a:srgbClr val="C00000"/>
                </a:solidFill>
                <a:latin typeface="Times New Roman" panose="02020603050405020304" pitchFamily="18" charset="0"/>
                <a:ea typeface="黑体" panose="02010609060101010101" pitchFamily="49" charset="-122"/>
              </a:rPr>
              <a:t>对某些数据库系统有特殊意义的符号或命令</a:t>
            </a:r>
            <a:r>
              <a:rPr lang="zh-CN" altLang="en-US" sz="2800" dirty="0">
                <a:latin typeface="Times New Roman" panose="02020603050405020304" pitchFamily="18" charset="0"/>
                <a:ea typeface="黑体" panose="02010609060101010101" pitchFamily="49" charset="-122"/>
              </a:rPr>
              <a:t>，让攻击者有机会直接对后台数据库系统下达指令，进而实现对后台数据库乃至整个应用系统的入侵。</a:t>
            </a:r>
          </a:p>
          <a:p>
            <a:pPr marL="358775" indent="-358775" algn="just">
              <a:lnSpc>
                <a:spcPct val="130000"/>
              </a:lnSpc>
              <a:buSzPct val="110000"/>
            </a:pPr>
            <a:endParaRPr lang="zh-CN" altLang="en-US" sz="3200"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9206700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5" name="object 5"/>
          <p:cNvSpPr txBox="1"/>
          <p:nvPr/>
        </p:nvSpPr>
        <p:spPr>
          <a:xfrm>
            <a:off x="747496" y="1057815"/>
            <a:ext cx="2857500" cy="451484"/>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a:cs typeface="微软雅黑"/>
              </a:rPr>
              <a:t>SQL注入场景模拟</a:t>
            </a:r>
            <a:endParaRPr sz="2800" dirty="0">
              <a:latin typeface="微软雅黑"/>
              <a:cs typeface="微软雅黑"/>
            </a:endParaRPr>
          </a:p>
        </p:txBody>
      </p:sp>
      <p:sp>
        <p:nvSpPr>
          <p:cNvPr id="8" name="object 8"/>
          <p:cNvSpPr/>
          <p:nvPr/>
        </p:nvSpPr>
        <p:spPr>
          <a:xfrm>
            <a:off x="2792186" y="4056382"/>
            <a:ext cx="1028700" cy="946403"/>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8206957" y="4068574"/>
            <a:ext cx="629412" cy="858012"/>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7952450" y="5089654"/>
            <a:ext cx="1123315" cy="306705"/>
          </a:xfrm>
          <a:custGeom>
            <a:avLst/>
            <a:gdLst/>
            <a:ahLst/>
            <a:cxnLst/>
            <a:rect l="l" t="t" r="r" b="b"/>
            <a:pathLst>
              <a:path w="1123315" h="306704">
                <a:moveTo>
                  <a:pt x="1072895" y="306324"/>
                </a:moveTo>
                <a:lnTo>
                  <a:pt x="50291" y="306324"/>
                </a:lnTo>
                <a:lnTo>
                  <a:pt x="30746" y="302021"/>
                </a:lnTo>
                <a:lnTo>
                  <a:pt x="14706" y="290903"/>
                </a:lnTo>
                <a:lnTo>
                  <a:pt x="3886" y="274541"/>
                </a:lnTo>
                <a:lnTo>
                  <a:pt x="0" y="254508"/>
                </a:lnTo>
                <a:lnTo>
                  <a:pt x="0" y="50291"/>
                </a:lnTo>
                <a:lnTo>
                  <a:pt x="3886" y="30546"/>
                </a:lnTo>
                <a:lnTo>
                  <a:pt x="14706" y="14439"/>
                </a:lnTo>
                <a:lnTo>
                  <a:pt x="30746" y="3686"/>
                </a:lnTo>
                <a:lnTo>
                  <a:pt x="50291" y="0"/>
                </a:lnTo>
                <a:lnTo>
                  <a:pt x="1072895" y="0"/>
                </a:lnTo>
                <a:lnTo>
                  <a:pt x="1092635" y="3686"/>
                </a:lnTo>
                <a:lnTo>
                  <a:pt x="1108743" y="14439"/>
                </a:lnTo>
                <a:lnTo>
                  <a:pt x="1119500" y="30546"/>
                </a:lnTo>
                <a:lnTo>
                  <a:pt x="1123187" y="50291"/>
                </a:lnTo>
                <a:lnTo>
                  <a:pt x="1123187" y="254508"/>
                </a:lnTo>
                <a:lnTo>
                  <a:pt x="1119500" y="274541"/>
                </a:lnTo>
                <a:lnTo>
                  <a:pt x="1108743" y="290903"/>
                </a:lnTo>
                <a:lnTo>
                  <a:pt x="1092635" y="302021"/>
                </a:lnTo>
                <a:lnTo>
                  <a:pt x="1072895" y="306324"/>
                </a:lnTo>
                <a:close/>
              </a:path>
            </a:pathLst>
          </a:custGeom>
          <a:solidFill>
            <a:srgbClr val="0562C1"/>
          </a:solidFill>
        </p:spPr>
        <p:txBody>
          <a:bodyPr wrap="square" lIns="0" tIns="0" rIns="0" bIns="0" rtlCol="0"/>
          <a:lstStyle/>
          <a:p>
            <a:endParaRPr/>
          </a:p>
        </p:txBody>
      </p:sp>
      <p:sp>
        <p:nvSpPr>
          <p:cNvPr id="11" name="object 11"/>
          <p:cNvSpPr txBox="1"/>
          <p:nvPr/>
        </p:nvSpPr>
        <p:spPr>
          <a:xfrm>
            <a:off x="8050672" y="5130052"/>
            <a:ext cx="79629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微软雅黑"/>
                <a:cs typeface="微软雅黑"/>
              </a:rPr>
              <a:t>/login.asp</a:t>
            </a:r>
            <a:endParaRPr sz="1200">
              <a:latin typeface="微软雅黑"/>
              <a:cs typeface="微软雅黑"/>
            </a:endParaRPr>
          </a:p>
        </p:txBody>
      </p:sp>
      <p:sp>
        <p:nvSpPr>
          <p:cNvPr id="12" name="object 12"/>
          <p:cNvSpPr/>
          <p:nvPr/>
        </p:nvSpPr>
        <p:spPr>
          <a:xfrm>
            <a:off x="2754086" y="5091177"/>
            <a:ext cx="1137285" cy="306705"/>
          </a:xfrm>
          <a:custGeom>
            <a:avLst/>
            <a:gdLst/>
            <a:ahLst/>
            <a:cxnLst/>
            <a:rect l="l" t="t" r="r" b="b"/>
            <a:pathLst>
              <a:path w="1137285" h="306704">
                <a:moveTo>
                  <a:pt x="1086612" y="306324"/>
                </a:moveTo>
                <a:lnTo>
                  <a:pt x="51816" y="306324"/>
                </a:lnTo>
                <a:lnTo>
                  <a:pt x="31889" y="302056"/>
                </a:lnTo>
                <a:lnTo>
                  <a:pt x="15563" y="290950"/>
                </a:lnTo>
                <a:lnTo>
                  <a:pt x="4410" y="274577"/>
                </a:lnTo>
                <a:lnTo>
                  <a:pt x="0" y="254508"/>
                </a:lnTo>
                <a:lnTo>
                  <a:pt x="0" y="50291"/>
                </a:lnTo>
                <a:lnTo>
                  <a:pt x="4410" y="30582"/>
                </a:lnTo>
                <a:lnTo>
                  <a:pt x="15563" y="14487"/>
                </a:lnTo>
                <a:lnTo>
                  <a:pt x="31889" y="3721"/>
                </a:lnTo>
                <a:lnTo>
                  <a:pt x="51816" y="0"/>
                </a:lnTo>
                <a:lnTo>
                  <a:pt x="1086612" y="0"/>
                </a:lnTo>
                <a:lnTo>
                  <a:pt x="1106280" y="3721"/>
                </a:lnTo>
                <a:lnTo>
                  <a:pt x="1122364" y="14487"/>
                </a:lnTo>
                <a:lnTo>
                  <a:pt x="1133144" y="30582"/>
                </a:lnTo>
                <a:lnTo>
                  <a:pt x="1136903" y="50291"/>
                </a:lnTo>
                <a:lnTo>
                  <a:pt x="1136903" y="254508"/>
                </a:lnTo>
                <a:lnTo>
                  <a:pt x="1133144" y="274577"/>
                </a:lnTo>
                <a:lnTo>
                  <a:pt x="1122364" y="290950"/>
                </a:lnTo>
                <a:lnTo>
                  <a:pt x="1106280" y="302056"/>
                </a:lnTo>
                <a:lnTo>
                  <a:pt x="1086612" y="306324"/>
                </a:lnTo>
                <a:close/>
              </a:path>
            </a:pathLst>
          </a:custGeom>
          <a:solidFill>
            <a:srgbClr val="4471C4"/>
          </a:solidFill>
        </p:spPr>
        <p:txBody>
          <a:bodyPr wrap="square" lIns="0" tIns="0" rIns="0" bIns="0" rtlCol="0"/>
          <a:lstStyle/>
          <a:p>
            <a:endParaRPr/>
          </a:p>
        </p:txBody>
      </p:sp>
      <p:sp>
        <p:nvSpPr>
          <p:cNvPr id="13" name="object 13"/>
          <p:cNvSpPr txBox="1"/>
          <p:nvPr/>
        </p:nvSpPr>
        <p:spPr>
          <a:xfrm>
            <a:off x="2853196" y="5128782"/>
            <a:ext cx="48260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微软雅黑"/>
                <a:cs typeface="微软雅黑"/>
              </a:rPr>
              <a:t>管理员</a:t>
            </a:r>
            <a:endParaRPr sz="1200">
              <a:latin typeface="微软雅黑"/>
              <a:cs typeface="微软雅黑"/>
            </a:endParaRPr>
          </a:p>
        </p:txBody>
      </p:sp>
      <p:sp>
        <p:nvSpPr>
          <p:cNvPr id="14" name="object 14"/>
          <p:cNvSpPr/>
          <p:nvPr/>
        </p:nvSpPr>
        <p:spPr>
          <a:xfrm>
            <a:off x="4363430" y="3977133"/>
            <a:ext cx="3200400" cy="1435608"/>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1905000" y="1718312"/>
            <a:ext cx="8817429" cy="1597616"/>
          </a:xfrm>
          <a:custGeom>
            <a:avLst/>
            <a:gdLst/>
            <a:ahLst/>
            <a:cxnLst/>
            <a:rect l="l" t="t" r="r" b="b"/>
            <a:pathLst>
              <a:path w="6497320" h="1525904">
                <a:moveTo>
                  <a:pt x="6242304" y="1525524"/>
                </a:moveTo>
                <a:lnTo>
                  <a:pt x="254507" y="1525524"/>
                </a:lnTo>
                <a:lnTo>
                  <a:pt x="208913" y="1521223"/>
                </a:lnTo>
                <a:lnTo>
                  <a:pt x="165975" y="1509257"/>
                </a:lnTo>
                <a:lnTo>
                  <a:pt x="126412" y="1490342"/>
                </a:lnTo>
                <a:lnTo>
                  <a:pt x="90940" y="1465193"/>
                </a:lnTo>
                <a:lnTo>
                  <a:pt x="60274" y="1434527"/>
                </a:lnTo>
                <a:lnTo>
                  <a:pt x="35131" y="1399060"/>
                </a:lnTo>
                <a:lnTo>
                  <a:pt x="16226" y="1359508"/>
                </a:lnTo>
                <a:lnTo>
                  <a:pt x="4277" y="1316588"/>
                </a:lnTo>
                <a:lnTo>
                  <a:pt x="0" y="1271016"/>
                </a:lnTo>
                <a:lnTo>
                  <a:pt x="0" y="252984"/>
                </a:lnTo>
                <a:lnTo>
                  <a:pt x="4277" y="207440"/>
                </a:lnTo>
                <a:lnTo>
                  <a:pt x="16226" y="164554"/>
                </a:lnTo>
                <a:lnTo>
                  <a:pt x="35131" y="125055"/>
                </a:lnTo>
                <a:lnTo>
                  <a:pt x="60274" y="89672"/>
                </a:lnTo>
                <a:lnTo>
                  <a:pt x="90940" y="59133"/>
                </a:lnTo>
                <a:lnTo>
                  <a:pt x="126412" y="34168"/>
                </a:lnTo>
                <a:lnTo>
                  <a:pt x="165975" y="15505"/>
                </a:lnTo>
                <a:lnTo>
                  <a:pt x="208913" y="3872"/>
                </a:lnTo>
                <a:lnTo>
                  <a:pt x="254507" y="0"/>
                </a:lnTo>
                <a:lnTo>
                  <a:pt x="6242304" y="0"/>
                </a:lnTo>
                <a:lnTo>
                  <a:pt x="6288037" y="3872"/>
                </a:lnTo>
                <a:lnTo>
                  <a:pt x="6331078" y="15505"/>
                </a:lnTo>
                <a:lnTo>
                  <a:pt x="6370709" y="34168"/>
                </a:lnTo>
                <a:lnTo>
                  <a:pt x="6406215" y="59133"/>
                </a:lnTo>
                <a:lnTo>
                  <a:pt x="6436880" y="89672"/>
                </a:lnTo>
                <a:lnTo>
                  <a:pt x="6461988" y="125055"/>
                </a:lnTo>
                <a:lnTo>
                  <a:pt x="6480823" y="164554"/>
                </a:lnTo>
                <a:lnTo>
                  <a:pt x="6492670" y="207440"/>
                </a:lnTo>
                <a:lnTo>
                  <a:pt x="6496812" y="252984"/>
                </a:lnTo>
                <a:lnTo>
                  <a:pt x="6496812" y="1271016"/>
                </a:lnTo>
                <a:lnTo>
                  <a:pt x="6492670" y="1316588"/>
                </a:lnTo>
                <a:lnTo>
                  <a:pt x="6480823" y="1359508"/>
                </a:lnTo>
                <a:lnTo>
                  <a:pt x="6461988" y="1399060"/>
                </a:lnTo>
                <a:lnTo>
                  <a:pt x="6436880" y="1434527"/>
                </a:lnTo>
                <a:lnTo>
                  <a:pt x="6406215" y="1465193"/>
                </a:lnTo>
                <a:lnTo>
                  <a:pt x="6370709" y="1490342"/>
                </a:lnTo>
                <a:lnTo>
                  <a:pt x="6331078" y="1509257"/>
                </a:lnTo>
                <a:lnTo>
                  <a:pt x="6288037" y="1521223"/>
                </a:lnTo>
                <a:lnTo>
                  <a:pt x="6242304" y="1525524"/>
                </a:lnTo>
                <a:close/>
              </a:path>
            </a:pathLst>
          </a:custGeom>
          <a:solidFill>
            <a:srgbClr val="944F71"/>
          </a:solidFill>
        </p:spPr>
        <p:txBody>
          <a:bodyPr wrap="square" lIns="0" tIns="0" rIns="0" bIns="0" rtlCol="0"/>
          <a:lstStyle/>
          <a:p>
            <a:endParaRPr/>
          </a:p>
        </p:txBody>
      </p:sp>
      <p:sp>
        <p:nvSpPr>
          <p:cNvPr id="16" name="object 16"/>
          <p:cNvSpPr txBox="1"/>
          <p:nvPr/>
        </p:nvSpPr>
        <p:spPr>
          <a:xfrm>
            <a:off x="2468881" y="1887033"/>
            <a:ext cx="7880120" cy="1199174"/>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FFFFFF"/>
                </a:solidFill>
                <a:latin typeface="微软雅黑"/>
                <a:cs typeface="微软雅黑"/>
              </a:rPr>
              <a:t>程序员考虑的场景:</a:t>
            </a:r>
            <a:endParaRPr sz="2000" dirty="0">
              <a:latin typeface="微软雅黑"/>
              <a:cs typeface="微软雅黑"/>
            </a:endParaRPr>
          </a:p>
          <a:p>
            <a:pPr marL="12700" marR="2540635">
              <a:lnSpc>
                <a:spcPct val="92600"/>
              </a:lnSpc>
              <a:spcBef>
                <a:spcPts val="120"/>
              </a:spcBef>
            </a:pPr>
            <a:r>
              <a:rPr sz="1600" spc="-5" dirty="0">
                <a:solidFill>
                  <a:srgbClr val="FFFFFF"/>
                </a:solidFill>
                <a:latin typeface="微软雅黑"/>
                <a:cs typeface="微软雅黑"/>
              </a:rPr>
              <a:t>Username: </a:t>
            </a:r>
            <a:r>
              <a:rPr sz="1600" dirty="0">
                <a:solidFill>
                  <a:srgbClr val="FFFFFF"/>
                </a:solidFill>
                <a:latin typeface="微软雅黑"/>
                <a:cs typeface="微软雅黑"/>
              </a:rPr>
              <a:t>admin  </a:t>
            </a:r>
            <a:endParaRPr lang="en-US" sz="1600" dirty="0" smtClean="0">
              <a:solidFill>
                <a:srgbClr val="FFFFFF"/>
              </a:solidFill>
              <a:latin typeface="微软雅黑"/>
              <a:cs typeface="微软雅黑"/>
            </a:endParaRPr>
          </a:p>
          <a:p>
            <a:pPr marL="12700" marR="2540635">
              <a:lnSpc>
                <a:spcPct val="92600"/>
              </a:lnSpc>
              <a:spcBef>
                <a:spcPts val="120"/>
              </a:spcBef>
            </a:pPr>
            <a:r>
              <a:rPr sz="1600" spc="-10" dirty="0" smtClean="0">
                <a:solidFill>
                  <a:srgbClr val="FFFFFF"/>
                </a:solidFill>
                <a:latin typeface="微软雅黑"/>
                <a:cs typeface="微软雅黑"/>
              </a:rPr>
              <a:t>Password</a:t>
            </a:r>
            <a:r>
              <a:rPr sz="1600" spc="-10" dirty="0">
                <a:solidFill>
                  <a:srgbClr val="FFFFFF"/>
                </a:solidFill>
                <a:latin typeface="微软雅黑"/>
                <a:cs typeface="微软雅黑"/>
              </a:rPr>
              <a:t>:</a:t>
            </a:r>
            <a:r>
              <a:rPr sz="1600" spc="-75" dirty="0">
                <a:solidFill>
                  <a:srgbClr val="FFFFFF"/>
                </a:solidFill>
                <a:latin typeface="微软雅黑"/>
                <a:cs typeface="微软雅黑"/>
              </a:rPr>
              <a:t> </a:t>
            </a:r>
            <a:r>
              <a:rPr sz="1600" spc="-5" dirty="0" smtClean="0">
                <a:solidFill>
                  <a:srgbClr val="FFFFFF"/>
                </a:solidFill>
                <a:latin typeface="微软雅黑"/>
                <a:cs typeface="微软雅黑"/>
              </a:rPr>
              <a:t>p@$$</a:t>
            </a:r>
            <a:r>
              <a:rPr sz="1600" spc="-5" dirty="0">
                <a:solidFill>
                  <a:srgbClr val="FFFFFF"/>
                </a:solidFill>
                <a:latin typeface="微软雅黑"/>
                <a:cs typeface="微软雅黑"/>
              </a:rPr>
              <a:t>w0rd  </a:t>
            </a:r>
            <a:endParaRPr lang="en-US" sz="1600" spc="-5" dirty="0" smtClean="0">
              <a:solidFill>
                <a:srgbClr val="FFFFFF"/>
              </a:solidFill>
              <a:latin typeface="微软雅黑"/>
              <a:cs typeface="微软雅黑"/>
            </a:endParaRPr>
          </a:p>
          <a:p>
            <a:pPr marL="12700">
              <a:lnSpc>
                <a:spcPct val="100000"/>
              </a:lnSpc>
              <a:spcBef>
                <a:spcPts val="215"/>
              </a:spcBef>
            </a:pPr>
            <a:r>
              <a:rPr sz="1600" spc="-5" dirty="0" smtClean="0">
                <a:solidFill>
                  <a:srgbClr val="FFFFFF"/>
                </a:solidFill>
                <a:latin typeface="微软雅黑"/>
                <a:cs typeface="微软雅黑"/>
              </a:rPr>
              <a:t>SELECT </a:t>
            </a:r>
            <a:r>
              <a:rPr sz="1600" dirty="0" smtClean="0">
                <a:solidFill>
                  <a:srgbClr val="FFFFFF"/>
                </a:solidFill>
                <a:latin typeface="微软雅黑"/>
                <a:cs typeface="微软雅黑"/>
              </a:rPr>
              <a:t>*</a:t>
            </a:r>
            <a:r>
              <a:rPr lang="en-US" sz="1600" dirty="0" smtClean="0">
                <a:solidFill>
                  <a:srgbClr val="FFFFFF"/>
                </a:solidFill>
                <a:latin typeface="微软雅黑"/>
                <a:cs typeface="微软雅黑"/>
              </a:rPr>
              <a:t> </a:t>
            </a:r>
            <a:r>
              <a:rPr sz="1600" spc="-5" dirty="0" smtClean="0">
                <a:solidFill>
                  <a:srgbClr val="FFFFFF"/>
                </a:solidFill>
                <a:latin typeface="微软雅黑"/>
                <a:cs typeface="微软雅黑"/>
              </a:rPr>
              <a:t>FROM</a:t>
            </a:r>
            <a:r>
              <a:rPr sz="1600" spc="-10" dirty="0" smtClean="0">
                <a:solidFill>
                  <a:srgbClr val="FFFFFF"/>
                </a:solidFill>
                <a:latin typeface="微软雅黑"/>
                <a:cs typeface="微软雅黑"/>
              </a:rPr>
              <a:t> </a:t>
            </a:r>
            <a:r>
              <a:rPr sz="1600" spc="-5" dirty="0" smtClean="0">
                <a:solidFill>
                  <a:srgbClr val="FFFFFF"/>
                </a:solidFill>
                <a:latin typeface="微软雅黑"/>
                <a:cs typeface="微软雅黑"/>
              </a:rPr>
              <a:t>Users</a:t>
            </a:r>
            <a:r>
              <a:rPr lang="en-US" sz="1600" spc="-5" dirty="0" smtClean="0">
                <a:solidFill>
                  <a:srgbClr val="FFFFFF"/>
                </a:solidFill>
                <a:latin typeface="微软雅黑"/>
                <a:cs typeface="微软雅黑"/>
              </a:rPr>
              <a:t> </a:t>
            </a:r>
            <a:r>
              <a:rPr sz="1600" spc="-5" dirty="0" smtClean="0">
                <a:solidFill>
                  <a:srgbClr val="FFFFFF"/>
                </a:solidFill>
                <a:latin typeface="微软雅黑"/>
                <a:cs typeface="微软雅黑"/>
              </a:rPr>
              <a:t>WHERE </a:t>
            </a:r>
            <a:r>
              <a:rPr sz="1600" spc="-5" dirty="0">
                <a:solidFill>
                  <a:srgbClr val="FFFFFF"/>
                </a:solidFill>
                <a:latin typeface="微软雅黑"/>
                <a:cs typeface="微软雅黑"/>
              </a:rPr>
              <a:t>username=</a:t>
            </a:r>
            <a:r>
              <a:rPr sz="2400" spc="-5" dirty="0" smtClean="0">
                <a:solidFill>
                  <a:srgbClr val="FFFFFF"/>
                </a:solidFill>
                <a:latin typeface="微软雅黑"/>
                <a:cs typeface="微软雅黑"/>
              </a:rPr>
              <a:t>'</a:t>
            </a:r>
            <a:r>
              <a:rPr sz="1600" b="1" spc="-5" dirty="0" smtClean="0">
                <a:solidFill>
                  <a:srgbClr val="FF9900"/>
                </a:solidFill>
                <a:latin typeface="微软雅黑"/>
                <a:cs typeface="微软雅黑"/>
              </a:rPr>
              <a:t>admin</a:t>
            </a:r>
            <a:r>
              <a:rPr lang="en-US" altLang="zh-CN" sz="2400" spc="-5" dirty="0">
                <a:solidFill>
                  <a:srgbClr val="FFFFFF"/>
                </a:solidFill>
                <a:latin typeface="微软雅黑"/>
                <a:cs typeface="微软雅黑"/>
              </a:rPr>
              <a:t>'</a:t>
            </a:r>
            <a:r>
              <a:rPr sz="1600" spc="-5" dirty="0" smtClean="0">
                <a:solidFill>
                  <a:srgbClr val="FFFFFF"/>
                </a:solidFill>
                <a:latin typeface="微软雅黑"/>
                <a:cs typeface="微软雅黑"/>
              </a:rPr>
              <a:t> </a:t>
            </a:r>
            <a:r>
              <a:rPr sz="1600" dirty="0">
                <a:solidFill>
                  <a:srgbClr val="FFFFFF"/>
                </a:solidFill>
                <a:latin typeface="微软雅黑"/>
                <a:cs typeface="微软雅黑"/>
              </a:rPr>
              <a:t>and</a:t>
            </a:r>
            <a:r>
              <a:rPr sz="1600" spc="30" dirty="0">
                <a:solidFill>
                  <a:srgbClr val="FFFFFF"/>
                </a:solidFill>
                <a:latin typeface="微软雅黑"/>
                <a:cs typeface="微软雅黑"/>
              </a:rPr>
              <a:t> </a:t>
            </a:r>
            <a:r>
              <a:rPr sz="1600" spc="-10" dirty="0">
                <a:solidFill>
                  <a:srgbClr val="FFFFFF"/>
                </a:solidFill>
                <a:latin typeface="微软雅黑"/>
                <a:cs typeface="微软雅黑"/>
              </a:rPr>
              <a:t>password=</a:t>
            </a:r>
            <a:r>
              <a:rPr sz="2400" spc="-5" dirty="0">
                <a:solidFill>
                  <a:srgbClr val="FFFFFF"/>
                </a:solidFill>
                <a:latin typeface="微软雅黑"/>
                <a:cs typeface="微软雅黑"/>
              </a:rPr>
              <a:t>'</a:t>
            </a:r>
            <a:r>
              <a:rPr sz="1600" b="1" spc="-10" dirty="0">
                <a:solidFill>
                  <a:srgbClr val="FF9900"/>
                </a:solidFill>
                <a:latin typeface="微软雅黑"/>
                <a:cs typeface="微软雅黑"/>
              </a:rPr>
              <a:t>p@$$w0rd</a:t>
            </a:r>
            <a:r>
              <a:rPr sz="2400" spc="-5" dirty="0">
                <a:solidFill>
                  <a:srgbClr val="FFFFFF"/>
                </a:solidFill>
                <a:latin typeface="微软雅黑"/>
                <a:cs typeface="微软雅黑"/>
              </a:rPr>
              <a:t>'</a:t>
            </a:r>
          </a:p>
        </p:txBody>
      </p:sp>
      <p:sp>
        <p:nvSpPr>
          <p:cNvPr id="17" name="object 17"/>
          <p:cNvSpPr/>
          <p:nvPr/>
        </p:nvSpPr>
        <p:spPr>
          <a:xfrm>
            <a:off x="3421521" y="5546295"/>
            <a:ext cx="171450" cy="276860"/>
          </a:xfrm>
          <a:custGeom>
            <a:avLst/>
            <a:gdLst/>
            <a:ahLst/>
            <a:cxnLst/>
            <a:rect l="l" t="t" r="r" b="b"/>
            <a:pathLst>
              <a:path w="171450" h="276860">
                <a:moveTo>
                  <a:pt x="114300" y="276453"/>
                </a:moveTo>
                <a:lnTo>
                  <a:pt x="57150" y="276453"/>
                </a:lnTo>
                <a:lnTo>
                  <a:pt x="57150" y="57150"/>
                </a:lnTo>
                <a:lnTo>
                  <a:pt x="85725" y="0"/>
                </a:lnTo>
                <a:lnTo>
                  <a:pt x="114300" y="57150"/>
                </a:lnTo>
                <a:lnTo>
                  <a:pt x="114300" y="276453"/>
                </a:lnTo>
                <a:close/>
              </a:path>
              <a:path w="171450" h="276860">
                <a:moveTo>
                  <a:pt x="57150" y="57150"/>
                </a:moveTo>
                <a:lnTo>
                  <a:pt x="57150" y="8127"/>
                </a:lnTo>
                <a:lnTo>
                  <a:pt x="81661" y="8127"/>
                </a:lnTo>
                <a:lnTo>
                  <a:pt x="57150" y="57150"/>
                </a:lnTo>
                <a:close/>
              </a:path>
              <a:path w="171450" h="276860">
                <a:moveTo>
                  <a:pt x="114300" y="57150"/>
                </a:moveTo>
                <a:lnTo>
                  <a:pt x="89788" y="8127"/>
                </a:lnTo>
                <a:lnTo>
                  <a:pt x="114300" y="8127"/>
                </a:lnTo>
                <a:lnTo>
                  <a:pt x="114300" y="57150"/>
                </a:lnTo>
                <a:close/>
              </a:path>
              <a:path w="171450" h="276860">
                <a:moveTo>
                  <a:pt x="57150" y="171450"/>
                </a:moveTo>
                <a:lnTo>
                  <a:pt x="0" y="171450"/>
                </a:lnTo>
                <a:lnTo>
                  <a:pt x="57150" y="57150"/>
                </a:lnTo>
                <a:lnTo>
                  <a:pt x="57150" y="171450"/>
                </a:lnTo>
                <a:close/>
              </a:path>
              <a:path w="171450" h="276860">
                <a:moveTo>
                  <a:pt x="171450" y="171450"/>
                </a:moveTo>
                <a:lnTo>
                  <a:pt x="114300" y="171450"/>
                </a:lnTo>
                <a:lnTo>
                  <a:pt x="114300" y="57150"/>
                </a:lnTo>
                <a:lnTo>
                  <a:pt x="171450" y="171450"/>
                </a:lnTo>
                <a:close/>
              </a:path>
            </a:pathLst>
          </a:custGeom>
          <a:solidFill>
            <a:srgbClr val="660066"/>
          </a:solidFill>
        </p:spPr>
        <p:txBody>
          <a:bodyPr wrap="square" lIns="0" tIns="0" rIns="0" bIns="0" rtlCol="0"/>
          <a:lstStyle/>
          <a:p>
            <a:endParaRPr/>
          </a:p>
        </p:txBody>
      </p:sp>
      <p:sp>
        <p:nvSpPr>
          <p:cNvPr id="18" name="object 18"/>
          <p:cNvSpPr/>
          <p:nvPr/>
        </p:nvSpPr>
        <p:spPr>
          <a:xfrm>
            <a:off x="5078186" y="5085082"/>
            <a:ext cx="1957070" cy="1300480"/>
          </a:xfrm>
          <a:custGeom>
            <a:avLst/>
            <a:gdLst/>
            <a:ahLst/>
            <a:cxnLst/>
            <a:rect l="l" t="t" r="r" b="b"/>
            <a:pathLst>
              <a:path w="1957070" h="1300479">
                <a:moveTo>
                  <a:pt x="1592811" y="348996"/>
                </a:moveTo>
                <a:lnTo>
                  <a:pt x="978408" y="348996"/>
                </a:lnTo>
                <a:lnTo>
                  <a:pt x="1315212" y="0"/>
                </a:lnTo>
                <a:lnTo>
                  <a:pt x="1281684" y="320039"/>
                </a:lnTo>
                <a:lnTo>
                  <a:pt x="1618406" y="320039"/>
                </a:lnTo>
                <a:lnTo>
                  <a:pt x="1592811" y="348996"/>
                </a:lnTo>
                <a:close/>
              </a:path>
              <a:path w="1957070" h="1300479">
                <a:moveTo>
                  <a:pt x="12191" y="877824"/>
                </a:moveTo>
                <a:lnTo>
                  <a:pt x="338327" y="708660"/>
                </a:lnTo>
                <a:lnTo>
                  <a:pt x="0" y="518160"/>
                </a:lnTo>
                <a:lnTo>
                  <a:pt x="419100" y="457200"/>
                </a:lnTo>
                <a:lnTo>
                  <a:pt x="33527" y="137160"/>
                </a:lnTo>
                <a:lnTo>
                  <a:pt x="662939" y="379475"/>
                </a:lnTo>
                <a:lnTo>
                  <a:pt x="1565869" y="379475"/>
                </a:lnTo>
                <a:lnTo>
                  <a:pt x="1513331" y="438912"/>
                </a:lnTo>
                <a:lnTo>
                  <a:pt x="1911096" y="489204"/>
                </a:lnTo>
                <a:lnTo>
                  <a:pt x="1595627" y="629412"/>
                </a:lnTo>
                <a:lnTo>
                  <a:pt x="1914514" y="778763"/>
                </a:lnTo>
                <a:lnTo>
                  <a:pt x="1525524" y="778763"/>
                </a:lnTo>
                <a:lnTo>
                  <a:pt x="1548361" y="838200"/>
                </a:lnTo>
                <a:lnTo>
                  <a:pt x="513588" y="838200"/>
                </a:lnTo>
                <a:lnTo>
                  <a:pt x="12191" y="877824"/>
                </a:lnTo>
                <a:close/>
              </a:path>
              <a:path w="1957070" h="1300479">
                <a:moveTo>
                  <a:pt x="1565869" y="379475"/>
                </a:moveTo>
                <a:lnTo>
                  <a:pt x="662939" y="379475"/>
                </a:lnTo>
                <a:lnTo>
                  <a:pt x="757427" y="137160"/>
                </a:lnTo>
                <a:lnTo>
                  <a:pt x="978408" y="348996"/>
                </a:lnTo>
                <a:lnTo>
                  <a:pt x="1592811" y="348996"/>
                </a:lnTo>
                <a:lnTo>
                  <a:pt x="1565869" y="379475"/>
                </a:lnTo>
                <a:close/>
              </a:path>
              <a:path w="1957070" h="1300479">
                <a:moveTo>
                  <a:pt x="1618406" y="320039"/>
                </a:moveTo>
                <a:lnTo>
                  <a:pt x="1281684" y="320039"/>
                </a:lnTo>
                <a:lnTo>
                  <a:pt x="1664207" y="268224"/>
                </a:lnTo>
                <a:lnTo>
                  <a:pt x="1618406" y="320039"/>
                </a:lnTo>
                <a:close/>
              </a:path>
              <a:path w="1957070" h="1300479">
                <a:moveTo>
                  <a:pt x="1956816" y="798576"/>
                </a:moveTo>
                <a:lnTo>
                  <a:pt x="1525524" y="778763"/>
                </a:lnTo>
                <a:lnTo>
                  <a:pt x="1914514" y="778763"/>
                </a:lnTo>
                <a:lnTo>
                  <a:pt x="1956816" y="798576"/>
                </a:lnTo>
                <a:close/>
              </a:path>
              <a:path w="1957070" h="1300479">
                <a:moveTo>
                  <a:pt x="431291" y="1059180"/>
                </a:moveTo>
                <a:lnTo>
                  <a:pt x="513588" y="838200"/>
                </a:lnTo>
                <a:lnTo>
                  <a:pt x="1548361" y="838200"/>
                </a:lnTo>
                <a:lnTo>
                  <a:pt x="1560658" y="870204"/>
                </a:lnTo>
                <a:lnTo>
                  <a:pt x="1269491" y="870204"/>
                </a:lnTo>
                <a:lnTo>
                  <a:pt x="1263425" y="897636"/>
                </a:lnTo>
                <a:lnTo>
                  <a:pt x="954024" y="897636"/>
                </a:lnTo>
                <a:lnTo>
                  <a:pt x="934465" y="940308"/>
                </a:lnTo>
                <a:lnTo>
                  <a:pt x="699515" y="940308"/>
                </a:lnTo>
                <a:lnTo>
                  <a:pt x="431291" y="1059180"/>
                </a:lnTo>
                <a:close/>
              </a:path>
              <a:path w="1957070" h="1300479">
                <a:moveTo>
                  <a:pt x="1644396" y="1088136"/>
                </a:moveTo>
                <a:lnTo>
                  <a:pt x="1269491" y="870204"/>
                </a:lnTo>
                <a:lnTo>
                  <a:pt x="1560658" y="870204"/>
                </a:lnTo>
                <a:lnTo>
                  <a:pt x="1644396" y="1088136"/>
                </a:lnTo>
                <a:close/>
              </a:path>
              <a:path w="1957070" h="1300479">
                <a:moveTo>
                  <a:pt x="1199388" y="1187196"/>
                </a:moveTo>
                <a:lnTo>
                  <a:pt x="954024" y="897636"/>
                </a:lnTo>
                <a:lnTo>
                  <a:pt x="1263425" y="897636"/>
                </a:lnTo>
                <a:lnTo>
                  <a:pt x="1199388" y="1187196"/>
                </a:lnTo>
                <a:close/>
              </a:path>
              <a:path w="1957070" h="1300479">
                <a:moveTo>
                  <a:pt x="769620" y="1299972"/>
                </a:moveTo>
                <a:lnTo>
                  <a:pt x="699515" y="940308"/>
                </a:lnTo>
                <a:lnTo>
                  <a:pt x="934465" y="940308"/>
                </a:lnTo>
                <a:lnTo>
                  <a:pt x="769620" y="1299972"/>
                </a:lnTo>
                <a:close/>
              </a:path>
            </a:pathLst>
          </a:custGeom>
          <a:solidFill>
            <a:srgbClr val="EC7C30"/>
          </a:solidFill>
        </p:spPr>
        <p:txBody>
          <a:bodyPr wrap="square" lIns="0" tIns="0" rIns="0" bIns="0" rtlCol="0"/>
          <a:lstStyle/>
          <a:p>
            <a:endParaRPr/>
          </a:p>
        </p:txBody>
      </p:sp>
      <p:sp>
        <p:nvSpPr>
          <p:cNvPr id="19" name="object 19"/>
          <p:cNvSpPr txBox="1"/>
          <p:nvPr/>
        </p:nvSpPr>
        <p:spPr>
          <a:xfrm>
            <a:off x="5553064" y="5529518"/>
            <a:ext cx="116840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微软雅黑"/>
                <a:cs typeface="微软雅黑"/>
              </a:rPr>
              <a:t>登录成功！</a:t>
            </a:r>
            <a:endParaRPr sz="1800">
              <a:latin typeface="微软雅黑"/>
              <a:cs typeface="微软雅黑"/>
            </a:endParaRPr>
          </a:p>
        </p:txBody>
      </p:sp>
      <p:sp>
        <p:nvSpPr>
          <p:cNvPr id="22" name="标题 1"/>
          <p:cNvSpPr txBox="1">
            <a:spLocks/>
          </p:cNvSpPr>
          <p:nvPr/>
        </p:nvSpPr>
        <p:spPr>
          <a:xfrm>
            <a:off x="686339" y="369583"/>
            <a:ext cx="1782542"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spc="500" dirty="0" smtClean="0">
                <a:solidFill>
                  <a:schemeClr val="accent1">
                    <a:lumMod val="50000"/>
                  </a:schemeClr>
                </a:solidFill>
                <a:latin typeface="微软雅黑" panose="020B0503020204020204" pitchFamily="34" charset="-122"/>
                <a:ea typeface="微软雅黑" panose="020B0503020204020204" pitchFamily="34" charset="-122"/>
              </a:rPr>
              <a:t>SQL</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注入</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1" y="336652"/>
            <a:ext cx="12191999" cy="378554"/>
            <a:chOff x="1" y="336652"/>
            <a:chExt cx="12191999" cy="378554"/>
          </a:xfrm>
        </p:grpSpPr>
        <p:sp>
          <p:nvSpPr>
            <p:cNvPr id="24" name="矩形 23">
              <a:extLst>
                <a:ext uri="{FF2B5EF4-FFF2-40B4-BE49-F238E27FC236}">
                  <a16:creationId xmlns:a16="http://schemas.microsoft.com/office/drawing/2014/main" id="{F9A61405-0682-4602-BF60-F734C8C97EA0}"/>
                </a:ext>
              </a:extLst>
            </p:cNvPr>
            <p:cNvSpPr/>
            <p:nvPr/>
          </p:nvSpPr>
          <p:spPr>
            <a:xfrm>
              <a:off x="2468881" y="336652"/>
              <a:ext cx="9723119"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248917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5" name="object 5"/>
          <p:cNvSpPr txBox="1"/>
          <p:nvPr/>
        </p:nvSpPr>
        <p:spPr>
          <a:xfrm>
            <a:off x="914831" y="1010602"/>
            <a:ext cx="2857500" cy="451484"/>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a:cs typeface="微软雅黑"/>
              </a:rPr>
              <a:t>SQL注入场景模拟</a:t>
            </a:r>
            <a:endParaRPr sz="2800" dirty="0">
              <a:latin typeface="微软雅黑"/>
              <a:cs typeface="微软雅黑"/>
            </a:endParaRPr>
          </a:p>
        </p:txBody>
      </p:sp>
      <p:sp>
        <p:nvSpPr>
          <p:cNvPr id="8" name="object 8"/>
          <p:cNvSpPr/>
          <p:nvPr/>
        </p:nvSpPr>
        <p:spPr>
          <a:xfrm>
            <a:off x="755599" y="1658641"/>
            <a:ext cx="5634316" cy="1684735"/>
          </a:xfrm>
          <a:custGeom>
            <a:avLst/>
            <a:gdLst/>
            <a:ahLst/>
            <a:cxnLst/>
            <a:rect l="l" t="t" r="r" b="b"/>
            <a:pathLst>
              <a:path w="4864735" h="1493520">
                <a:moveTo>
                  <a:pt x="4616195" y="1493520"/>
                </a:moveTo>
                <a:lnTo>
                  <a:pt x="249935" y="1493520"/>
                </a:lnTo>
                <a:lnTo>
                  <a:pt x="205095" y="1489720"/>
                </a:lnTo>
                <a:lnTo>
                  <a:pt x="162901" y="1478320"/>
                </a:lnTo>
                <a:lnTo>
                  <a:pt x="124047" y="1460025"/>
                </a:lnTo>
                <a:lnTo>
                  <a:pt x="89230" y="1435545"/>
                </a:lnTo>
                <a:lnTo>
                  <a:pt x="59143" y="1405585"/>
                </a:lnTo>
                <a:lnTo>
                  <a:pt x="34481" y="1370854"/>
                </a:lnTo>
                <a:lnTo>
                  <a:pt x="15940" y="1332060"/>
                </a:lnTo>
                <a:lnTo>
                  <a:pt x="4215" y="1289908"/>
                </a:lnTo>
                <a:lnTo>
                  <a:pt x="0" y="1245108"/>
                </a:lnTo>
                <a:lnTo>
                  <a:pt x="0" y="249936"/>
                </a:lnTo>
                <a:lnTo>
                  <a:pt x="4215" y="205080"/>
                </a:lnTo>
                <a:lnTo>
                  <a:pt x="15940" y="162875"/>
                </a:lnTo>
                <a:lnTo>
                  <a:pt x="34481" y="124014"/>
                </a:lnTo>
                <a:lnTo>
                  <a:pt x="59143" y="89192"/>
                </a:lnTo>
                <a:lnTo>
                  <a:pt x="89230" y="59105"/>
                </a:lnTo>
                <a:lnTo>
                  <a:pt x="124047" y="34448"/>
                </a:lnTo>
                <a:lnTo>
                  <a:pt x="162901" y="15914"/>
                </a:lnTo>
                <a:lnTo>
                  <a:pt x="205095" y="4200"/>
                </a:lnTo>
                <a:lnTo>
                  <a:pt x="249935" y="0"/>
                </a:lnTo>
                <a:lnTo>
                  <a:pt x="4616195" y="0"/>
                </a:lnTo>
                <a:lnTo>
                  <a:pt x="4660841" y="4200"/>
                </a:lnTo>
                <a:lnTo>
                  <a:pt x="4702876" y="15914"/>
                </a:lnTo>
                <a:lnTo>
                  <a:pt x="4741592" y="34448"/>
                </a:lnTo>
                <a:lnTo>
                  <a:pt x="4776283" y="59105"/>
                </a:lnTo>
                <a:lnTo>
                  <a:pt x="4806242" y="89192"/>
                </a:lnTo>
                <a:lnTo>
                  <a:pt x="4830761" y="124014"/>
                </a:lnTo>
                <a:lnTo>
                  <a:pt x="4849133" y="162875"/>
                </a:lnTo>
                <a:lnTo>
                  <a:pt x="4860651" y="205080"/>
                </a:lnTo>
                <a:lnTo>
                  <a:pt x="4864608" y="249936"/>
                </a:lnTo>
                <a:lnTo>
                  <a:pt x="4864608" y="1245108"/>
                </a:lnTo>
                <a:lnTo>
                  <a:pt x="4860651" y="1289908"/>
                </a:lnTo>
                <a:lnTo>
                  <a:pt x="4849133" y="1332060"/>
                </a:lnTo>
                <a:lnTo>
                  <a:pt x="4830761" y="1370854"/>
                </a:lnTo>
                <a:lnTo>
                  <a:pt x="4806242" y="1405585"/>
                </a:lnTo>
                <a:lnTo>
                  <a:pt x="4776283" y="1435545"/>
                </a:lnTo>
                <a:lnTo>
                  <a:pt x="4741592" y="1460025"/>
                </a:lnTo>
                <a:lnTo>
                  <a:pt x="4702876" y="1478320"/>
                </a:lnTo>
                <a:lnTo>
                  <a:pt x="4660841" y="1489720"/>
                </a:lnTo>
                <a:lnTo>
                  <a:pt x="4616195" y="1493520"/>
                </a:lnTo>
                <a:close/>
              </a:path>
            </a:pathLst>
          </a:custGeom>
          <a:solidFill>
            <a:schemeClr val="accent1">
              <a:lumMod val="75000"/>
            </a:schemeClr>
          </a:solidFill>
        </p:spPr>
        <p:txBody>
          <a:bodyPr wrap="square" lIns="0" tIns="0" rIns="0" bIns="0" rtlCol="0"/>
          <a:lstStyle/>
          <a:p>
            <a:endParaRPr/>
          </a:p>
        </p:txBody>
      </p:sp>
      <p:sp>
        <p:nvSpPr>
          <p:cNvPr id="9" name="object 9"/>
          <p:cNvSpPr txBox="1"/>
          <p:nvPr/>
        </p:nvSpPr>
        <p:spPr>
          <a:xfrm>
            <a:off x="1316036" y="2619895"/>
            <a:ext cx="816161" cy="228268"/>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微软雅黑"/>
                <a:cs typeface="微软雅黑"/>
              </a:rPr>
              <a:t>SELECT</a:t>
            </a:r>
            <a:r>
              <a:rPr sz="1400" spc="-60" dirty="0">
                <a:solidFill>
                  <a:srgbClr val="FFFFFF"/>
                </a:solidFill>
                <a:latin typeface="微软雅黑"/>
                <a:cs typeface="微软雅黑"/>
              </a:rPr>
              <a:t> </a:t>
            </a:r>
            <a:r>
              <a:rPr sz="1400" dirty="0">
                <a:solidFill>
                  <a:srgbClr val="FFFFFF"/>
                </a:solidFill>
                <a:latin typeface="微软雅黑"/>
                <a:cs typeface="微软雅黑"/>
              </a:rPr>
              <a:t>*</a:t>
            </a:r>
            <a:endParaRPr sz="1400" dirty="0">
              <a:latin typeface="微软雅黑"/>
              <a:cs typeface="微软雅黑"/>
            </a:endParaRPr>
          </a:p>
        </p:txBody>
      </p:sp>
      <p:sp>
        <p:nvSpPr>
          <p:cNvPr id="10" name="object 10"/>
          <p:cNvSpPr txBox="1"/>
          <p:nvPr/>
        </p:nvSpPr>
        <p:spPr>
          <a:xfrm>
            <a:off x="1316036" y="2824547"/>
            <a:ext cx="1234307" cy="228268"/>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微软雅黑"/>
                <a:cs typeface="微软雅黑"/>
              </a:rPr>
              <a:t>FROM</a:t>
            </a:r>
            <a:r>
              <a:rPr sz="1400" spc="-65" dirty="0">
                <a:solidFill>
                  <a:srgbClr val="FFFFFF"/>
                </a:solidFill>
                <a:latin typeface="微软雅黑"/>
                <a:cs typeface="微软雅黑"/>
              </a:rPr>
              <a:t> </a:t>
            </a:r>
            <a:r>
              <a:rPr sz="1400" spc="-5" dirty="0">
                <a:solidFill>
                  <a:srgbClr val="FFFFFF"/>
                </a:solidFill>
                <a:latin typeface="微软雅黑"/>
                <a:cs typeface="微软雅黑"/>
              </a:rPr>
              <a:t>Users</a:t>
            </a:r>
            <a:endParaRPr sz="1400" dirty="0">
              <a:latin typeface="微软雅黑"/>
              <a:cs typeface="微软雅黑"/>
            </a:endParaRPr>
          </a:p>
        </p:txBody>
      </p:sp>
      <p:sp>
        <p:nvSpPr>
          <p:cNvPr id="11" name="object 11"/>
          <p:cNvSpPr txBox="1"/>
          <p:nvPr/>
        </p:nvSpPr>
        <p:spPr>
          <a:xfrm>
            <a:off x="1316037" y="2983750"/>
            <a:ext cx="5291592" cy="320601"/>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微软雅黑"/>
                <a:cs typeface="微软雅黑"/>
              </a:rPr>
              <a:t>WHERE </a:t>
            </a:r>
            <a:r>
              <a:rPr sz="1400" spc="-10" dirty="0">
                <a:solidFill>
                  <a:srgbClr val="FFFFFF"/>
                </a:solidFill>
                <a:latin typeface="微软雅黑"/>
                <a:cs typeface="微软雅黑"/>
              </a:rPr>
              <a:t>username=</a:t>
            </a:r>
            <a:r>
              <a:rPr sz="2000" spc="-10" dirty="0">
                <a:solidFill>
                  <a:srgbClr val="FFFFFF"/>
                </a:solidFill>
                <a:latin typeface="微软雅黑"/>
                <a:cs typeface="微软雅黑"/>
              </a:rPr>
              <a:t>'</a:t>
            </a:r>
            <a:r>
              <a:rPr sz="1400" spc="-10" dirty="0">
                <a:solidFill>
                  <a:srgbClr val="FF9900"/>
                </a:solidFill>
                <a:latin typeface="微软雅黑"/>
                <a:cs typeface="微软雅黑"/>
              </a:rPr>
              <a:t>admin</a:t>
            </a:r>
            <a:r>
              <a:rPr sz="2000" spc="-10" dirty="0">
                <a:solidFill>
                  <a:schemeClr val="accent2"/>
                </a:solidFill>
                <a:latin typeface="微软雅黑"/>
                <a:cs typeface="微软雅黑"/>
              </a:rPr>
              <a:t>'</a:t>
            </a:r>
            <a:r>
              <a:rPr sz="1400" spc="-10" dirty="0">
                <a:solidFill>
                  <a:schemeClr val="accent2">
                    <a:lumMod val="75000"/>
                  </a:schemeClr>
                </a:solidFill>
                <a:latin typeface="微软雅黑"/>
                <a:cs typeface="微软雅黑"/>
              </a:rPr>
              <a:t> </a:t>
            </a:r>
            <a:r>
              <a:rPr sz="1400" dirty="0">
                <a:solidFill>
                  <a:srgbClr val="FF9900"/>
                </a:solidFill>
                <a:latin typeface="微软雅黑"/>
                <a:cs typeface="微软雅黑"/>
              </a:rPr>
              <a:t>OR </a:t>
            </a:r>
            <a:r>
              <a:rPr sz="1400" spc="-5" dirty="0">
                <a:solidFill>
                  <a:srgbClr val="FF9900"/>
                </a:solidFill>
                <a:latin typeface="微软雅黑"/>
                <a:cs typeface="微软雅黑"/>
              </a:rPr>
              <a:t>1=1 </a:t>
            </a:r>
            <a:r>
              <a:rPr sz="1400" dirty="0">
                <a:solidFill>
                  <a:srgbClr val="FF9900"/>
                </a:solidFill>
                <a:latin typeface="微软雅黑"/>
                <a:cs typeface="微软雅黑"/>
              </a:rPr>
              <a:t>-- </a:t>
            </a:r>
            <a:r>
              <a:rPr sz="2000" spc="-5" dirty="0">
                <a:solidFill>
                  <a:srgbClr val="FFFFFF"/>
                </a:solidFill>
                <a:latin typeface="微软雅黑"/>
                <a:cs typeface="微软雅黑"/>
              </a:rPr>
              <a:t>'</a:t>
            </a:r>
            <a:r>
              <a:rPr sz="1400" spc="-5" dirty="0">
                <a:solidFill>
                  <a:srgbClr val="FFFFFF"/>
                </a:solidFill>
                <a:latin typeface="微软雅黑"/>
                <a:cs typeface="微软雅黑"/>
              </a:rPr>
              <a:t>and</a:t>
            </a:r>
            <a:r>
              <a:rPr sz="1400" spc="60" dirty="0">
                <a:solidFill>
                  <a:srgbClr val="FFFFFF"/>
                </a:solidFill>
                <a:latin typeface="微软雅黑"/>
                <a:cs typeface="微软雅黑"/>
              </a:rPr>
              <a:t> </a:t>
            </a:r>
            <a:r>
              <a:rPr sz="1400" spc="-10" dirty="0">
                <a:solidFill>
                  <a:srgbClr val="FFFFFF"/>
                </a:solidFill>
                <a:latin typeface="微软雅黑"/>
                <a:cs typeface="微软雅黑"/>
              </a:rPr>
              <a:t>password=</a:t>
            </a:r>
            <a:r>
              <a:rPr sz="2000" spc="-10" dirty="0" smtClean="0">
                <a:solidFill>
                  <a:srgbClr val="FFFFFF"/>
                </a:solidFill>
                <a:latin typeface="微软雅黑"/>
                <a:cs typeface="微软雅黑"/>
              </a:rPr>
              <a:t>'</a:t>
            </a:r>
            <a:r>
              <a:rPr sz="1400" spc="-10" dirty="0" smtClean="0">
                <a:solidFill>
                  <a:srgbClr val="FF9900"/>
                </a:solidFill>
                <a:latin typeface="微软雅黑"/>
                <a:cs typeface="微软雅黑"/>
              </a:rPr>
              <a:t>1</a:t>
            </a:r>
            <a:r>
              <a:rPr lang="en-US" altLang="zh-CN" sz="2000" spc="-10" dirty="0">
                <a:solidFill>
                  <a:srgbClr val="FFFFFF"/>
                </a:solidFill>
                <a:latin typeface="微软雅黑"/>
                <a:cs typeface="微软雅黑"/>
              </a:rPr>
              <a:t>'</a:t>
            </a:r>
            <a:endParaRPr sz="2000" spc="-10" dirty="0">
              <a:solidFill>
                <a:srgbClr val="FFFFFF"/>
              </a:solidFill>
              <a:latin typeface="微软雅黑"/>
              <a:cs typeface="微软雅黑"/>
            </a:endParaRPr>
          </a:p>
        </p:txBody>
      </p:sp>
      <p:sp>
        <p:nvSpPr>
          <p:cNvPr id="24" name="object 24"/>
          <p:cNvSpPr txBox="1"/>
          <p:nvPr/>
        </p:nvSpPr>
        <p:spPr>
          <a:xfrm>
            <a:off x="1316037" y="1795030"/>
            <a:ext cx="2752090" cy="72071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微软雅黑"/>
                <a:cs typeface="微软雅黑"/>
              </a:rPr>
              <a:t>程序员未预料到的结果……</a:t>
            </a:r>
            <a:endParaRPr sz="1800" dirty="0">
              <a:latin typeface="微软雅黑"/>
              <a:cs typeface="微软雅黑"/>
            </a:endParaRPr>
          </a:p>
          <a:p>
            <a:pPr marL="12700">
              <a:lnSpc>
                <a:spcPct val="100000"/>
              </a:lnSpc>
              <a:spcBef>
                <a:spcPts val="15"/>
              </a:spcBef>
            </a:pPr>
            <a:r>
              <a:rPr sz="1400" spc="-5" dirty="0">
                <a:solidFill>
                  <a:srgbClr val="FFFFFF"/>
                </a:solidFill>
                <a:latin typeface="微软雅黑"/>
                <a:cs typeface="微软雅黑"/>
              </a:rPr>
              <a:t>Username: </a:t>
            </a:r>
            <a:r>
              <a:rPr sz="1400" b="1" spc="-5" dirty="0">
                <a:solidFill>
                  <a:srgbClr val="FFFFFF"/>
                </a:solidFill>
                <a:latin typeface="微软雅黑"/>
                <a:cs typeface="微软雅黑"/>
              </a:rPr>
              <a:t>admin</a:t>
            </a:r>
            <a:r>
              <a:rPr sz="1400" b="1" spc="-5" dirty="0">
                <a:solidFill>
                  <a:srgbClr val="FF3300"/>
                </a:solidFill>
                <a:latin typeface="微软雅黑"/>
                <a:cs typeface="微软雅黑"/>
              </a:rPr>
              <a:t>' </a:t>
            </a:r>
            <a:r>
              <a:rPr sz="1400" b="1" spc="-5" dirty="0">
                <a:solidFill>
                  <a:srgbClr val="FF0000"/>
                </a:solidFill>
                <a:latin typeface="微软雅黑"/>
                <a:cs typeface="微软雅黑"/>
              </a:rPr>
              <a:t>OR 1=1</a:t>
            </a:r>
            <a:r>
              <a:rPr sz="1400" b="1" spc="-15" dirty="0">
                <a:solidFill>
                  <a:srgbClr val="FF0000"/>
                </a:solidFill>
                <a:latin typeface="微软雅黑"/>
                <a:cs typeface="微软雅黑"/>
              </a:rPr>
              <a:t> </a:t>
            </a:r>
            <a:r>
              <a:rPr sz="1400" b="1" dirty="0">
                <a:solidFill>
                  <a:srgbClr val="FF3300"/>
                </a:solidFill>
                <a:latin typeface="微软雅黑"/>
                <a:cs typeface="微软雅黑"/>
              </a:rPr>
              <a:t>--</a:t>
            </a:r>
            <a:endParaRPr sz="1400" dirty="0">
              <a:latin typeface="微软雅黑"/>
              <a:cs typeface="微软雅黑"/>
            </a:endParaRPr>
          </a:p>
          <a:p>
            <a:pPr marL="12700">
              <a:lnSpc>
                <a:spcPct val="100000"/>
              </a:lnSpc>
            </a:pPr>
            <a:r>
              <a:rPr sz="1400" spc="-10" dirty="0">
                <a:solidFill>
                  <a:srgbClr val="FFFFFF"/>
                </a:solidFill>
                <a:latin typeface="微软雅黑"/>
                <a:cs typeface="微软雅黑"/>
              </a:rPr>
              <a:t>Password:</a:t>
            </a:r>
            <a:r>
              <a:rPr sz="1400" spc="-5" dirty="0">
                <a:solidFill>
                  <a:srgbClr val="FFFFFF"/>
                </a:solidFill>
                <a:latin typeface="微软雅黑"/>
                <a:cs typeface="微软雅黑"/>
              </a:rPr>
              <a:t> </a:t>
            </a:r>
            <a:r>
              <a:rPr sz="1400" b="1" dirty="0" smtClean="0">
                <a:solidFill>
                  <a:srgbClr val="FFFFFF"/>
                </a:solidFill>
                <a:latin typeface="微软雅黑"/>
                <a:cs typeface="微软雅黑"/>
              </a:rPr>
              <a:t>1</a:t>
            </a:r>
            <a:endParaRPr sz="1400" dirty="0">
              <a:latin typeface="微软雅黑"/>
              <a:cs typeface="微软雅黑"/>
            </a:endParaRPr>
          </a:p>
        </p:txBody>
      </p:sp>
      <p:sp>
        <p:nvSpPr>
          <p:cNvPr id="25" name="object 25"/>
          <p:cNvSpPr txBox="1"/>
          <p:nvPr/>
        </p:nvSpPr>
        <p:spPr>
          <a:xfrm>
            <a:off x="3346821" y="2502681"/>
            <a:ext cx="632877" cy="166712"/>
          </a:xfrm>
          <a:prstGeom prst="rect">
            <a:avLst/>
          </a:prstGeom>
        </p:spPr>
        <p:txBody>
          <a:bodyPr vert="horz" wrap="square" lIns="0" tIns="12700" rIns="0" bIns="0" rtlCol="0">
            <a:spAutoFit/>
          </a:bodyPr>
          <a:lstStyle/>
          <a:p>
            <a:pPr marL="12700" marR="5080">
              <a:spcBef>
                <a:spcPts val="100"/>
              </a:spcBef>
            </a:pPr>
            <a:r>
              <a:rPr lang="zh-CN" altLang="en-US" sz="1000" dirty="0" smtClean="0">
                <a:solidFill>
                  <a:srgbClr val="FF0000"/>
                </a:solidFill>
                <a:latin typeface="微软雅黑"/>
                <a:cs typeface="微软雅黑"/>
              </a:rPr>
              <a:t>‘</a:t>
            </a:r>
            <a:endParaRPr sz="1000" dirty="0">
              <a:latin typeface="微软雅黑"/>
              <a:cs typeface="微软雅黑"/>
            </a:endParaRPr>
          </a:p>
        </p:txBody>
      </p:sp>
      <p:sp>
        <p:nvSpPr>
          <p:cNvPr id="26" name="object 26"/>
          <p:cNvSpPr/>
          <p:nvPr/>
        </p:nvSpPr>
        <p:spPr>
          <a:xfrm>
            <a:off x="6657584" y="1647243"/>
            <a:ext cx="4838445" cy="1644195"/>
          </a:xfrm>
          <a:custGeom>
            <a:avLst/>
            <a:gdLst/>
            <a:ahLst/>
            <a:cxnLst/>
            <a:rect l="l" t="t" r="r" b="b"/>
            <a:pathLst>
              <a:path w="3662679" h="1489075">
                <a:moveTo>
                  <a:pt x="3413760" y="1488948"/>
                </a:moveTo>
                <a:lnTo>
                  <a:pt x="248412" y="1488948"/>
                </a:lnTo>
                <a:lnTo>
                  <a:pt x="203604" y="1485157"/>
                </a:lnTo>
                <a:lnTo>
                  <a:pt x="161462" y="1473777"/>
                </a:lnTo>
                <a:lnTo>
                  <a:pt x="122687" y="1455510"/>
                </a:lnTo>
                <a:lnTo>
                  <a:pt x="87980" y="1431056"/>
                </a:lnTo>
                <a:lnTo>
                  <a:pt x="58041" y="1401118"/>
                </a:lnTo>
                <a:lnTo>
                  <a:pt x="33573" y="1366395"/>
                </a:lnTo>
                <a:lnTo>
                  <a:pt x="15275" y="1327590"/>
                </a:lnTo>
                <a:lnTo>
                  <a:pt x="3851" y="1285403"/>
                </a:lnTo>
                <a:lnTo>
                  <a:pt x="0" y="1240536"/>
                </a:lnTo>
                <a:lnTo>
                  <a:pt x="0" y="248412"/>
                </a:lnTo>
                <a:lnTo>
                  <a:pt x="3851" y="203593"/>
                </a:lnTo>
                <a:lnTo>
                  <a:pt x="15275" y="161443"/>
                </a:lnTo>
                <a:lnTo>
                  <a:pt x="33573" y="122662"/>
                </a:lnTo>
                <a:lnTo>
                  <a:pt x="58041" y="87951"/>
                </a:lnTo>
                <a:lnTo>
                  <a:pt x="87980" y="58013"/>
                </a:lnTo>
                <a:lnTo>
                  <a:pt x="122687" y="33547"/>
                </a:lnTo>
                <a:lnTo>
                  <a:pt x="161462" y="15256"/>
                </a:lnTo>
                <a:lnTo>
                  <a:pt x="203604" y="3839"/>
                </a:lnTo>
                <a:lnTo>
                  <a:pt x="248412" y="0"/>
                </a:lnTo>
                <a:lnTo>
                  <a:pt x="3413760" y="0"/>
                </a:lnTo>
                <a:lnTo>
                  <a:pt x="3458453" y="3839"/>
                </a:lnTo>
                <a:lnTo>
                  <a:pt x="3500510" y="15256"/>
                </a:lnTo>
                <a:lnTo>
                  <a:pt x="3539227" y="33547"/>
                </a:lnTo>
                <a:lnTo>
                  <a:pt x="3573905" y="58013"/>
                </a:lnTo>
                <a:lnTo>
                  <a:pt x="3603842" y="87951"/>
                </a:lnTo>
                <a:lnTo>
                  <a:pt x="3628339" y="122662"/>
                </a:lnTo>
                <a:lnTo>
                  <a:pt x="3646693" y="161443"/>
                </a:lnTo>
                <a:lnTo>
                  <a:pt x="3658204" y="203593"/>
                </a:lnTo>
                <a:lnTo>
                  <a:pt x="3662172" y="248412"/>
                </a:lnTo>
                <a:lnTo>
                  <a:pt x="3662172" y="1240536"/>
                </a:lnTo>
                <a:lnTo>
                  <a:pt x="3658204" y="1285403"/>
                </a:lnTo>
                <a:lnTo>
                  <a:pt x="3646693" y="1327590"/>
                </a:lnTo>
                <a:lnTo>
                  <a:pt x="3628339" y="1366395"/>
                </a:lnTo>
                <a:lnTo>
                  <a:pt x="3603842" y="1401118"/>
                </a:lnTo>
                <a:lnTo>
                  <a:pt x="3573905" y="1431056"/>
                </a:lnTo>
                <a:lnTo>
                  <a:pt x="3539227" y="1455510"/>
                </a:lnTo>
                <a:lnTo>
                  <a:pt x="3500510" y="1473777"/>
                </a:lnTo>
                <a:lnTo>
                  <a:pt x="3458453" y="1485157"/>
                </a:lnTo>
                <a:lnTo>
                  <a:pt x="3413760" y="1488948"/>
                </a:lnTo>
                <a:close/>
              </a:path>
            </a:pathLst>
          </a:custGeom>
          <a:solidFill>
            <a:schemeClr val="accent4">
              <a:lumMod val="75000"/>
            </a:schemeClr>
          </a:solidFill>
        </p:spPr>
        <p:txBody>
          <a:bodyPr wrap="square" lIns="0" tIns="0" rIns="0" bIns="0" rtlCol="0"/>
          <a:lstStyle/>
          <a:p>
            <a:endParaRPr/>
          </a:p>
        </p:txBody>
      </p:sp>
      <p:sp>
        <p:nvSpPr>
          <p:cNvPr id="27" name="object 27"/>
          <p:cNvSpPr txBox="1"/>
          <p:nvPr/>
        </p:nvSpPr>
        <p:spPr>
          <a:xfrm>
            <a:off x="6817110" y="1939708"/>
            <a:ext cx="4911360" cy="1059264"/>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微软雅黑"/>
                <a:cs typeface="微软雅黑"/>
              </a:rPr>
              <a:t>攻击关键</a:t>
            </a:r>
            <a:endParaRPr sz="1800" dirty="0">
              <a:latin typeface="微软雅黑"/>
              <a:cs typeface="微软雅黑"/>
            </a:endParaRPr>
          </a:p>
          <a:p>
            <a:pPr marL="12700" marR="5080">
              <a:lnSpc>
                <a:spcPct val="150000"/>
              </a:lnSpc>
              <a:spcBef>
                <a:spcPts val="180"/>
              </a:spcBef>
            </a:pPr>
            <a:r>
              <a:rPr sz="1600" spc="-120" dirty="0" smtClean="0">
                <a:solidFill>
                  <a:srgbClr val="FFFFFF"/>
                </a:solidFill>
                <a:latin typeface="Arial"/>
                <a:cs typeface="Arial"/>
              </a:rPr>
              <a:t>§</a:t>
            </a:r>
            <a:r>
              <a:rPr lang="en-US" sz="1600" spc="-120" dirty="0" smtClean="0">
                <a:solidFill>
                  <a:srgbClr val="FFFFFF"/>
                </a:solidFill>
                <a:latin typeface="Arial"/>
                <a:cs typeface="Arial"/>
              </a:rPr>
              <a:t>  </a:t>
            </a:r>
            <a:r>
              <a:rPr sz="1600" spc="-120" dirty="0" err="1" smtClean="0">
                <a:solidFill>
                  <a:srgbClr val="FFFFFF"/>
                </a:solidFill>
                <a:latin typeface="微软雅黑"/>
                <a:cs typeface="微软雅黑"/>
              </a:rPr>
              <a:t>通过定界符成功地将攻击者的意图注入到</a:t>
            </a:r>
            <a:r>
              <a:rPr sz="1600" spc="-120" dirty="0" err="1">
                <a:solidFill>
                  <a:srgbClr val="FFFFFF"/>
                </a:solidFill>
                <a:latin typeface="微软雅黑"/>
                <a:cs typeface="微软雅黑"/>
              </a:rPr>
              <a:t>SQ</a:t>
            </a:r>
            <a:r>
              <a:rPr sz="1600" spc="-5" dirty="0" err="1">
                <a:solidFill>
                  <a:srgbClr val="FFFFFF"/>
                </a:solidFill>
                <a:latin typeface="微软雅黑"/>
                <a:cs typeface="微软雅黑"/>
              </a:rPr>
              <a:t>L</a:t>
            </a:r>
            <a:r>
              <a:rPr sz="1600" dirty="0" err="1" smtClean="0">
                <a:solidFill>
                  <a:srgbClr val="FFFFFF"/>
                </a:solidFill>
                <a:latin typeface="微软雅黑"/>
                <a:cs typeface="微软雅黑"/>
              </a:rPr>
              <a:t>语句中</a:t>
            </a:r>
            <a:r>
              <a:rPr sz="1600" dirty="0">
                <a:solidFill>
                  <a:srgbClr val="FFFFFF"/>
                </a:solidFill>
                <a:latin typeface="微软雅黑"/>
                <a:cs typeface="微软雅黑"/>
              </a:rPr>
              <a:t>！</a:t>
            </a:r>
            <a:endParaRPr sz="1600" dirty="0">
              <a:latin typeface="微软雅黑"/>
              <a:cs typeface="微软雅黑"/>
            </a:endParaRPr>
          </a:p>
          <a:p>
            <a:pPr marL="12700">
              <a:lnSpc>
                <a:spcPct val="100000"/>
              </a:lnSpc>
              <a:spcBef>
                <a:spcPts val="1005"/>
              </a:spcBef>
            </a:pPr>
            <a:r>
              <a:rPr sz="1600" spc="-120" dirty="0" smtClean="0">
                <a:solidFill>
                  <a:srgbClr val="FFFFFF"/>
                </a:solidFill>
                <a:latin typeface="Arial"/>
                <a:cs typeface="Arial"/>
              </a:rPr>
              <a:t>§</a:t>
            </a:r>
            <a:r>
              <a:rPr lang="en-US" sz="1600" spc="-120" dirty="0" smtClean="0">
                <a:solidFill>
                  <a:srgbClr val="FFFFFF"/>
                </a:solidFill>
                <a:latin typeface="Arial"/>
                <a:cs typeface="Arial"/>
              </a:rPr>
              <a:t>  </a:t>
            </a:r>
            <a:r>
              <a:rPr sz="1600" dirty="0" err="1" smtClean="0">
                <a:solidFill>
                  <a:srgbClr val="FFFFFF"/>
                </a:solidFill>
                <a:latin typeface="微软雅黑"/>
                <a:cs typeface="微软雅黑"/>
              </a:rPr>
              <a:t>通过注释保证</a:t>
            </a:r>
            <a:r>
              <a:rPr sz="1600" spc="-5" dirty="0" err="1">
                <a:solidFill>
                  <a:srgbClr val="FFFFFF"/>
                </a:solidFill>
                <a:latin typeface="微软雅黑"/>
                <a:cs typeface="微软雅黑"/>
              </a:rPr>
              <a:t>SQL</a:t>
            </a:r>
            <a:r>
              <a:rPr sz="1600" dirty="0" err="1">
                <a:solidFill>
                  <a:srgbClr val="FFFFFF"/>
                </a:solidFill>
                <a:latin typeface="微软雅黑"/>
                <a:cs typeface="微软雅黑"/>
              </a:rPr>
              <a:t>语句正确</a:t>
            </a:r>
            <a:r>
              <a:rPr sz="1600" dirty="0">
                <a:solidFill>
                  <a:srgbClr val="FFFFFF"/>
                </a:solidFill>
                <a:latin typeface="微软雅黑"/>
                <a:cs typeface="微软雅黑"/>
              </a:rPr>
              <a:t>！</a:t>
            </a:r>
            <a:endParaRPr sz="1600" dirty="0">
              <a:latin typeface="微软雅黑"/>
              <a:cs typeface="微软雅黑"/>
            </a:endParaRPr>
          </a:p>
        </p:txBody>
      </p:sp>
      <p:grpSp>
        <p:nvGrpSpPr>
          <p:cNvPr id="38" name="组合 37"/>
          <p:cNvGrpSpPr/>
          <p:nvPr/>
        </p:nvGrpSpPr>
        <p:grpSpPr>
          <a:xfrm>
            <a:off x="2057181" y="4593119"/>
            <a:ext cx="7957676" cy="1949195"/>
            <a:chOff x="2057181" y="4593119"/>
            <a:chExt cx="7626096" cy="1727861"/>
          </a:xfrm>
        </p:grpSpPr>
        <p:sp>
          <p:nvSpPr>
            <p:cNvPr id="12" name="object 12"/>
            <p:cNvSpPr/>
            <p:nvPr/>
          </p:nvSpPr>
          <p:spPr>
            <a:xfrm>
              <a:off x="3882934" y="4593119"/>
              <a:ext cx="3206496" cy="1443227"/>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2076993" y="4661700"/>
              <a:ext cx="1028700" cy="946403"/>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7988590" y="5634012"/>
              <a:ext cx="1123315" cy="306705"/>
            </a:xfrm>
            <a:custGeom>
              <a:avLst/>
              <a:gdLst/>
              <a:ahLst/>
              <a:cxnLst/>
              <a:rect l="l" t="t" r="r" b="b"/>
              <a:pathLst>
                <a:path w="1123315" h="306704">
                  <a:moveTo>
                    <a:pt x="1071372" y="306324"/>
                  </a:moveTo>
                  <a:lnTo>
                    <a:pt x="51816" y="306324"/>
                  </a:lnTo>
                  <a:lnTo>
                    <a:pt x="31716" y="302623"/>
                  </a:lnTo>
                  <a:lnTo>
                    <a:pt x="15330" y="291865"/>
                  </a:lnTo>
                  <a:lnTo>
                    <a:pt x="4233" y="275763"/>
                  </a:lnTo>
                  <a:lnTo>
                    <a:pt x="0" y="256031"/>
                  </a:lnTo>
                  <a:lnTo>
                    <a:pt x="0" y="51815"/>
                  </a:lnTo>
                  <a:lnTo>
                    <a:pt x="4233" y="31768"/>
                  </a:lnTo>
                  <a:lnTo>
                    <a:pt x="15330" y="15401"/>
                  </a:lnTo>
                  <a:lnTo>
                    <a:pt x="31716" y="4288"/>
                  </a:lnTo>
                  <a:lnTo>
                    <a:pt x="51816" y="0"/>
                  </a:lnTo>
                  <a:lnTo>
                    <a:pt x="1071372" y="0"/>
                  </a:lnTo>
                  <a:lnTo>
                    <a:pt x="1091426" y="4288"/>
                  </a:lnTo>
                  <a:lnTo>
                    <a:pt x="1107795" y="15401"/>
                  </a:lnTo>
                  <a:lnTo>
                    <a:pt x="1118906" y="31768"/>
                  </a:lnTo>
                  <a:lnTo>
                    <a:pt x="1123188" y="51815"/>
                  </a:lnTo>
                  <a:lnTo>
                    <a:pt x="1123188" y="256031"/>
                  </a:lnTo>
                  <a:lnTo>
                    <a:pt x="1118906" y="275763"/>
                  </a:lnTo>
                  <a:lnTo>
                    <a:pt x="1107795" y="291865"/>
                  </a:lnTo>
                  <a:lnTo>
                    <a:pt x="1091426" y="302623"/>
                  </a:lnTo>
                  <a:lnTo>
                    <a:pt x="1071372" y="306324"/>
                  </a:lnTo>
                  <a:close/>
                </a:path>
              </a:pathLst>
            </a:custGeom>
            <a:solidFill>
              <a:srgbClr val="0562C1"/>
            </a:solidFill>
          </p:spPr>
          <p:txBody>
            <a:bodyPr wrap="square" lIns="0" tIns="0" rIns="0" bIns="0" rtlCol="0"/>
            <a:lstStyle/>
            <a:p>
              <a:endParaRPr/>
            </a:p>
          </p:txBody>
        </p:sp>
        <p:sp>
          <p:nvSpPr>
            <p:cNvPr id="15" name="object 15"/>
            <p:cNvSpPr txBox="1"/>
            <p:nvPr/>
          </p:nvSpPr>
          <p:spPr>
            <a:xfrm>
              <a:off x="8104845" y="5687212"/>
              <a:ext cx="75374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微软雅黑"/>
                  <a:cs typeface="微软雅黑"/>
                </a:rPr>
                <a:t>/login.jsp</a:t>
              </a:r>
              <a:endParaRPr sz="1200" dirty="0">
                <a:latin typeface="微软雅黑"/>
                <a:cs typeface="微软雅黑"/>
              </a:endParaRPr>
            </a:p>
          </p:txBody>
        </p:sp>
        <p:sp>
          <p:nvSpPr>
            <p:cNvPr id="16" name="object 16"/>
            <p:cNvSpPr/>
            <p:nvPr/>
          </p:nvSpPr>
          <p:spPr>
            <a:xfrm>
              <a:off x="2057181" y="5608104"/>
              <a:ext cx="1135380" cy="306705"/>
            </a:xfrm>
            <a:custGeom>
              <a:avLst/>
              <a:gdLst/>
              <a:ahLst/>
              <a:cxnLst/>
              <a:rect l="l" t="t" r="r" b="b"/>
              <a:pathLst>
                <a:path w="1135380" h="306704">
                  <a:moveTo>
                    <a:pt x="1085088" y="306324"/>
                  </a:moveTo>
                  <a:lnTo>
                    <a:pt x="50292" y="306324"/>
                  </a:lnTo>
                  <a:lnTo>
                    <a:pt x="30466" y="302523"/>
                  </a:lnTo>
                  <a:lnTo>
                    <a:pt x="14330" y="291731"/>
                  </a:lnTo>
                  <a:lnTo>
                    <a:pt x="3602" y="275663"/>
                  </a:lnTo>
                  <a:lnTo>
                    <a:pt x="0" y="256032"/>
                  </a:lnTo>
                  <a:lnTo>
                    <a:pt x="0" y="51815"/>
                  </a:lnTo>
                  <a:lnTo>
                    <a:pt x="3602" y="31673"/>
                  </a:lnTo>
                  <a:lnTo>
                    <a:pt x="14330" y="15273"/>
                  </a:lnTo>
                  <a:lnTo>
                    <a:pt x="30466" y="4190"/>
                  </a:lnTo>
                  <a:lnTo>
                    <a:pt x="50292" y="0"/>
                  </a:lnTo>
                  <a:lnTo>
                    <a:pt x="1085088" y="0"/>
                  </a:lnTo>
                  <a:lnTo>
                    <a:pt x="1104833" y="4190"/>
                  </a:lnTo>
                  <a:lnTo>
                    <a:pt x="1120940" y="15273"/>
                  </a:lnTo>
                  <a:lnTo>
                    <a:pt x="1131693" y="31673"/>
                  </a:lnTo>
                  <a:lnTo>
                    <a:pt x="1135380" y="51815"/>
                  </a:lnTo>
                  <a:lnTo>
                    <a:pt x="1135380" y="256032"/>
                  </a:lnTo>
                  <a:lnTo>
                    <a:pt x="1131693" y="275663"/>
                  </a:lnTo>
                  <a:lnTo>
                    <a:pt x="1120940" y="291731"/>
                  </a:lnTo>
                  <a:lnTo>
                    <a:pt x="1104833" y="302523"/>
                  </a:lnTo>
                  <a:lnTo>
                    <a:pt x="1085088" y="306324"/>
                  </a:lnTo>
                  <a:close/>
                </a:path>
              </a:pathLst>
            </a:custGeom>
            <a:solidFill>
              <a:srgbClr val="FFCC00"/>
            </a:solidFill>
          </p:spPr>
          <p:txBody>
            <a:bodyPr wrap="square" lIns="0" tIns="0" rIns="0" bIns="0" rtlCol="0"/>
            <a:lstStyle/>
            <a:p>
              <a:endParaRPr/>
            </a:p>
          </p:txBody>
        </p:sp>
        <p:sp>
          <p:nvSpPr>
            <p:cNvPr id="17" name="object 17"/>
            <p:cNvSpPr txBox="1"/>
            <p:nvPr/>
          </p:nvSpPr>
          <p:spPr>
            <a:xfrm>
              <a:off x="2154895" y="5648083"/>
              <a:ext cx="48260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微软雅黑"/>
                  <a:cs typeface="微软雅黑"/>
                </a:rPr>
                <a:t>攻击者</a:t>
              </a:r>
              <a:endParaRPr sz="1200">
                <a:latin typeface="微软雅黑"/>
                <a:cs typeface="微软雅黑"/>
              </a:endParaRPr>
            </a:p>
          </p:txBody>
        </p:sp>
        <p:sp>
          <p:nvSpPr>
            <p:cNvPr id="18" name="object 18"/>
            <p:cNvSpPr/>
            <p:nvPr/>
          </p:nvSpPr>
          <p:spPr>
            <a:xfrm>
              <a:off x="2802710" y="5950140"/>
              <a:ext cx="5005705" cy="370840"/>
            </a:xfrm>
            <a:custGeom>
              <a:avLst/>
              <a:gdLst/>
              <a:ahLst/>
              <a:cxnLst/>
              <a:rect l="l" t="t" r="r" b="b"/>
              <a:pathLst>
                <a:path w="5005705" h="370839">
                  <a:moveTo>
                    <a:pt x="4831786" y="57098"/>
                  </a:moveTo>
                  <a:lnTo>
                    <a:pt x="4825657" y="0"/>
                  </a:lnTo>
                  <a:lnTo>
                    <a:pt x="4965941" y="52273"/>
                  </a:lnTo>
                  <a:lnTo>
                    <a:pt x="4874196" y="52273"/>
                  </a:lnTo>
                  <a:lnTo>
                    <a:pt x="4831786" y="57098"/>
                  </a:lnTo>
                  <a:close/>
                </a:path>
                <a:path w="5005705" h="370839">
                  <a:moveTo>
                    <a:pt x="2462276" y="370382"/>
                  </a:moveTo>
                  <a:lnTo>
                    <a:pt x="2305634" y="369074"/>
                  </a:lnTo>
                  <a:lnTo>
                    <a:pt x="2149411" y="364782"/>
                  </a:lnTo>
                  <a:lnTo>
                    <a:pt x="1993925" y="357708"/>
                  </a:lnTo>
                  <a:lnTo>
                    <a:pt x="1838655" y="348043"/>
                  </a:lnTo>
                  <a:lnTo>
                    <a:pt x="1645272" y="332638"/>
                  </a:lnTo>
                  <a:lnTo>
                    <a:pt x="1446355" y="313232"/>
                  </a:lnTo>
                  <a:lnTo>
                    <a:pt x="1395048" y="307670"/>
                  </a:lnTo>
                  <a:lnTo>
                    <a:pt x="1300489" y="296976"/>
                  </a:lnTo>
                  <a:lnTo>
                    <a:pt x="1227617" y="288251"/>
                  </a:lnTo>
                  <a:lnTo>
                    <a:pt x="1153470" y="278993"/>
                  </a:lnTo>
                  <a:lnTo>
                    <a:pt x="1101259" y="272237"/>
                  </a:lnTo>
                  <a:lnTo>
                    <a:pt x="1052086" y="265760"/>
                  </a:lnTo>
                  <a:lnTo>
                    <a:pt x="987670" y="257060"/>
                  </a:lnTo>
                  <a:lnTo>
                    <a:pt x="927934" y="248754"/>
                  </a:lnTo>
                  <a:lnTo>
                    <a:pt x="832352" y="235102"/>
                  </a:lnTo>
                  <a:lnTo>
                    <a:pt x="756305" y="223926"/>
                  </a:lnTo>
                  <a:lnTo>
                    <a:pt x="679633" y="212407"/>
                  </a:lnTo>
                  <a:lnTo>
                    <a:pt x="602833" y="200634"/>
                  </a:lnTo>
                  <a:lnTo>
                    <a:pt x="537129" y="190398"/>
                  </a:lnTo>
                  <a:lnTo>
                    <a:pt x="468022" y="179489"/>
                  </a:lnTo>
                  <a:lnTo>
                    <a:pt x="301710" y="152755"/>
                  </a:lnTo>
                  <a:lnTo>
                    <a:pt x="183050" y="133350"/>
                  </a:lnTo>
                  <a:lnTo>
                    <a:pt x="84122" y="117081"/>
                  </a:lnTo>
                  <a:lnTo>
                    <a:pt x="0" y="103212"/>
                  </a:lnTo>
                  <a:lnTo>
                    <a:pt x="9296" y="46824"/>
                  </a:lnTo>
                  <a:lnTo>
                    <a:pt x="161596" y="71932"/>
                  </a:lnTo>
                  <a:lnTo>
                    <a:pt x="313819" y="96824"/>
                  </a:lnTo>
                  <a:lnTo>
                    <a:pt x="466094" y="121323"/>
                  </a:lnTo>
                  <a:lnTo>
                    <a:pt x="543210" y="133515"/>
                  </a:lnTo>
                  <a:lnTo>
                    <a:pt x="618395" y="145224"/>
                  </a:lnTo>
                  <a:lnTo>
                    <a:pt x="694505" y="156870"/>
                  </a:lnTo>
                  <a:lnTo>
                    <a:pt x="770716" y="168300"/>
                  </a:lnTo>
                  <a:lnTo>
                    <a:pt x="846965" y="179489"/>
                  </a:lnTo>
                  <a:lnTo>
                    <a:pt x="923251" y="190398"/>
                  </a:lnTo>
                  <a:lnTo>
                    <a:pt x="999563" y="201015"/>
                  </a:lnTo>
                  <a:lnTo>
                    <a:pt x="1076020" y="211327"/>
                  </a:lnTo>
                  <a:lnTo>
                    <a:pt x="1152436" y="221272"/>
                  </a:lnTo>
                  <a:lnTo>
                    <a:pt x="1228788" y="230822"/>
                  </a:lnTo>
                  <a:lnTo>
                    <a:pt x="1305407" y="240017"/>
                  </a:lnTo>
                  <a:lnTo>
                    <a:pt x="1381864" y="248754"/>
                  </a:lnTo>
                  <a:lnTo>
                    <a:pt x="1458490" y="257060"/>
                  </a:lnTo>
                  <a:lnTo>
                    <a:pt x="1535178" y="264896"/>
                  </a:lnTo>
                  <a:lnTo>
                    <a:pt x="1611928" y="272237"/>
                  </a:lnTo>
                  <a:lnTo>
                    <a:pt x="1650428" y="275716"/>
                  </a:lnTo>
                  <a:lnTo>
                    <a:pt x="1688858" y="279069"/>
                  </a:lnTo>
                  <a:lnTo>
                    <a:pt x="1727301" y="282270"/>
                  </a:lnTo>
                  <a:lnTo>
                    <a:pt x="1765769" y="285343"/>
                  </a:lnTo>
                  <a:lnTo>
                    <a:pt x="1804263" y="288264"/>
                  </a:lnTo>
                  <a:lnTo>
                    <a:pt x="1842769" y="291045"/>
                  </a:lnTo>
                  <a:lnTo>
                    <a:pt x="1881301" y="293674"/>
                  </a:lnTo>
                  <a:lnTo>
                    <a:pt x="1919846" y="296151"/>
                  </a:lnTo>
                  <a:lnTo>
                    <a:pt x="1958416" y="298475"/>
                  </a:lnTo>
                  <a:lnTo>
                    <a:pt x="1997011" y="300647"/>
                  </a:lnTo>
                  <a:lnTo>
                    <a:pt x="2035632" y="302653"/>
                  </a:lnTo>
                  <a:lnTo>
                    <a:pt x="2074278" y="304495"/>
                  </a:lnTo>
                  <a:lnTo>
                    <a:pt x="2112949" y="306171"/>
                  </a:lnTo>
                  <a:lnTo>
                    <a:pt x="2151634" y="307682"/>
                  </a:lnTo>
                  <a:lnTo>
                    <a:pt x="2190356" y="309016"/>
                  </a:lnTo>
                  <a:lnTo>
                    <a:pt x="2229104" y="310172"/>
                  </a:lnTo>
                  <a:lnTo>
                    <a:pt x="2267864" y="311150"/>
                  </a:lnTo>
                  <a:lnTo>
                    <a:pt x="2306662" y="311937"/>
                  </a:lnTo>
                  <a:lnTo>
                    <a:pt x="2306523" y="311937"/>
                  </a:lnTo>
                  <a:lnTo>
                    <a:pt x="2345486" y="312547"/>
                  </a:lnTo>
                  <a:lnTo>
                    <a:pt x="2345347" y="312547"/>
                  </a:lnTo>
                  <a:lnTo>
                    <a:pt x="2384336" y="312966"/>
                  </a:lnTo>
                  <a:lnTo>
                    <a:pt x="2384196" y="312966"/>
                  </a:lnTo>
                  <a:lnTo>
                    <a:pt x="2423083" y="313194"/>
                  </a:lnTo>
                  <a:lnTo>
                    <a:pt x="2461960" y="313232"/>
                  </a:lnTo>
                  <a:lnTo>
                    <a:pt x="3334610" y="313232"/>
                  </a:lnTo>
                  <a:lnTo>
                    <a:pt x="3107385" y="335914"/>
                  </a:lnTo>
                  <a:lnTo>
                    <a:pt x="2926778" y="350837"/>
                  </a:lnTo>
                  <a:lnTo>
                    <a:pt x="2794723" y="359575"/>
                  </a:lnTo>
                  <a:lnTo>
                    <a:pt x="2666212" y="365912"/>
                  </a:lnTo>
                  <a:lnTo>
                    <a:pt x="2582951" y="368668"/>
                  </a:lnTo>
                  <a:lnTo>
                    <a:pt x="2501658" y="370154"/>
                  </a:lnTo>
                  <a:lnTo>
                    <a:pt x="2462276" y="370382"/>
                  </a:lnTo>
                  <a:close/>
                </a:path>
                <a:path w="5005705" h="370839">
                  <a:moveTo>
                    <a:pt x="4837886" y="113921"/>
                  </a:moveTo>
                  <a:lnTo>
                    <a:pt x="4831786" y="57098"/>
                  </a:lnTo>
                  <a:lnTo>
                    <a:pt x="4874196" y="52273"/>
                  </a:lnTo>
                  <a:lnTo>
                    <a:pt x="4880660" y="109054"/>
                  </a:lnTo>
                  <a:lnTo>
                    <a:pt x="4837886" y="113921"/>
                  </a:lnTo>
                  <a:close/>
                </a:path>
                <a:path w="5005705" h="370839">
                  <a:moveTo>
                    <a:pt x="4843957" y="170472"/>
                  </a:moveTo>
                  <a:lnTo>
                    <a:pt x="4837886" y="113921"/>
                  </a:lnTo>
                  <a:lnTo>
                    <a:pt x="4880660" y="109054"/>
                  </a:lnTo>
                  <a:lnTo>
                    <a:pt x="4874196" y="52273"/>
                  </a:lnTo>
                  <a:lnTo>
                    <a:pt x="4965941" y="52273"/>
                  </a:lnTo>
                  <a:lnTo>
                    <a:pt x="5005273" y="66928"/>
                  </a:lnTo>
                  <a:lnTo>
                    <a:pt x="4843957" y="170472"/>
                  </a:lnTo>
                  <a:close/>
                </a:path>
                <a:path w="5005705" h="370839">
                  <a:moveTo>
                    <a:pt x="4464467" y="164553"/>
                  </a:moveTo>
                  <a:lnTo>
                    <a:pt x="4057103" y="164553"/>
                  </a:lnTo>
                  <a:lnTo>
                    <a:pt x="4226966" y="140652"/>
                  </a:lnTo>
                  <a:lnTo>
                    <a:pt x="4534787" y="96812"/>
                  </a:lnTo>
                  <a:lnTo>
                    <a:pt x="4715002" y="71920"/>
                  </a:lnTo>
                  <a:lnTo>
                    <a:pt x="4803203" y="60350"/>
                  </a:lnTo>
                  <a:lnTo>
                    <a:pt x="4831786" y="57098"/>
                  </a:lnTo>
                  <a:lnTo>
                    <a:pt x="4837886" y="113921"/>
                  </a:lnTo>
                  <a:lnTo>
                    <a:pt x="4809667" y="117132"/>
                  </a:lnTo>
                  <a:lnTo>
                    <a:pt x="4749957" y="124891"/>
                  </a:lnTo>
                  <a:lnTo>
                    <a:pt x="4685763" y="133515"/>
                  </a:lnTo>
                  <a:lnTo>
                    <a:pt x="4618150" y="142824"/>
                  </a:lnTo>
                  <a:lnTo>
                    <a:pt x="4547222" y="152768"/>
                  </a:lnTo>
                  <a:lnTo>
                    <a:pt x="4464467" y="164553"/>
                  </a:lnTo>
                  <a:close/>
                </a:path>
                <a:path w="5005705" h="370839">
                  <a:moveTo>
                    <a:pt x="4810098" y="117083"/>
                  </a:moveTo>
                  <a:close/>
                </a:path>
                <a:path w="5005705" h="370839">
                  <a:moveTo>
                    <a:pt x="4809721" y="117132"/>
                  </a:moveTo>
                  <a:lnTo>
                    <a:pt x="4810098" y="117083"/>
                  </a:lnTo>
                  <a:lnTo>
                    <a:pt x="4809721" y="117132"/>
                  </a:lnTo>
                  <a:close/>
                </a:path>
                <a:path w="5005705" h="370839">
                  <a:moveTo>
                    <a:pt x="4749761" y="124917"/>
                  </a:moveTo>
                  <a:lnTo>
                    <a:pt x="4749957" y="124891"/>
                  </a:lnTo>
                  <a:lnTo>
                    <a:pt x="4749761" y="124917"/>
                  </a:lnTo>
                  <a:close/>
                </a:path>
                <a:path w="5005705" h="370839">
                  <a:moveTo>
                    <a:pt x="4685763" y="133515"/>
                  </a:moveTo>
                  <a:close/>
                </a:path>
                <a:path w="5005705" h="370839">
                  <a:moveTo>
                    <a:pt x="4618177" y="142824"/>
                  </a:moveTo>
                  <a:close/>
                </a:path>
                <a:path w="5005705" h="370839">
                  <a:moveTo>
                    <a:pt x="4547247" y="152768"/>
                  </a:moveTo>
                  <a:close/>
                </a:path>
                <a:path w="5005705" h="370839">
                  <a:moveTo>
                    <a:pt x="4379661" y="176631"/>
                  </a:moveTo>
                  <a:lnTo>
                    <a:pt x="3969639" y="176631"/>
                  </a:lnTo>
                  <a:lnTo>
                    <a:pt x="4057167" y="164541"/>
                  </a:lnTo>
                  <a:lnTo>
                    <a:pt x="4464467" y="164553"/>
                  </a:lnTo>
                  <a:lnTo>
                    <a:pt x="4379661" y="176631"/>
                  </a:lnTo>
                  <a:close/>
                </a:path>
                <a:path w="5005705" h="370839">
                  <a:moveTo>
                    <a:pt x="4295033" y="188683"/>
                  </a:moveTo>
                  <a:lnTo>
                    <a:pt x="3880764" y="188683"/>
                  </a:lnTo>
                  <a:lnTo>
                    <a:pt x="3969702" y="176618"/>
                  </a:lnTo>
                  <a:lnTo>
                    <a:pt x="4379661" y="176631"/>
                  </a:lnTo>
                  <a:lnTo>
                    <a:pt x="4295033" y="188683"/>
                  </a:lnTo>
                  <a:close/>
                </a:path>
                <a:path w="5005705" h="370839">
                  <a:moveTo>
                    <a:pt x="3884249" y="245872"/>
                  </a:moveTo>
                  <a:lnTo>
                    <a:pt x="3423615" y="245872"/>
                  </a:lnTo>
                  <a:lnTo>
                    <a:pt x="3516083" y="235102"/>
                  </a:lnTo>
                  <a:lnTo>
                    <a:pt x="3608197" y="223926"/>
                  </a:lnTo>
                  <a:lnTo>
                    <a:pt x="3699852" y="212407"/>
                  </a:lnTo>
                  <a:lnTo>
                    <a:pt x="3790810" y="200634"/>
                  </a:lnTo>
                  <a:lnTo>
                    <a:pt x="3880840" y="188671"/>
                  </a:lnTo>
                  <a:lnTo>
                    <a:pt x="4295033" y="188683"/>
                  </a:lnTo>
                  <a:lnTo>
                    <a:pt x="4208035" y="201028"/>
                  </a:lnTo>
                  <a:lnTo>
                    <a:pt x="4127081" y="212420"/>
                  </a:lnTo>
                  <a:lnTo>
                    <a:pt x="4044837" y="223939"/>
                  </a:lnTo>
                  <a:lnTo>
                    <a:pt x="3994870" y="230835"/>
                  </a:lnTo>
                  <a:lnTo>
                    <a:pt x="3963624" y="235115"/>
                  </a:lnTo>
                  <a:lnTo>
                    <a:pt x="3884249" y="245872"/>
                  </a:lnTo>
                  <a:close/>
                </a:path>
                <a:path w="5005705" h="370839">
                  <a:moveTo>
                    <a:pt x="3790708" y="200647"/>
                  </a:moveTo>
                  <a:close/>
                </a:path>
                <a:path w="5005705" h="370839">
                  <a:moveTo>
                    <a:pt x="3699738" y="212420"/>
                  </a:moveTo>
                  <a:close/>
                </a:path>
                <a:path w="5005705" h="370839">
                  <a:moveTo>
                    <a:pt x="3608069" y="223939"/>
                  </a:moveTo>
                  <a:lnTo>
                    <a:pt x="3608197" y="223926"/>
                  </a:lnTo>
                  <a:lnTo>
                    <a:pt x="3608069" y="223939"/>
                  </a:lnTo>
                  <a:close/>
                </a:path>
                <a:path w="5005705" h="370839">
                  <a:moveTo>
                    <a:pt x="3515956" y="235115"/>
                  </a:moveTo>
                  <a:close/>
                </a:path>
                <a:path w="5005705" h="370839">
                  <a:moveTo>
                    <a:pt x="3807133" y="256120"/>
                  </a:moveTo>
                  <a:lnTo>
                    <a:pt x="3331298" y="256120"/>
                  </a:lnTo>
                  <a:lnTo>
                    <a:pt x="3423767" y="245846"/>
                  </a:lnTo>
                  <a:lnTo>
                    <a:pt x="3423615" y="245872"/>
                  </a:lnTo>
                  <a:lnTo>
                    <a:pt x="3884249" y="245872"/>
                  </a:lnTo>
                  <a:lnTo>
                    <a:pt x="3807133" y="256120"/>
                  </a:lnTo>
                  <a:close/>
                </a:path>
                <a:path w="5005705" h="370839">
                  <a:moveTo>
                    <a:pt x="3769489" y="261023"/>
                  </a:moveTo>
                  <a:lnTo>
                    <a:pt x="3285261" y="261023"/>
                  </a:lnTo>
                  <a:lnTo>
                    <a:pt x="3331425" y="256095"/>
                  </a:lnTo>
                  <a:lnTo>
                    <a:pt x="3807133" y="256120"/>
                  </a:lnTo>
                  <a:lnTo>
                    <a:pt x="3799966" y="257073"/>
                  </a:lnTo>
                  <a:lnTo>
                    <a:pt x="3769489" y="261023"/>
                  </a:lnTo>
                  <a:close/>
                </a:path>
                <a:path w="5005705" h="370839">
                  <a:moveTo>
                    <a:pt x="3732779" y="265772"/>
                  </a:moveTo>
                  <a:lnTo>
                    <a:pt x="3239287" y="265772"/>
                  </a:lnTo>
                  <a:lnTo>
                    <a:pt x="3285350" y="261010"/>
                  </a:lnTo>
                  <a:lnTo>
                    <a:pt x="3769489" y="261023"/>
                  </a:lnTo>
                  <a:lnTo>
                    <a:pt x="3732779" y="265772"/>
                  </a:lnTo>
                  <a:close/>
                </a:path>
                <a:path w="5005705" h="370839">
                  <a:moveTo>
                    <a:pt x="3661881" y="274777"/>
                  </a:moveTo>
                  <a:lnTo>
                    <a:pt x="3147720" y="274777"/>
                  </a:lnTo>
                  <a:lnTo>
                    <a:pt x="3193529" y="270357"/>
                  </a:lnTo>
                  <a:lnTo>
                    <a:pt x="3239376" y="265760"/>
                  </a:lnTo>
                  <a:lnTo>
                    <a:pt x="3732779" y="265772"/>
                  </a:lnTo>
                  <a:lnTo>
                    <a:pt x="3681997" y="272249"/>
                  </a:lnTo>
                  <a:lnTo>
                    <a:pt x="3661881" y="274777"/>
                  </a:lnTo>
                  <a:close/>
                </a:path>
                <a:path w="5005705" h="370839">
                  <a:moveTo>
                    <a:pt x="3628221" y="279006"/>
                  </a:moveTo>
                  <a:lnTo>
                    <a:pt x="3102203" y="279006"/>
                  </a:lnTo>
                  <a:lnTo>
                    <a:pt x="3147834" y="274764"/>
                  </a:lnTo>
                  <a:lnTo>
                    <a:pt x="3661881" y="274777"/>
                  </a:lnTo>
                  <a:lnTo>
                    <a:pt x="3628221" y="279006"/>
                  </a:lnTo>
                  <a:close/>
                </a:path>
                <a:path w="5005705" h="370839">
                  <a:moveTo>
                    <a:pt x="3595494" y="283032"/>
                  </a:moveTo>
                  <a:lnTo>
                    <a:pt x="3056902" y="283032"/>
                  </a:lnTo>
                  <a:lnTo>
                    <a:pt x="3102317" y="278993"/>
                  </a:lnTo>
                  <a:lnTo>
                    <a:pt x="3628221" y="279006"/>
                  </a:lnTo>
                  <a:lnTo>
                    <a:pt x="3595494" y="283032"/>
                  </a:lnTo>
                  <a:close/>
                </a:path>
                <a:path w="5005705" h="370839">
                  <a:moveTo>
                    <a:pt x="3563967" y="286854"/>
                  </a:moveTo>
                  <a:lnTo>
                    <a:pt x="3011843" y="286854"/>
                  </a:lnTo>
                  <a:lnTo>
                    <a:pt x="3057016" y="283019"/>
                  </a:lnTo>
                  <a:lnTo>
                    <a:pt x="3595494" y="283032"/>
                  </a:lnTo>
                  <a:lnTo>
                    <a:pt x="3563967" y="286854"/>
                  </a:lnTo>
                  <a:close/>
                </a:path>
                <a:path w="5005705" h="370839">
                  <a:moveTo>
                    <a:pt x="3534221" y="290461"/>
                  </a:moveTo>
                  <a:lnTo>
                    <a:pt x="2967062" y="290461"/>
                  </a:lnTo>
                  <a:lnTo>
                    <a:pt x="3011970" y="286842"/>
                  </a:lnTo>
                  <a:lnTo>
                    <a:pt x="3563967" y="286854"/>
                  </a:lnTo>
                  <a:lnTo>
                    <a:pt x="3534221" y="290461"/>
                  </a:lnTo>
                  <a:close/>
                </a:path>
                <a:path w="5005705" h="370839">
                  <a:moveTo>
                    <a:pt x="3505699" y="293839"/>
                  </a:moveTo>
                  <a:lnTo>
                    <a:pt x="2922574" y="293839"/>
                  </a:lnTo>
                  <a:lnTo>
                    <a:pt x="2967189" y="290449"/>
                  </a:lnTo>
                  <a:lnTo>
                    <a:pt x="3534221" y="290461"/>
                  </a:lnTo>
                  <a:lnTo>
                    <a:pt x="3529403" y="291045"/>
                  </a:lnTo>
                  <a:lnTo>
                    <a:pt x="3505699" y="293839"/>
                  </a:lnTo>
                  <a:close/>
                </a:path>
                <a:path w="5005705" h="370839">
                  <a:moveTo>
                    <a:pt x="3478672" y="296989"/>
                  </a:moveTo>
                  <a:lnTo>
                    <a:pt x="2878429" y="296989"/>
                  </a:lnTo>
                  <a:lnTo>
                    <a:pt x="2922714" y="293827"/>
                  </a:lnTo>
                  <a:lnTo>
                    <a:pt x="2922574" y="293839"/>
                  </a:lnTo>
                  <a:lnTo>
                    <a:pt x="3505699" y="293839"/>
                  </a:lnTo>
                  <a:lnTo>
                    <a:pt x="3478672" y="296989"/>
                  </a:lnTo>
                  <a:close/>
                </a:path>
                <a:path w="5005705" h="370839">
                  <a:moveTo>
                    <a:pt x="3453824" y="299885"/>
                  </a:moveTo>
                  <a:lnTo>
                    <a:pt x="2834640" y="299885"/>
                  </a:lnTo>
                  <a:lnTo>
                    <a:pt x="2878569" y="296976"/>
                  </a:lnTo>
                  <a:lnTo>
                    <a:pt x="2878429" y="296989"/>
                  </a:lnTo>
                  <a:lnTo>
                    <a:pt x="3478672" y="296989"/>
                  </a:lnTo>
                  <a:lnTo>
                    <a:pt x="3453824" y="299885"/>
                  </a:lnTo>
                  <a:close/>
                </a:path>
                <a:path w="5005705" h="370839">
                  <a:moveTo>
                    <a:pt x="3431156" y="302526"/>
                  </a:moveTo>
                  <a:lnTo>
                    <a:pt x="2791256" y="302526"/>
                  </a:lnTo>
                  <a:lnTo>
                    <a:pt x="2834792" y="299872"/>
                  </a:lnTo>
                  <a:lnTo>
                    <a:pt x="2834640" y="299885"/>
                  </a:lnTo>
                  <a:lnTo>
                    <a:pt x="3453824" y="299885"/>
                  </a:lnTo>
                  <a:lnTo>
                    <a:pt x="3431156" y="302526"/>
                  </a:lnTo>
                  <a:close/>
                </a:path>
                <a:path w="5005705" h="370839">
                  <a:moveTo>
                    <a:pt x="3409807" y="304901"/>
                  </a:moveTo>
                  <a:lnTo>
                    <a:pt x="2748292" y="304901"/>
                  </a:lnTo>
                  <a:lnTo>
                    <a:pt x="2791409" y="302513"/>
                  </a:lnTo>
                  <a:lnTo>
                    <a:pt x="2791256" y="302526"/>
                  </a:lnTo>
                  <a:lnTo>
                    <a:pt x="3431156" y="302526"/>
                  </a:lnTo>
                  <a:lnTo>
                    <a:pt x="3409807" y="304901"/>
                  </a:lnTo>
                  <a:close/>
                </a:path>
                <a:path w="5005705" h="370839">
                  <a:moveTo>
                    <a:pt x="3374555" y="308813"/>
                  </a:moveTo>
                  <a:lnTo>
                    <a:pt x="2663748" y="308813"/>
                  </a:lnTo>
                  <a:lnTo>
                    <a:pt x="2705950" y="306997"/>
                  </a:lnTo>
                  <a:lnTo>
                    <a:pt x="2705773" y="306997"/>
                  </a:lnTo>
                  <a:lnTo>
                    <a:pt x="2748457" y="304888"/>
                  </a:lnTo>
                  <a:lnTo>
                    <a:pt x="2748292" y="304901"/>
                  </a:lnTo>
                  <a:lnTo>
                    <a:pt x="3409807" y="304901"/>
                  </a:lnTo>
                  <a:lnTo>
                    <a:pt x="3374555" y="308813"/>
                  </a:lnTo>
                  <a:close/>
                </a:path>
                <a:path w="5005705" h="370839">
                  <a:moveTo>
                    <a:pt x="3349946" y="311543"/>
                  </a:moveTo>
                  <a:lnTo>
                    <a:pt x="2581262" y="311543"/>
                  </a:lnTo>
                  <a:lnTo>
                    <a:pt x="2622435" y="310324"/>
                  </a:lnTo>
                  <a:lnTo>
                    <a:pt x="2622232" y="310324"/>
                  </a:lnTo>
                  <a:lnTo>
                    <a:pt x="2663939" y="308800"/>
                  </a:lnTo>
                  <a:lnTo>
                    <a:pt x="2663748" y="308813"/>
                  </a:lnTo>
                  <a:lnTo>
                    <a:pt x="3374555" y="308813"/>
                  </a:lnTo>
                  <a:lnTo>
                    <a:pt x="3349946" y="311543"/>
                  </a:lnTo>
                  <a:close/>
                </a:path>
                <a:path w="5005705" h="370839">
                  <a:moveTo>
                    <a:pt x="3334610" y="313232"/>
                  </a:moveTo>
                  <a:lnTo>
                    <a:pt x="2462123" y="313232"/>
                  </a:lnTo>
                  <a:lnTo>
                    <a:pt x="2501315" y="313004"/>
                  </a:lnTo>
                  <a:lnTo>
                    <a:pt x="2501087" y="313004"/>
                  </a:lnTo>
                  <a:lnTo>
                    <a:pt x="2541092" y="312432"/>
                  </a:lnTo>
                  <a:lnTo>
                    <a:pt x="2540876" y="312432"/>
                  </a:lnTo>
                  <a:lnTo>
                    <a:pt x="2581478" y="311530"/>
                  </a:lnTo>
                  <a:lnTo>
                    <a:pt x="2581262" y="311543"/>
                  </a:lnTo>
                  <a:lnTo>
                    <a:pt x="3349946" y="311543"/>
                  </a:lnTo>
                  <a:lnTo>
                    <a:pt x="3334610" y="313232"/>
                  </a:lnTo>
                  <a:close/>
                </a:path>
              </a:pathLst>
            </a:custGeom>
            <a:solidFill>
              <a:srgbClr val="660066"/>
            </a:solidFill>
          </p:spPr>
          <p:txBody>
            <a:bodyPr wrap="square" lIns="0" tIns="0" rIns="0" bIns="0" rtlCol="0"/>
            <a:lstStyle/>
            <a:p>
              <a:endParaRPr/>
            </a:p>
          </p:txBody>
        </p:sp>
        <p:sp>
          <p:nvSpPr>
            <p:cNvPr id="19" name="object 19"/>
            <p:cNvSpPr/>
            <p:nvPr/>
          </p:nvSpPr>
          <p:spPr>
            <a:xfrm>
              <a:off x="7397278" y="4666271"/>
              <a:ext cx="1714500" cy="963294"/>
            </a:xfrm>
            <a:custGeom>
              <a:avLst/>
              <a:gdLst/>
              <a:ahLst/>
              <a:cxnLst/>
              <a:rect l="l" t="t" r="r" b="b"/>
              <a:pathLst>
                <a:path w="1714500" h="963295">
                  <a:moveTo>
                    <a:pt x="1396909" y="257556"/>
                  </a:moveTo>
                  <a:lnTo>
                    <a:pt x="856487" y="257556"/>
                  </a:lnTo>
                  <a:lnTo>
                    <a:pt x="1152143" y="0"/>
                  </a:lnTo>
                  <a:lnTo>
                    <a:pt x="1123187" y="236220"/>
                  </a:lnTo>
                  <a:lnTo>
                    <a:pt x="1419007" y="236220"/>
                  </a:lnTo>
                  <a:lnTo>
                    <a:pt x="1396909" y="257556"/>
                  </a:lnTo>
                  <a:close/>
                </a:path>
                <a:path w="1714500" h="963295">
                  <a:moveTo>
                    <a:pt x="10667" y="650748"/>
                  </a:moveTo>
                  <a:lnTo>
                    <a:pt x="295655" y="524256"/>
                  </a:lnTo>
                  <a:lnTo>
                    <a:pt x="0" y="384048"/>
                  </a:lnTo>
                  <a:lnTo>
                    <a:pt x="367283" y="338328"/>
                  </a:lnTo>
                  <a:lnTo>
                    <a:pt x="28955" y="102108"/>
                  </a:lnTo>
                  <a:lnTo>
                    <a:pt x="580643" y="281940"/>
                  </a:lnTo>
                  <a:lnTo>
                    <a:pt x="1371654" y="281940"/>
                  </a:lnTo>
                  <a:lnTo>
                    <a:pt x="1325879" y="326136"/>
                  </a:lnTo>
                  <a:lnTo>
                    <a:pt x="1674876" y="362712"/>
                  </a:lnTo>
                  <a:lnTo>
                    <a:pt x="1397507" y="466344"/>
                  </a:lnTo>
                  <a:lnTo>
                    <a:pt x="1672489" y="576072"/>
                  </a:lnTo>
                  <a:lnTo>
                    <a:pt x="1336547" y="576072"/>
                  </a:lnTo>
                  <a:lnTo>
                    <a:pt x="1356450" y="620268"/>
                  </a:lnTo>
                  <a:lnTo>
                    <a:pt x="449579" y="620268"/>
                  </a:lnTo>
                  <a:lnTo>
                    <a:pt x="10667" y="650748"/>
                  </a:lnTo>
                  <a:close/>
                </a:path>
                <a:path w="1714500" h="963295">
                  <a:moveTo>
                    <a:pt x="1371654" y="281940"/>
                  </a:moveTo>
                  <a:lnTo>
                    <a:pt x="580643" y="281940"/>
                  </a:lnTo>
                  <a:lnTo>
                    <a:pt x="662939" y="102108"/>
                  </a:lnTo>
                  <a:lnTo>
                    <a:pt x="856487" y="257556"/>
                  </a:lnTo>
                  <a:lnTo>
                    <a:pt x="1396909" y="257556"/>
                  </a:lnTo>
                  <a:lnTo>
                    <a:pt x="1371654" y="281940"/>
                  </a:lnTo>
                  <a:close/>
                </a:path>
                <a:path w="1714500" h="963295">
                  <a:moveTo>
                    <a:pt x="1419007" y="236220"/>
                  </a:moveTo>
                  <a:lnTo>
                    <a:pt x="1123187" y="236220"/>
                  </a:lnTo>
                  <a:lnTo>
                    <a:pt x="1458467" y="198120"/>
                  </a:lnTo>
                  <a:lnTo>
                    <a:pt x="1419007" y="236220"/>
                  </a:lnTo>
                  <a:close/>
                </a:path>
                <a:path w="1714500" h="963295">
                  <a:moveTo>
                    <a:pt x="1714500" y="592836"/>
                  </a:moveTo>
                  <a:lnTo>
                    <a:pt x="1336547" y="576072"/>
                  </a:lnTo>
                  <a:lnTo>
                    <a:pt x="1672489" y="576072"/>
                  </a:lnTo>
                  <a:lnTo>
                    <a:pt x="1714500" y="592836"/>
                  </a:lnTo>
                  <a:close/>
                </a:path>
                <a:path w="1714500" h="963295">
                  <a:moveTo>
                    <a:pt x="377951" y="784860"/>
                  </a:moveTo>
                  <a:lnTo>
                    <a:pt x="449579" y="620268"/>
                  </a:lnTo>
                  <a:lnTo>
                    <a:pt x="1356450" y="620268"/>
                  </a:lnTo>
                  <a:lnTo>
                    <a:pt x="1367431" y="644652"/>
                  </a:lnTo>
                  <a:lnTo>
                    <a:pt x="1112519" y="644652"/>
                  </a:lnTo>
                  <a:lnTo>
                    <a:pt x="1106978" y="665988"/>
                  </a:lnTo>
                  <a:lnTo>
                    <a:pt x="835151" y="665988"/>
                  </a:lnTo>
                  <a:lnTo>
                    <a:pt x="818583" y="696468"/>
                  </a:lnTo>
                  <a:lnTo>
                    <a:pt x="612647" y="696468"/>
                  </a:lnTo>
                  <a:lnTo>
                    <a:pt x="377951" y="784860"/>
                  </a:lnTo>
                  <a:close/>
                </a:path>
                <a:path w="1714500" h="963295">
                  <a:moveTo>
                    <a:pt x="1440179" y="806196"/>
                  </a:moveTo>
                  <a:lnTo>
                    <a:pt x="1112519" y="644652"/>
                  </a:lnTo>
                  <a:lnTo>
                    <a:pt x="1367431" y="644652"/>
                  </a:lnTo>
                  <a:lnTo>
                    <a:pt x="1440179" y="806196"/>
                  </a:lnTo>
                  <a:close/>
                </a:path>
                <a:path w="1714500" h="963295">
                  <a:moveTo>
                    <a:pt x="1051559" y="879348"/>
                  </a:moveTo>
                  <a:lnTo>
                    <a:pt x="835151" y="665988"/>
                  </a:lnTo>
                  <a:lnTo>
                    <a:pt x="1106978" y="665988"/>
                  </a:lnTo>
                  <a:lnTo>
                    <a:pt x="1051559" y="879348"/>
                  </a:lnTo>
                  <a:close/>
                </a:path>
                <a:path w="1714500" h="963295">
                  <a:moveTo>
                    <a:pt x="673607" y="963168"/>
                  </a:moveTo>
                  <a:lnTo>
                    <a:pt x="612647" y="696468"/>
                  </a:lnTo>
                  <a:lnTo>
                    <a:pt x="818583" y="696468"/>
                  </a:lnTo>
                  <a:lnTo>
                    <a:pt x="673607" y="963168"/>
                  </a:lnTo>
                  <a:close/>
                </a:path>
              </a:pathLst>
            </a:custGeom>
            <a:solidFill>
              <a:srgbClr val="EC7C30"/>
            </a:solidFill>
          </p:spPr>
          <p:txBody>
            <a:bodyPr wrap="square" lIns="0" tIns="0" rIns="0" bIns="0" rtlCol="0"/>
            <a:lstStyle/>
            <a:p>
              <a:endParaRPr/>
            </a:p>
          </p:txBody>
        </p:sp>
        <p:sp>
          <p:nvSpPr>
            <p:cNvPr id="20" name="object 20"/>
            <p:cNvSpPr txBox="1"/>
            <p:nvPr/>
          </p:nvSpPr>
          <p:spPr>
            <a:xfrm>
              <a:off x="7819336" y="4953190"/>
              <a:ext cx="116840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微软雅黑"/>
                  <a:cs typeface="微软雅黑"/>
                </a:rPr>
                <a:t>登录成功！</a:t>
              </a:r>
              <a:endParaRPr sz="1800">
                <a:latin typeface="微软雅黑"/>
                <a:cs typeface="微软雅黑"/>
              </a:endParaRPr>
            </a:p>
          </p:txBody>
        </p:sp>
        <p:sp>
          <p:nvSpPr>
            <p:cNvPr id="30" name="object 30"/>
            <p:cNvSpPr/>
            <p:nvPr/>
          </p:nvSpPr>
          <p:spPr>
            <a:xfrm>
              <a:off x="9053866" y="4666271"/>
              <a:ext cx="629411" cy="858012"/>
            </a:xfrm>
            <a:prstGeom prst="rect">
              <a:avLst/>
            </a:prstGeom>
            <a:blipFill>
              <a:blip r:embed="rId4" cstate="print"/>
              <a:stretch>
                <a:fillRect/>
              </a:stretch>
            </a:blipFill>
          </p:spPr>
          <p:txBody>
            <a:bodyPr wrap="square" lIns="0" tIns="0" rIns="0" bIns="0" rtlCol="0"/>
            <a:lstStyle/>
            <a:p>
              <a:endParaRPr/>
            </a:p>
          </p:txBody>
        </p:sp>
      </p:grpSp>
      <p:sp>
        <p:nvSpPr>
          <p:cNvPr id="31" name="object 31"/>
          <p:cNvSpPr/>
          <p:nvPr/>
        </p:nvSpPr>
        <p:spPr>
          <a:xfrm>
            <a:off x="755598" y="3390730"/>
            <a:ext cx="10820400" cy="1086328"/>
          </a:xfrm>
          <a:custGeom>
            <a:avLst/>
            <a:gdLst/>
            <a:ahLst/>
            <a:cxnLst/>
            <a:rect l="l" t="t" r="r" b="b"/>
            <a:pathLst>
              <a:path w="9778365" h="751839">
                <a:moveTo>
                  <a:pt x="9653016" y="751331"/>
                </a:moveTo>
                <a:lnTo>
                  <a:pt x="126491" y="751331"/>
                </a:lnTo>
                <a:lnTo>
                  <a:pt x="77425" y="741767"/>
                </a:lnTo>
                <a:lnTo>
                  <a:pt x="37371" y="715041"/>
                </a:lnTo>
                <a:lnTo>
                  <a:pt x="10254" y="675218"/>
                </a:lnTo>
                <a:lnTo>
                  <a:pt x="0" y="626363"/>
                </a:lnTo>
                <a:lnTo>
                  <a:pt x="0" y="124967"/>
                </a:lnTo>
                <a:lnTo>
                  <a:pt x="10254" y="76297"/>
                </a:lnTo>
                <a:lnTo>
                  <a:pt x="37371" y="36533"/>
                </a:lnTo>
                <a:lnTo>
                  <a:pt x="77425" y="9744"/>
                </a:lnTo>
                <a:lnTo>
                  <a:pt x="126491" y="0"/>
                </a:lnTo>
                <a:lnTo>
                  <a:pt x="9653016" y="0"/>
                </a:lnTo>
                <a:lnTo>
                  <a:pt x="9701656" y="9744"/>
                </a:lnTo>
                <a:lnTo>
                  <a:pt x="9741408" y="36533"/>
                </a:lnTo>
                <a:lnTo>
                  <a:pt x="9768205" y="76297"/>
                </a:lnTo>
                <a:lnTo>
                  <a:pt x="9777984" y="124967"/>
                </a:lnTo>
                <a:lnTo>
                  <a:pt x="9777984" y="626363"/>
                </a:lnTo>
                <a:lnTo>
                  <a:pt x="9768205" y="675218"/>
                </a:lnTo>
                <a:lnTo>
                  <a:pt x="9741408" y="715041"/>
                </a:lnTo>
                <a:lnTo>
                  <a:pt x="9701656" y="741767"/>
                </a:lnTo>
                <a:lnTo>
                  <a:pt x="9653016" y="751331"/>
                </a:lnTo>
                <a:close/>
              </a:path>
            </a:pathLst>
          </a:custGeom>
          <a:solidFill>
            <a:srgbClr val="D9D9D9"/>
          </a:solidFill>
        </p:spPr>
        <p:txBody>
          <a:bodyPr wrap="square" lIns="0" tIns="0" rIns="0" bIns="0" rtlCol="0"/>
          <a:lstStyle/>
          <a:p>
            <a:endParaRPr sz="2800"/>
          </a:p>
        </p:txBody>
      </p:sp>
      <p:sp>
        <p:nvSpPr>
          <p:cNvPr id="32" name="object 32"/>
          <p:cNvSpPr txBox="1"/>
          <p:nvPr/>
        </p:nvSpPr>
        <p:spPr>
          <a:xfrm>
            <a:off x="943852" y="3369364"/>
            <a:ext cx="10632146" cy="1081706"/>
          </a:xfrm>
          <a:prstGeom prst="rect">
            <a:avLst/>
          </a:prstGeom>
        </p:spPr>
        <p:txBody>
          <a:bodyPr vert="horz" wrap="square" lIns="0" tIns="95885" rIns="0" bIns="0" rtlCol="0">
            <a:spAutoFit/>
          </a:bodyPr>
          <a:lstStyle/>
          <a:p>
            <a:pPr marL="12700">
              <a:lnSpc>
                <a:spcPct val="100000"/>
              </a:lnSpc>
              <a:spcBef>
                <a:spcPts val="755"/>
              </a:spcBef>
            </a:pPr>
            <a:r>
              <a:rPr sz="1600" spc="-5" dirty="0">
                <a:solidFill>
                  <a:srgbClr val="C00000"/>
                </a:solidFill>
                <a:latin typeface="微软雅黑"/>
                <a:cs typeface="微软雅黑"/>
              </a:rPr>
              <a:t>--</a:t>
            </a:r>
            <a:r>
              <a:rPr sz="1600" dirty="0">
                <a:latin typeface="微软雅黑"/>
                <a:cs typeface="微软雅黑"/>
              </a:rPr>
              <a:t>为绝大数数据库的截断符号</a:t>
            </a:r>
            <a:r>
              <a:rPr sz="1600" spc="-5" dirty="0">
                <a:latin typeface="微软雅黑"/>
                <a:cs typeface="微软雅黑"/>
              </a:rPr>
              <a:t>(GBK</a:t>
            </a:r>
            <a:r>
              <a:rPr sz="1600" dirty="0">
                <a:latin typeface="微软雅黑"/>
                <a:cs typeface="微软雅黑"/>
              </a:rPr>
              <a:t>版的</a:t>
            </a:r>
            <a:r>
              <a:rPr sz="1600" spc="-5" dirty="0">
                <a:latin typeface="微软雅黑"/>
                <a:cs typeface="微软雅黑"/>
              </a:rPr>
              <a:t>mysql</a:t>
            </a:r>
            <a:r>
              <a:rPr sz="1600" dirty="0">
                <a:latin typeface="微软雅黑"/>
                <a:cs typeface="微软雅黑"/>
              </a:rPr>
              <a:t>为</a:t>
            </a:r>
            <a:r>
              <a:rPr sz="1600" spc="-10" dirty="0">
                <a:latin typeface="微软雅黑"/>
                <a:cs typeface="微软雅黑"/>
              </a:rPr>
              <a:t>#</a:t>
            </a:r>
            <a:r>
              <a:rPr sz="1600" dirty="0">
                <a:latin typeface="微软雅黑"/>
                <a:cs typeface="微软雅黑"/>
              </a:rPr>
              <a:t>或</a:t>
            </a:r>
            <a:r>
              <a:rPr sz="1600" spc="-5" dirty="0">
                <a:latin typeface="微软雅黑"/>
                <a:cs typeface="微软雅黑"/>
              </a:rPr>
              <a:t>/*)，</a:t>
            </a:r>
            <a:r>
              <a:rPr sz="1600" dirty="0" err="1" smtClean="0">
                <a:latin typeface="微软雅黑"/>
                <a:cs typeface="微软雅黑"/>
              </a:rPr>
              <a:t>它截断了</a:t>
            </a:r>
            <a:r>
              <a:rPr lang="en-US" sz="1600" dirty="0" smtClean="0">
                <a:latin typeface="微软雅黑"/>
                <a:cs typeface="微软雅黑"/>
              </a:rPr>
              <a:t> </a:t>
            </a:r>
            <a:r>
              <a:rPr lang="en-US" altLang="zh-CN" sz="1600" spc="-5" dirty="0" smtClean="0">
                <a:solidFill>
                  <a:srgbClr val="C00000"/>
                </a:solidFill>
                <a:latin typeface="微软雅黑"/>
                <a:cs typeface="微软雅黑"/>
              </a:rPr>
              <a:t>-- </a:t>
            </a:r>
            <a:r>
              <a:rPr sz="1600" dirty="0" err="1" smtClean="0">
                <a:latin typeface="微软雅黑"/>
                <a:cs typeface="微软雅黑"/>
              </a:rPr>
              <a:t>后面的部</a:t>
            </a:r>
            <a:r>
              <a:rPr sz="1600" spc="0" dirty="0" err="1" smtClean="0">
                <a:latin typeface="微软雅黑"/>
                <a:cs typeface="微软雅黑"/>
              </a:rPr>
              <a:t>分</a:t>
            </a:r>
            <a:endParaRPr sz="1600" dirty="0">
              <a:latin typeface="微软雅黑"/>
              <a:cs typeface="微软雅黑"/>
            </a:endParaRPr>
          </a:p>
          <a:p>
            <a:pPr marL="12700" marR="5080">
              <a:lnSpc>
                <a:spcPct val="150000"/>
              </a:lnSpc>
            </a:pPr>
            <a:r>
              <a:rPr sz="1600" dirty="0">
                <a:latin typeface="微软雅黑"/>
                <a:cs typeface="微软雅黑"/>
              </a:rPr>
              <a:t>这样</a:t>
            </a:r>
            <a:r>
              <a:rPr sz="1600" spc="-5" dirty="0">
                <a:latin typeface="微软雅黑"/>
                <a:cs typeface="微软雅黑"/>
              </a:rPr>
              <a:t>where</a:t>
            </a:r>
            <a:r>
              <a:rPr sz="1600" dirty="0">
                <a:latin typeface="微软雅黑"/>
                <a:cs typeface="微软雅黑"/>
              </a:rPr>
              <a:t>后面的条件语句变成</a:t>
            </a:r>
            <a:r>
              <a:rPr sz="1600" spc="-5" dirty="0">
                <a:solidFill>
                  <a:srgbClr val="FF0000"/>
                </a:solidFill>
                <a:latin typeface="微软雅黑"/>
                <a:cs typeface="微软雅黑"/>
              </a:rPr>
              <a:t>username=‘admin’</a:t>
            </a:r>
            <a:r>
              <a:rPr sz="1600" dirty="0">
                <a:solidFill>
                  <a:srgbClr val="FF0000"/>
                </a:solidFill>
                <a:latin typeface="微软雅黑"/>
                <a:cs typeface="微软雅黑"/>
              </a:rPr>
              <a:t> or</a:t>
            </a:r>
            <a:r>
              <a:rPr sz="1600" spc="0" dirty="0">
                <a:solidFill>
                  <a:srgbClr val="FF0000"/>
                </a:solidFill>
                <a:latin typeface="微软雅黑"/>
                <a:cs typeface="微软雅黑"/>
              </a:rPr>
              <a:t> </a:t>
            </a:r>
            <a:r>
              <a:rPr sz="1600" spc="-5" dirty="0" smtClean="0">
                <a:solidFill>
                  <a:srgbClr val="FF0000"/>
                </a:solidFill>
                <a:latin typeface="微软雅黑"/>
                <a:cs typeface="微软雅黑"/>
              </a:rPr>
              <a:t>1=1</a:t>
            </a:r>
            <a:r>
              <a:rPr lang="en-US" sz="1600" spc="-5" dirty="0" smtClean="0">
                <a:solidFill>
                  <a:srgbClr val="FF0000"/>
                </a:solidFill>
                <a:latin typeface="微软雅黑"/>
                <a:cs typeface="微软雅黑"/>
              </a:rPr>
              <a:t> </a:t>
            </a:r>
            <a:r>
              <a:rPr sz="1600" dirty="0" err="1" smtClean="0">
                <a:latin typeface="微软雅黑"/>
                <a:cs typeface="微软雅黑"/>
              </a:rPr>
              <a:t>这个条件肯定为真</a:t>
            </a:r>
            <a:r>
              <a:rPr sz="1600" spc="-5" dirty="0">
                <a:latin typeface="微软雅黑"/>
                <a:cs typeface="微软雅黑"/>
              </a:rPr>
              <a:t>(</a:t>
            </a:r>
            <a:r>
              <a:rPr sz="1600" dirty="0">
                <a:latin typeface="微软雅黑"/>
                <a:cs typeface="微软雅黑"/>
              </a:rPr>
              <a:t>存不存在</a:t>
            </a:r>
            <a:r>
              <a:rPr sz="1600" spc="-5" dirty="0">
                <a:latin typeface="微软雅黑"/>
                <a:cs typeface="微软雅黑"/>
              </a:rPr>
              <a:t>admin</a:t>
            </a:r>
            <a:r>
              <a:rPr sz="1600" dirty="0">
                <a:latin typeface="微软雅黑"/>
                <a:cs typeface="微软雅黑"/>
              </a:rPr>
              <a:t>都一样</a:t>
            </a:r>
            <a:r>
              <a:rPr sz="1600" spc="-5" dirty="0">
                <a:latin typeface="微软雅黑"/>
                <a:cs typeface="微软雅黑"/>
              </a:rPr>
              <a:t>)，</a:t>
            </a:r>
            <a:r>
              <a:rPr sz="1600" dirty="0">
                <a:latin typeface="微软雅黑"/>
                <a:cs typeface="微软雅黑"/>
              </a:rPr>
              <a:t>因此全部语句就相当于</a:t>
            </a:r>
            <a:r>
              <a:rPr sz="1600" spc="-5" dirty="0">
                <a:solidFill>
                  <a:srgbClr val="FF0000"/>
                </a:solidFill>
                <a:latin typeface="微软雅黑"/>
                <a:cs typeface="微软雅黑"/>
              </a:rPr>
              <a:t>select</a:t>
            </a:r>
            <a:r>
              <a:rPr sz="1600" spc="0" dirty="0">
                <a:solidFill>
                  <a:srgbClr val="FF0000"/>
                </a:solidFill>
                <a:latin typeface="微软雅黑"/>
                <a:cs typeface="微软雅黑"/>
              </a:rPr>
              <a:t> </a:t>
            </a:r>
            <a:r>
              <a:rPr sz="1600" dirty="0">
                <a:solidFill>
                  <a:srgbClr val="FF0000"/>
                </a:solidFill>
                <a:latin typeface="微软雅黑"/>
                <a:cs typeface="微软雅黑"/>
              </a:rPr>
              <a:t>*</a:t>
            </a:r>
            <a:r>
              <a:rPr sz="1600" spc="0" dirty="0">
                <a:solidFill>
                  <a:srgbClr val="FF0000"/>
                </a:solidFill>
                <a:latin typeface="微软雅黑"/>
                <a:cs typeface="微软雅黑"/>
              </a:rPr>
              <a:t> </a:t>
            </a:r>
            <a:r>
              <a:rPr sz="1600" spc="-5" dirty="0">
                <a:solidFill>
                  <a:srgbClr val="FF0000"/>
                </a:solidFill>
                <a:latin typeface="微软雅黑"/>
                <a:cs typeface="微软雅黑"/>
              </a:rPr>
              <a:t>from</a:t>
            </a:r>
            <a:r>
              <a:rPr sz="1600" dirty="0">
                <a:solidFill>
                  <a:srgbClr val="FF0000"/>
                </a:solidFill>
                <a:latin typeface="微软雅黑"/>
                <a:cs typeface="微软雅黑"/>
              </a:rPr>
              <a:t> </a:t>
            </a:r>
            <a:r>
              <a:rPr sz="1600" spc="-5" dirty="0" err="1">
                <a:solidFill>
                  <a:srgbClr val="FF0000"/>
                </a:solidFill>
                <a:latin typeface="微软雅黑"/>
                <a:cs typeface="微软雅黑"/>
              </a:rPr>
              <a:t>users</a:t>
            </a:r>
            <a:r>
              <a:rPr sz="1600" spc="-5" dirty="0" err="1">
                <a:latin typeface="微软雅黑"/>
                <a:cs typeface="微软雅黑"/>
              </a:rPr>
              <a:t>，</a:t>
            </a:r>
            <a:r>
              <a:rPr sz="1600" spc="0" dirty="0" err="1" smtClean="0">
                <a:latin typeface="微软雅黑"/>
                <a:cs typeface="微软雅黑"/>
              </a:rPr>
              <a:t>这</a:t>
            </a:r>
            <a:r>
              <a:rPr sz="1600" dirty="0" err="1" smtClean="0">
                <a:latin typeface="微软雅黑"/>
                <a:cs typeface="微软雅黑"/>
              </a:rPr>
              <a:t>样我们查询得到的结果就是管理表的第一个管理用户</a:t>
            </a:r>
            <a:r>
              <a:rPr sz="1600" dirty="0" err="1">
                <a:latin typeface="微软雅黑"/>
                <a:cs typeface="微软雅黑"/>
              </a:rPr>
              <a:t>，就实现了无条件登陆</a:t>
            </a:r>
            <a:r>
              <a:rPr sz="1600" spc="0" dirty="0">
                <a:latin typeface="微软雅黑"/>
                <a:cs typeface="微软雅黑"/>
              </a:rPr>
              <a:t>。</a:t>
            </a:r>
            <a:endParaRPr sz="1600" dirty="0">
              <a:latin typeface="微软雅黑"/>
              <a:cs typeface="微软雅黑"/>
            </a:endParaRPr>
          </a:p>
        </p:txBody>
      </p:sp>
      <p:sp>
        <p:nvSpPr>
          <p:cNvPr id="36" name="椭圆形标注 35"/>
          <p:cNvSpPr/>
          <p:nvPr/>
        </p:nvSpPr>
        <p:spPr>
          <a:xfrm>
            <a:off x="2680267" y="2326977"/>
            <a:ext cx="1257937" cy="679140"/>
          </a:xfrm>
          <a:prstGeom prst="wedgeEllipseCallout">
            <a:avLst>
              <a:gd name="adj1" fmla="val -34347"/>
              <a:gd name="adj2" fmla="val -64509"/>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marR="5080">
              <a:spcBef>
                <a:spcPts val="100"/>
              </a:spcBef>
            </a:pPr>
            <a:r>
              <a:rPr lang="zh-CN" altLang="en-US" sz="1400" b="1" dirty="0" smtClean="0">
                <a:solidFill>
                  <a:srgbClr val="FF0000"/>
                </a:solidFill>
                <a:latin typeface="微软雅黑"/>
                <a:cs typeface="微软雅黑"/>
              </a:rPr>
              <a:t>‘</a:t>
            </a:r>
            <a:r>
              <a:rPr lang="zh-CN" altLang="en-US" sz="1200" dirty="0" smtClean="0">
                <a:solidFill>
                  <a:srgbClr val="FF0000"/>
                </a:solidFill>
                <a:latin typeface="微软雅黑"/>
                <a:cs typeface="微软雅黑"/>
              </a:rPr>
              <a:t>是</a:t>
            </a:r>
            <a:r>
              <a:rPr lang="en-US" altLang="zh-CN" sz="1200" dirty="0">
                <a:solidFill>
                  <a:srgbClr val="FF0000"/>
                </a:solidFill>
                <a:latin typeface="微软雅黑"/>
                <a:cs typeface="微软雅黑"/>
              </a:rPr>
              <a:t>SQ</a:t>
            </a:r>
            <a:r>
              <a:rPr lang="en-US" altLang="zh-CN" sz="1200" spc="-5" dirty="0">
                <a:solidFill>
                  <a:srgbClr val="FF0000"/>
                </a:solidFill>
                <a:latin typeface="微软雅黑"/>
                <a:cs typeface="微软雅黑"/>
              </a:rPr>
              <a:t>L</a:t>
            </a:r>
            <a:r>
              <a:rPr lang="zh-CN" altLang="en-US" sz="1200" dirty="0">
                <a:solidFill>
                  <a:srgbClr val="FF0000"/>
                </a:solidFill>
                <a:latin typeface="微软雅黑"/>
                <a:cs typeface="微软雅黑"/>
              </a:rPr>
              <a:t>字</a:t>
            </a:r>
            <a:endParaRPr lang="zh-CN" altLang="en-US" sz="1200" dirty="0">
              <a:latin typeface="微软雅黑"/>
              <a:cs typeface="微软雅黑"/>
            </a:endParaRPr>
          </a:p>
          <a:p>
            <a:pPr marL="12700" marR="5080">
              <a:lnSpc>
                <a:spcPct val="100000"/>
              </a:lnSpc>
              <a:spcBef>
                <a:spcPts val="100"/>
              </a:spcBef>
            </a:pPr>
            <a:r>
              <a:rPr lang="zh-CN" altLang="en-US" sz="1200" dirty="0">
                <a:solidFill>
                  <a:srgbClr val="FF0000"/>
                </a:solidFill>
                <a:latin typeface="微软雅黑"/>
                <a:cs typeface="微软雅黑"/>
              </a:rPr>
              <a:t>符串变量</a:t>
            </a:r>
            <a:r>
              <a:rPr lang="zh-CN" altLang="en-US" sz="1200" dirty="0" smtClean="0">
                <a:solidFill>
                  <a:srgbClr val="FF0000"/>
                </a:solidFill>
                <a:latin typeface="微软雅黑"/>
                <a:cs typeface="微软雅黑"/>
              </a:rPr>
              <a:t>的定界符</a:t>
            </a:r>
            <a:endParaRPr lang="zh-CN" altLang="en-US" sz="1200" dirty="0"/>
          </a:p>
        </p:txBody>
      </p:sp>
      <p:sp>
        <p:nvSpPr>
          <p:cNvPr id="37" name="椭圆形标注 36"/>
          <p:cNvSpPr/>
          <p:nvPr/>
        </p:nvSpPr>
        <p:spPr>
          <a:xfrm>
            <a:off x="4118082" y="2237355"/>
            <a:ext cx="1744790" cy="679140"/>
          </a:xfrm>
          <a:prstGeom prst="wedgeEllipseCallout">
            <a:avLst>
              <a:gd name="adj1" fmla="val -74111"/>
              <a:gd name="adj2" fmla="val -53289"/>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a:lnSpc>
                <a:spcPct val="100000"/>
              </a:lnSpc>
              <a:spcBef>
                <a:spcPts val="100"/>
              </a:spcBef>
            </a:pPr>
            <a:r>
              <a:rPr lang="en-US" altLang="zh-CN" sz="1200" dirty="0" smtClean="0">
                <a:solidFill>
                  <a:srgbClr val="FF0000"/>
                </a:solidFill>
                <a:latin typeface="微软雅黑"/>
                <a:cs typeface="微软雅黑"/>
              </a:rPr>
              <a:t>--</a:t>
            </a:r>
            <a:r>
              <a:rPr lang="zh-CN" altLang="en-US" sz="1200" dirty="0" smtClean="0">
                <a:solidFill>
                  <a:srgbClr val="FF0000"/>
                </a:solidFill>
                <a:latin typeface="微软雅黑"/>
                <a:cs typeface="微软雅黑"/>
              </a:rPr>
              <a:t>是</a:t>
            </a:r>
            <a:r>
              <a:rPr lang="en-US" altLang="zh-CN" sz="1200" b="1" spc="-5" dirty="0" smtClean="0">
                <a:solidFill>
                  <a:srgbClr val="FF0000"/>
                </a:solidFill>
                <a:latin typeface="微软雅黑"/>
                <a:cs typeface="微软雅黑"/>
              </a:rPr>
              <a:t>MS</a:t>
            </a:r>
            <a:r>
              <a:rPr lang="en-US" altLang="zh-CN" sz="1200" b="1" spc="-65" dirty="0" smtClean="0">
                <a:solidFill>
                  <a:srgbClr val="FF0000"/>
                </a:solidFill>
                <a:latin typeface="微软雅黑"/>
                <a:cs typeface="微软雅黑"/>
              </a:rPr>
              <a:t> S</a:t>
            </a:r>
            <a:r>
              <a:rPr lang="en-US" altLang="zh-CN" sz="1200" b="1" spc="-5" dirty="0" smtClean="0">
                <a:solidFill>
                  <a:srgbClr val="FF0000"/>
                </a:solidFill>
                <a:latin typeface="微软雅黑"/>
                <a:cs typeface="微软雅黑"/>
              </a:rPr>
              <a:t>QL</a:t>
            </a:r>
            <a:r>
              <a:rPr lang="zh-CN" altLang="en-US" sz="1200" dirty="0" smtClean="0">
                <a:solidFill>
                  <a:srgbClr val="FF0000"/>
                </a:solidFill>
                <a:latin typeface="微软雅黑"/>
                <a:cs typeface="微软雅黑"/>
              </a:rPr>
              <a:t>的注释符</a:t>
            </a:r>
            <a:endParaRPr lang="zh-CN" altLang="en-US" sz="1200" dirty="0">
              <a:latin typeface="微软雅黑"/>
              <a:cs typeface="微软雅黑"/>
            </a:endParaRPr>
          </a:p>
        </p:txBody>
      </p:sp>
      <p:sp>
        <p:nvSpPr>
          <p:cNvPr id="39"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40" name="标题 1"/>
          <p:cNvSpPr txBox="1">
            <a:spLocks/>
          </p:cNvSpPr>
          <p:nvPr/>
        </p:nvSpPr>
        <p:spPr>
          <a:xfrm>
            <a:off x="686339" y="369583"/>
            <a:ext cx="1782542"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spc="500" dirty="0" smtClean="0">
                <a:solidFill>
                  <a:schemeClr val="accent1">
                    <a:lumMod val="50000"/>
                  </a:schemeClr>
                </a:solidFill>
                <a:latin typeface="微软雅黑" panose="020B0503020204020204" pitchFamily="34" charset="-122"/>
                <a:ea typeface="微软雅黑" panose="020B0503020204020204" pitchFamily="34" charset="-122"/>
              </a:rPr>
              <a:t>SQL</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注入</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41" name="组合 40"/>
          <p:cNvGrpSpPr/>
          <p:nvPr/>
        </p:nvGrpSpPr>
        <p:grpSpPr>
          <a:xfrm>
            <a:off x="1" y="336652"/>
            <a:ext cx="12191999" cy="378554"/>
            <a:chOff x="1" y="336652"/>
            <a:chExt cx="12191999" cy="378554"/>
          </a:xfrm>
        </p:grpSpPr>
        <p:sp>
          <p:nvSpPr>
            <p:cNvPr id="42" name="矩形 41">
              <a:extLst>
                <a:ext uri="{FF2B5EF4-FFF2-40B4-BE49-F238E27FC236}">
                  <a16:creationId xmlns:a16="http://schemas.microsoft.com/office/drawing/2014/main" id="{F9A61405-0682-4602-BF60-F734C8C97EA0}"/>
                </a:ext>
              </a:extLst>
            </p:cNvPr>
            <p:cNvSpPr/>
            <p:nvPr/>
          </p:nvSpPr>
          <p:spPr>
            <a:xfrm>
              <a:off x="2468881" y="336652"/>
              <a:ext cx="9723119"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732047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5" name="object 5"/>
          <p:cNvSpPr txBox="1"/>
          <p:nvPr/>
        </p:nvSpPr>
        <p:spPr>
          <a:xfrm>
            <a:off x="878916" y="1444318"/>
            <a:ext cx="3924300" cy="451484"/>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C00000"/>
                </a:solidFill>
                <a:latin typeface="微软雅黑"/>
                <a:cs typeface="微软雅黑"/>
              </a:rPr>
              <a:t>规避SQL注入：基础方法</a:t>
            </a:r>
            <a:endParaRPr sz="2800" dirty="0">
              <a:solidFill>
                <a:srgbClr val="C00000"/>
              </a:solidFill>
              <a:latin typeface="微软雅黑"/>
              <a:cs typeface="微软雅黑"/>
            </a:endParaRPr>
          </a:p>
        </p:txBody>
      </p:sp>
      <p:sp>
        <p:nvSpPr>
          <p:cNvPr id="8" name="object 8"/>
          <p:cNvSpPr txBox="1"/>
          <p:nvPr/>
        </p:nvSpPr>
        <p:spPr>
          <a:xfrm>
            <a:off x="1278277" y="2428698"/>
            <a:ext cx="9139350" cy="2872646"/>
          </a:xfrm>
          <a:prstGeom prst="rect">
            <a:avLst/>
          </a:prstGeom>
        </p:spPr>
        <p:txBody>
          <a:bodyPr vert="horz" lIns="91440" tIns="45720" rIns="91440" bIns="45720" rtlCol="0">
            <a:normAutofit/>
          </a:bodyPr>
          <a:lstStyle>
            <a:lvl1pPr marL="358775" indent="-358775" algn="just">
              <a:lnSpc>
                <a:spcPct val="130000"/>
              </a:lnSpc>
              <a:spcBef>
                <a:spcPts val="1000"/>
              </a:spcBef>
              <a:buSzPct val="110000"/>
              <a:buFont typeface="Arial" panose="020B0604020202020204" pitchFamily="34" charset="0"/>
              <a:buChar char="•"/>
              <a:defRPr sz="3200">
                <a:latin typeface="Times New Roman" panose="02020603050405020304" pitchFamily="18" charset="0"/>
                <a:ea typeface="黑体" panose="02010609060101010101" pitchFamily="49" charset="-122"/>
              </a:defRPr>
            </a:lvl1pPr>
            <a:lvl2pPr marL="803275" lvl="1" indent="-346075" algn="just">
              <a:lnSpc>
                <a:spcPct val="130000"/>
              </a:lnSpc>
              <a:spcBef>
                <a:spcPts val="500"/>
              </a:spcBef>
              <a:buSzPct val="120000"/>
              <a:buFont typeface="Times New Roman" panose="02020603050405020304" pitchFamily="18" charset="0"/>
              <a:buChar char="–"/>
              <a:defRPr sz="2800">
                <a:latin typeface="Times New Roman" panose="02020603050405020304" pitchFamily="18"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sz="2800" dirty="0"/>
              <a:t>严格限定参数类型</a:t>
            </a:r>
          </a:p>
          <a:p>
            <a:pPr lvl="1"/>
            <a:r>
              <a:rPr sz="2400" dirty="0" err="1" smtClean="0"/>
              <a:t>明确参数检验的边界</a:t>
            </a:r>
            <a:r>
              <a:rPr sz="2400" dirty="0" err="1"/>
              <a:t>，必须在服务端执行数据验证</a:t>
            </a:r>
            <a:endParaRPr sz="2400" dirty="0"/>
          </a:p>
          <a:p>
            <a:r>
              <a:rPr sz="2800" dirty="0" err="1" smtClean="0"/>
              <a:t>采用参数化查询的方法</a:t>
            </a:r>
            <a:r>
              <a:rPr sz="2800" dirty="0" err="1"/>
              <a:t>（推荐</a:t>
            </a:r>
            <a:r>
              <a:rPr sz="2800" dirty="0"/>
              <a:t>）</a:t>
            </a:r>
          </a:p>
          <a:p>
            <a:r>
              <a:rPr sz="2800" dirty="0" err="1" smtClean="0"/>
              <a:t>内置过滤系统</a:t>
            </a:r>
            <a:r>
              <a:rPr sz="2800" dirty="0" err="1"/>
              <a:t>（本质是黑名单，很常见但是不推荐</a:t>
            </a:r>
            <a:r>
              <a:rPr sz="2800" dirty="0"/>
              <a:t>）</a:t>
            </a:r>
          </a:p>
        </p:txBody>
      </p:sp>
      <p:sp>
        <p:nvSpPr>
          <p:cNvPr id="11"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2" name="标题 1"/>
          <p:cNvSpPr txBox="1">
            <a:spLocks/>
          </p:cNvSpPr>
          <p:nvPr/>
        </p:nvSpPr>
        <p:spPr>
          <a:xfrm>
            <a:off x="686339" y="369583"/>
            <a:ext cx="1782542"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spc="500" dirty="0" smtClean="0">
                <a:solidFill>
                  <a:schemeClr val="accent1">
                    <a:lumMod val="50000"/>
                  </a:schemeClr>
                </a:solidFill>
                <a:latin typeface="微软雅黑" panose="020B0503020204020204" pitchFamily="34" charset="-122"/>
                <a:ea typeface="微软雅黑" panose="020B0503020204020204" pitchFamily="34" charset="-122"/>
              </a:rPr>
              <a:t>SQL</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注入</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1" y="336652"/>
            <a:ext cx="12191999" cy="378554"/>
            <a:chOff x="1" y="336652"/>
            <a:chExt cx="12191999" cy="378554"/>
          </a:xfrm>
        </p:grpSpPr>
        <p:sp>
          <p:nvSpPr>
            <p:cNvPr id="14" name="矩形 13">
              <a:extLst>
                <a:ext uri="{FF2B5EF4-FFF2-40B4-BE49-F238E27FC236}">
                  <a16:creationId xmlns:a16="http://schemas.microsoft.com/office/drawing/2014/main" id="{F9A61405-0682-4602-BF60-F734C8C97EA0}"/>
                </a:ext>
              </a:extLst>
            </p:cNvPr>
            <p:cNvSpPr/>
            <p:nvPr/>
          </p:nvSpPr>
          <p:spPr>
            <a:xfrm>
              <a:off x="2468881" y="336652"/>
              <a:ext cx="9723119"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940648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5" name="object 5"/>
          <p:cNvSpPr txBox="1"/>
          <p:nvPr/>
        </p:nvSpPr>
        <p:spPr>
          <a:xfrm>
            <a:off x="878916" y="1444318"/>
            <a:ext cx="3924300" cy="451484"/>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C00000"/>
                </a:solidFill>
                <a:latin typeface="微软雅黑"/>
                <a:cs typeface="微软雅黑"/>
              </a:rPr>
              <a:t>规避SQL注入：基础方法</a:t>
            </a:r>
            <a:endParaRPr sz="2800" dirty="0">
              <a:solidFill>
                <a:srgbClr val="C00000"/>
              </a:solidFill>
              <a:latin typeface="微软雅黑"/>
              <a:cs typeface="微软雅黑"/>
            </a:endParaRPr>
          </a:p>
        </p:txBody>
      </p:sp>
      <p:sp>
        <p:nvSpPr>
          <p:cNvPr id="8" name="object 8"/>
          <p:cNvSpPr txBox="1"/>
          <p:nvPr/>
        </p:nvSpPr>
        <p:spPr>
          <a:xfrm>
            <a:off x="1278277" y="2428698"/>
            <a:ext cx="9139350" cy="2872646"/>
          </a:xfrm>
          <a:prstGeom prst="rect">
            <a:avLst/>
          </a:prstGeom>
        </p:spPr>
        <p:txBody>
          <a:bodyPr vert="horz" lIns="91440" tIns="45720" rIns="91440" bIns="45720" rtlCol="0">
            <a:normAutofit/>
          </a:bodyPr>
          <a:lstStyle>
            <a:lvl1pPr marL="358775" indent="-358775" algn="just">
              <a:lnSpc>
                <a:spcPct val="130000"/>
              </a:lnSpc>
              <a:spcBef>
                <a:spcPts val="1000"/>
              </a:spcBef>
              <a:buSzPct val="110000"/>
              <a:buFont typeface="Arial" panose="020B0604020202020204" pitchFamily="34" charset="0"/>
              <a:buChar char="•"/>
              <a:defRPr sz="3200">
                <a:latin typeface="Times New Roman" panose="02020603050405020304" pitchFamily="18" charset="0"/>
                <a:ea typeface="黑体" panose="02010609060101010101" pitchFamily="49" charset="-122"/>
              </a:defRPr>
            </a:lvl1pPr>
            <a:lvl2pPr marL="803275" lvl="1" indent="-346075" algn="just">
              <a:lnSpc>
                <a:spcPct val="130000"/>
              </a:lnSpc>
              <a:spcBef>
                <a:spcPts val="500"/>
              </a:spcBef>
              <a:buSzPct val="120000"/>
              <a:buFont typeface="Times New Roman" panose="02020603050405020304" pitchFamily="18" charset="0"/>
              <a:buChar char="–"/>
              <a:defRPr sz="2800">
                <a:latin typeface="Times New Roman" panose="02020603050405020304" pitchFamily="18"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sz="2800" dirty="0"/>
              <a:t>严格限定参数类型</a:t>
            </a:r>
          </a:p>
          <a:p>
            <a:pPr lvl="1"/>
            <a:r>
              <a:rPr sz="2400" dirty="0" err="1" smtClean="0"/>
              <a:t>明确参数检验的边界</a:t>
            </a:r>
            <a:r>
              <a:rPr sz="2400" dirty="0" err="1"/>
              <a:t>，必须在服务端执行数据验证</a:t>
            </a:r>
            <a:endParaRPr sz="2400" dirty="0"/>
          </a:p>
          <a:p>
            <a:r>
              <a:rPr sz="2800" dirty="0" err="1" smtClean="0"/>
              <a:t>采用参数化查询的方法</a:t>
            </a:r>
            <a:r>
              <a:rPr sz="2800" dirty="0" err="1"/>
              <a:t>（推荐</a:t>
            </a:r>
            <a:r>
              <a:rPr sz="2800" dirty="0"/>
              <a:t>）</a:t>
            </a:r>
          </a:p>
          <a:p>
            <a:r>
              <a:rPr sz="2800" dirty="0" err="1" smtClean="0"/>
              <a:t>内置过滤系统</a:t>
            </a:r>
            <a:r>
              <a:rPr sz="2800" dirty="0" err="1"/>
              <a:t>（本质是黑名单，很常见但是不推荐</a:t>
            </a:r>
            <a:r>
              <a:rPr sz="2800" dirty="0"/>
              <a:t>）</a:t>
            </a:r>
          </a:p>
        </p:txBody>
      </p:sp>
      <p:sp>
        <p:nvSpPr>
          <p:cNvPr id="11"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2" name="标题 1"/>
          <p:cNvSpPr txBox="1">
            <a:spLocks/>
          </p:cNvSpPr>
          <p:nvPr/>
        </p:nvSpPr>
        <p:spPr>
          <a:xfrm>
            <a:off x="686339" y="369583"/>
            <a:ext cx="1782542"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spc="500" dirty="0" smtClean="0">
                <a:solidFill>
                  <a:schemeClr val="accent1">
                    <a:lumMod val="50000"/>
                  </a:schemeClr>
                </a:solidFill>
                <a:latin typeface="微软雅黑" panose="020B0503020204020204" pitchFamily="34" charset="-122"/>
                <a:ea typeface="微软雅黑" panose="020B0503020204020204" pitchFamily="34" charset="-122"/>
              </a:rPr>
              <a:t>SQL</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注入</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1" y="336652"/>
            <a:ext cx="12191999" cy="378554"/>
            <a:chOff x="1" y="336652"/>
            <a:chExt cx="12191999" cy="378554"/>
          </a:xfrm>
        </p:grpSpPr>
        <p:sp>
          <p:nvSpPr>
            <p:cNvPr id="14" name="矩形 13">
              <a:extLst>
                <a:ext uri="{FF2B5EF4-FFF2-40B4-BE49-F238E27FC236}">
                  <a16:creationId xmlns:a16="http://schemas.microsoft.com/office/drawing/2014/main" id="{F9A61405-0682-4602-BF60-F734C8C97EA0}"/>
                </a:ext>
              </a:extLst>
            </p:cNvPr>
            <p:cNvSpPr/>
            <p:nvPr/>
          </p:nvSpPr>
          <p:spPr>
            <a:xfrm>
              <a:off x="2468881" y="336652"/>
              <a:ext cx="9723119"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圆角矩形标注 5"/>
          <p:cNvSpPr/>
          <p:nvPr/>
        </p:nvSpPr>
        <p:spPr>
          <a:xfrm>
            <a:off x="6400800" y="1444318"/>
            <a:ext cx="5175198" cy="1677087"/>
          </a:xfrm>
          <a:prstGeom prst="wedgeRoundRectCallout">
            <a:avLst>
              <a:gd name="adj1" fmla="val -47212"/>
              <a:gd name="adj2" fmla="val 869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bg1"/>
                </a:solidFill>
              </a:rPr>
              <a:t>在使用参数化查询的情况下，数据库服务器不会将参数的内容视为</a:t>
            </a:r>
            <a:r>
              <a:rPr lang="en-US" altLang="zh-CN">
                <a:solidFill>
                  <a:schemeClr val="bg1"/>
                </a:solidFill>
              </a:rPr>
              <a:t>SQL</a:t>
            </a:r>
            <a:r>
              <a:rPr lang="zh-CN" altLang="en-US">
                <a:solidFill>
                  <a:schemeClr val="bg1"/>
                </a:solidFill>
              </a:rPr>
              <a:t>指令的一部份来处理，而是在数据库完成 </a:t>
            </a:r>
            <a:r>
              <a:rPr lang="en-US" altLang="zh-CN">
                <a:solidFill>
                  <a:schemeClr val="bg1"/>
                </a:solidFill>
              </a:rPr>
              <a:t>SQL </a:t>
            </a:r>
            <a:r>
              <a:rPr lang="zh-CN" altLang="en-US">
                <a:solidFill>
                  <a:schemeClr val="bg1"/>
                </a:solidFill>
              </a:rPr>
              <a:t>指令的编译后，才套用参数运行，因此就算参数中含有恶意的指令，由于已经编译完成，就不会被数据库所运行</a:t>
            </a:r>
          </a:p>
        </p:txBody>
      </p:sp>
    </p:spTree>
    <p:extLst>
      <p:ext uri="{BB962C8B-B14F-4D97-AF65-F5344CB8AC3E}">
        <p14:creationId xmlns:p14="http://schemas.microsoft.com/office/powerpoint/2010/main" val="35447081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8" name="object 8"/>
          <p:cNvSpPr txBox="1"/>
          <p:nvPr/>
        </p:nvSpPr>
        <p:spPr>
          <a:xfrm>
            <a:off x="686339" y="1572322"/>
            <a:ext cx="10779170" cy="4650058"/>
          </a:xfrm>
          <a:prstGeom prst="rect">
            <a:avLst/>
          </a:prstGeom>
        </p:spPr>
        <p:txBody>
          <a:bodyPr vert="horz" lIns="91440" tIns="45720" rIns="91440" bIns="45720" rtlCol="0">
            <a:normAutofit/>
          </a:bodyPr>
          <a:lstStyle>
            <a:lvl1pPr marL="358775" indent="-358775" algn="just">
              <a:lnSpc>
                <a:spcPct val="130000"/>
              </a:lnSpc>
              <a:spcBef>
                <a:spcPts val="1000"/>
              </a:spcBef>
              <a:buSzPct val="110000"/>
              <a:buFont typeface="Arial" panose="020B0604020202020204" pitchFamily="34" charset="0"/>
              <a:buChar char="•"/>
              <a:defRPr sz="3200">
                <a:latin typeface="Times New Roman" panose="02020603050405020304" pitchFamily="18" charset="0"/>
                <a:ea typeface="黑体" panose="02010609060101010101" pitchFamily="49" charset="-122"/>
              </a:defRPr>
            </a:lvl1pPr>
            <a:lvl2pPr marL="803275" lvl="1" indent="-346075" algn="just">
              <a:lnSpc>
                <a:spcPct val="130000"/>
              </a:lnSpc>
              <a:spcBef>
                <a:spcPts val="500"/>
              </a:spcBef>
              <a:buSzPct val="120000"/>
              <a:buFont typeface="Times New Roman" panose="02020603050405020304" pitchFamily="18" charset="0"/>
              <a:buChar char="–"/>
              <a:defRPr sz="2800">
                <a:latin typeface="Times New Roman" panose="02020603050405020304" pitchFamily="18"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sz="2800" dirty="0" err="1" smtClean="0"/>
              <a:t>采用参数化查询的方法</a:t>
            </a:r>
            <a:r>
              <a:rPr sz="2800" dirty="0" err="1"/>
              <a:t>（</a:t>
            </a:r>
            <a:r>
              <a:rPr sz="2800" dirty="0" err="1" smtClean="0"/>
              <a:t>推荐</a:t>
            </a:r>
            <a:r>
              <a:rPr sz="2800" dirty="0" smtClean="0"/>
              <a:t>）</a:t>
            </a:r>
            <a:endParaRPr lang="en-US" sz="2800" dirty="0" smtClean="0"/>
          </a:p>
          <a:p>
            <a:pPr lvl="1"/>
            <a:r>
              <a:rPr lang="zh-CN" altLang="en-US" sz="2400" dirty="0"/>
              <a:t>在撰写 </a:t>
            </a:r>
            <a:r>
              <a:rPr lang="en-US" altLang="zh-CN" sz="2400" dirty="0"/>
              <a:t>SQL </a:t>
            </a:r>
            <a:r>
              <a:rPr lang="zh-CN" altLang="en-US" sz="2400" dirty="0"/>
              <a:t>指令时，利用参数来代表需要填入的</a:t>
            </a:r>
            <a:r>
              <a:rPr lang="zh-CN" altLang="en-US" sz="2400" dirty="0" smtClean="0"/>
              <a:t>数值</a:t>
            </a:r>
            <a:endParaRPr lang="en-US" altLang="zh-CN" sz="2400" dirty="0" smtClean="0"/>
          </a:p>
          <a:p>
            <a:pPr lvl="1"/>
            <a:r>
              <a:rPr lang="zh-CN" altLang="en-US" sz="2400" dirty="0" smtClean="0"/>
              <a:t>例如</a:t>
            </a:r>
            <a:r>
              <a:rPr lang="en-US" altLang="zh-CN" sz="2400" b="1" dirty="0" smtClean="0"/>
              <a:t>Microsoft </a:t>
            </a:r>
            <a:r>
              <a:rPr lang="en-US" altLang="zh-CN" sz="2400" b="1" dirty="0" err="1" smtClean="0"/>
              <a:t>SQLServer</a:t>
            </a:r>
            <a:r>
              <a:rPr lang="zh-CN" altLang="en-US" sz="2400" b="1" dirty="0" smtClean="0"/>
              <a:t>，</a:t>
            </a:r>
            <a:r>
              <a:rPr lang="en-US" altLang="zh-CN" sz="2400" dirty="0" smtClean="0"/>
              <a:t>	Microsoft </a:t>
            </a:r>
            <a:r>
              <a:rPr lang="en-US" altLang="zh-CN" sz="2400" dirty="0"/>
              <a:t>SQL Server </a:t>
            </a:r>
            <a:r>
              <a:rPr lang="zh-CN" altLang="en-US" sz="2400" dirty="0"/>
              <a:t>的参数格式是以 </a:t>
            </a:r>
            <a:r>
              <a:rPr lang="en-US" altLang="zh-CN" sz="2400" dirty="0"/>
              <a:t>"@" </a:t>
            </a:r>
            <a:r>
              <a:rPr lang="zh-CN" altLang="en-US" sz="2400" dirty="0"/>
              <a:t>字符加上参数名称而</a:t>
            </a:r>
            <a:r>
              <a:rPr lang="zh-CN" altLang="en-US" sz="2400" dirty="0" smtClean="0"/>
              <a:t>成</a:t>
            </a:r>
          </a:p>
          <a:p>
            <a:pPr marL="457200" lvl="1" indent="0">
              <a:buNone/>
            </a:pPr>
            <a:r>
              <a:rPr lang="en-US" altLang="zh-CN" sz="2400" dirty="0" smtClean="0"/>
              <a:t>	</a:t>
            </a:r>
            <a:r>
              <a:rPr lang="en-US" altLang="zh-CN" sz="2400" dirty="0" smtClean="0">
                <a:solidFill>
                  <a:srgbClr val="0070C0"/>
                </a:solidFill>
              </a:rPr>
              <a:t>SELECT * FROM </a:t>
            </a:r>
            <a:r>
              <a:rPr lang="en-US" altLang="zh-CN" sz="2400" dirty="0" err="1" smtClean="0">
                <a:solidFill>
                  <a:srgbClr val="0070C0"/>
                </a:solidFill>
              </a:rPr>
              <a:t>myTable</a:t>
            </a:r>
            <a:r>
              <a:rPr lang="en-US" altLang="zh-CN" sz="2400" dirty="0" smtClean="0">
                <a:solidFill>
                  <a:srgbClr val="0070C0"/>
                </a:solidFill>
              </a:rPr>
              <a:t> WHERE </a:t>
            </a:r>
            <a:r>
              <a:rPr lang="en-US" altLang="zh-CN" sz="2400" dirty="0" err="1" smtClean="0">
                <a:solidFill>
                  <a:srgbClr val="0070C0"/>
                </a:solidFill>
              </a:rPr>
              <a:t>myID</a:t>
            </a:r>
            <a:r>
              <a:rPr lang="en-US" altLang="zh-CN" sz="2400" dirty="0" smtClean="0">
                <a:solidFill>
                  <a:srgbClr val="0070C0"/>
                </a:solidFill>
              </a:rPr>
              <a:t> = @</a:t>
            </a:r>
            <a:r>
              <a:rPr lang="en-US" altLang="zh-CN" sz="2400" dirty="0" err="1" smtClean="0">
                <a:solidFill>
                  <a:srgbClr val="0070C0"/>
                </a:solidFill>
              </a:rPr>
              <a:t>myID</a:t>
            </a:r>
            <a:endParaRPr lang="en-US" altLang="zh-CN" sz="2400" dirty="0" smtClean="0">
              <a:solidFill>
                <a:srgbClr val="0070C0"/>
              </a:solidFill>
            </a:endParaRPr>
          </a:p>
          <a:p>
            <a:pPr marL="457200" lvl="1" indent="0">
              <a:buNone/>
            </a:pPr>
            <a:r>
              <a:rPr lang="en-US" altLang="zh-CN" sz="2400" dirty="0" smtClean="0">
                <a:solidFill>
                  <a:srgbClr val="0070C0"/>
                </a:solidFill>
              </a:rPr>
              <a:t>	INSERT </a:t>
            </a:r>
            <a:r>
              <a:rPr lang="en-US" altLang="zh-CN" sz="2400" dirty="0">
                <a:solidFill>
                  <a:srgbClr val="0070C0"/>
                </a:solidFill>
              </a:rPr>
              <a:t>INTO </a:t>
            </a:r>
            <a:r>
              <a:rPr lang="en-US" altLang="zh-CN" sz="2400" dirty="0" err="1">
                <a:solidFill>
                  <a:srgbClr val="0070C0"/>
                </a:solidFill>
              </a:rPr>
              <a:t>myTable</a:t>
            </a:r>
            <a:r>
              <a:rPr lang="en-US" altLang="zh-CN" sz="2400" dirty="0">
                <a:solidFill>
                  <a:srgbClr val="0070C0"/>
                </a:solidFill>
              </a:rPr>
              <a:t> (c1, c2, c3, c4) VALUES (@c1, @c2, @c3, @c4)</a:t>
            </a:r>
          </a:p>
          <a:p>
            <a:endParaRPr sz="2800" dirty="0"/>
          </a:p>
        </p:txBody>
      </p:sp>
      <p:sp>
        <p:nvSpPr>
          <p:cNvPr id="11"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2" name="标题 1"/>
          <p:cNvSpPr txBox="1">
            <a:spLocks/>
          </p:cNvSpPr>
          <p:nvPr/>
        </p:nvSpPr>
        <p:spPr>
          <a:xfrm>
            <a:off x="686339" y="369583"/>
            <a:ext cx="1782542"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spc="500" dirty="0" smtClean="0">
                <a:solidFill>
                  <a:schemeClr val="accent1">
                    <a:lumMod val="50000"/>
                  </a:schemeClr>
                </a:solidFill>
                <a:latin typeface="微软雅黑" panose="020B0503020204020204" pitchFamily="34" charset="-122"/>
                <a:ea typeface="微软雅黑" panose="020B0503020204020204" pitchFamily="34" charset="-122"/>
              </a:rPr>
              <a:t>SQL</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注入</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1" y="336652"/>
            <a:ext cx="12191999" cy="378554"/>
            <a:chOff x="1" y="336652"/>
            <a:chExt cx="12191999" cy="378554"/>
          </a:xfrm>
        </p:grpSpPr>
        <p:sp>
          <p:nvSpPr>
            <p:cNvPr id="14" name="矩形 13">
              <a:extLst>
                <a:ext uri="{FF2B5EF4-FFF2-40B4-BE49-F238E27FC236}">
                  <a16:creationId xmlns:a16="http://schemas.microsoft.com/office/drawing/2014/main" id="{F9A61405-0682-4602-BF60-F734C8C97EA0}"/>
                </a:ext>
              </a:extLst>
            </p:cNvPr>
            <p:cNvSpPr/>
            <p:nvPr/>
          </p:nvSpPr>
          <p:spPr>
            <a:xfrm>
              <a:off x="2468881" y="336652"/>
              <a:ext cx="9723119"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290714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86AB40A-A74A-46C7-8AA3-569B6541296D}"/>
              </a:ext>
            </a:extLst>
          </p:cNvPr>
          <p:cNvSpPr/>
          <p:nvPr/>
        </p:nvSpPr>
        <p:spPr>
          <a:xfrm>
            <a:off x="0" y="0"/>
            <a:ext cx="3919525" cy="6858000"/>
          </a:xfrm>
          <a:prstGeom prst="rect">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2" name="组合 11">
            <a:extLst>
              <a:ext uri="{FF2B5EF4-FFF2-40B4-BE49-F238E27FC236}">
                <a16:creationId xmlns:a16="http://schemas.microsoft.com/office/drawing/2014/main" id="{1407D250-B046-432D-931B-819278BD4D71}"/>
              </a:ext>
            </a:extLst>
          </p:cNvPr>
          <p:cNvGrpSpPr/>
          <p:nvPr/>
        </p:nvGrpSpPr>
        <p:grpSpPr>
          <a:xfrm>
            <a:off x="774703" y="2338925"/>
            <a:ext cx="2305382" cy="1565957"/>
            <a:chOff x="758661" y="1328277"/>
            <a:chExt cx="2305382" cy="1565957"/>
          </a:xfrm>
        </p:grpSpPr>
        <p:sp>
          <p:nvSpPr>
            <p:cNvPr id="6" name="文本框 5">
              <a:extLst>
                <a:ext uri="{FF2B5EF4-FFF2-40B4-BE49-F238E27FC236}">
                  <a16:creationId xmlns:a16="http://schemas.microsoft.com/office/drawing/2014/main" id="{6A6CE1AD-E291-4A32-ACA5-C1ED27E1DED8}"/>
                </a:ext>
              </a:extLst>
            </p:cNvPr>
            <p:cNvSpPr txBox="1"/>
            <p:nvPr/>
          </p:nvSpPr>
          <p:spPr>
            <a:xfrm>
              <a:off x="758661" y="1328277"/>
              <a:ext cx="1631611"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sp>
          <p:nvSpPr>
            <p:cNvPr id="9" name="文本框 8">
              <a:extLst>
                <a:ext uri="{FF2B5EF4-FFF2-40B4-BE49-F238E27FC236}">
                  <a16:creationId xmlns:a16="http://schemas.microsoft.com/office/drawing/2014/main" id="{A166616B-8DC4-4EE7-8226-61677D9E22B2}"/>
                </a:ext>
              </a:extLst>
            </p:cNvPr>
            <p:cNvSpPr txBox="1"/>
            <p:nvPr/>
          </p:nvSpPr>
          <p:spPr>
            <a:xfrm>
              <a:off x="822829" y="2242678"/>
              <a:ext cx="2241214"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0" name="直接连接符 9">
              <a:extLst>
                <a:ext uri="{FF2B5EF4-FFF2-40B4-BE49-F238E27FC236}">
                  <a16:creationId xmlns:a16="http://schemas.microsoft.com/office/drawing/2014/main" id="{B0CC6B6F-07E0-4755-818A-4112E1844C52}"/>
                </a:ext>
              </a:extLst>
            </p:cNvPr>
            <p:cNvCxnSpPr>
              <a:cxnSpLocks/>
            </p:cNvCxnSpPr>
            <p:nvPr/>
          </p:nvCxnSpPr>
          <p:spPr>
            <a:xfrm>
              <a:off x="925429" y="2894234"/>
              <a:ext cx="325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椭圆 12">
            <a:extLst>
              <a:ext uri="{FF2B5EF4-FFF2-40B4-BE49-F238E27FC236}">
                <a16:creationId xmlns:a16="http://schemas.microsoft.com/office/drawing/2014/main" id="{B5E2B5B6-A674-4CF6-99C6-1FF1C1309F75}"/>
              </a:ext>
            </a:extLst>
          </p:cNvPr>
          <p:cNvSpPr/>
          <p:nvPr/>
        </p:nvSpPr>
        <p:spPr>
          <a:xfrm>
            <a:off x="4860996" y="1860738"/>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181059ED-9A6A-4B8B-B2D9-F1E0DD2B5F8C}"/>
              </a:ext>
            </a:extLst>
          </p:cNvPr>
          <p:cNvSpPr/>
          <p:nvPr/>
        </p:nvSpPr>
        <p:spPr>
          <a:xfrm>
            <a:off x="4860996" y="2835481"/>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7A6F7131-4ED3-4B7E-8A62-C849D74C4FF9}"/>
              </a:ext>
            </a:extLst>
          </p:cNvPr>
          <p:cNvSpPr/>
          <p:nvPr/>
        </p:nvSpPr>
        <p:spPr>
          <a:xfrm>
            <a:off x="4870922" y="3840318"/>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D8525EF6-319E-4F66-8F37-7FEF4FB19DAB}"/>
              </a:ext>
            </a:extLst>
          </p:cNvPr>
          <p:cNvSpPr/>
          <p:nvPr/>
        </p:nvSpPr>
        <p:spPr>
          <a:xfrm>
            <a:off x="4870922" y="4845155"/>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a:extLst>
              <a:ext uri="{FF2B5EF4-FFF2-40B4-BE49-F238E27FC236}">
                <a16:creationId xmlns:a16="http://schemas.microsoft.com/office/drawing/2014/main" id="{82F0ADDB-0C80-4E4C-8A5F-41531C83A1F2}"/>
              </a:ext>
            </a:extLst>
          </p:cNvPr>
          <p:cNvSpPr txBox="1"/>
          <p:nvPr/>
        </p:nvSpPr>
        <p:spPr>
          <a:xfrm>
            <a:off x="5439727" y="3814725"/>
            <a:ext cx="4477199" cy="461665"/>
          </a:xfrm>
          <a:prstGeom prst="rect">
            <a:avLst/>
          </a:prstGeom>
          <a:noFill/>
        </p:spPr>
        <p:txBody>
          <a:bodyPr wrap="square" rtlCol="0">
            <a:spAutoFit/>
          </a:bodyPr>
          <a:lstStyle/>
          <a:p>
            <a:r>
              <a:rPr lang="en-US" altLang="zh-CN" sz="2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Web</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攻防技术</a:t>
            </a:r>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原理</a:t>
            </a:r>
            <a:endPar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Century Gothic" panose="020B0502020202020204" pitchFamily="34" charset="0"/>
            </a:endParaRPr>
          </a:p>
        </p:txBody>
      </p:sp>
      <p:sp>
        <p:nvSpPr>
          <p:cNvPr id="18" name="文本框 17">
            <a:extLst>
              <a:ext uri="{FF2B5EF4-FFF2-40B4-BE49-F238E27FC236}">
                <a16:creationId xmlns:a16="http://schemas.microsoft.com/office/drawing/2014/main" id="{D840C877-F8A5-4187-938B-CE857F1DE389}"/>
              </a:ext>
            </a:extLst>
          </p:cNvPr>
          <p:cNvSpPr txBox="1"/>
          <p:nvPr/>
        </p:nvSpPr>
        <p:spPr>
          <a:xfrm>
            <a:off x="5439727" y="1860738"/>
            <a:ext cx="4698958" cy="461665"/>
          </a:xfrm>
          <a:prstGeom prst="rect">
            <a:avLst/>
          </a:prstGeom>
          <a:noFill/>
        </p:spPr>
        <p:txBody>
          <a:bodyPr wrap="square" rtlCol="0">
            <a:spAutoFit/>
          </a:bodyPr>
          <a:lstStyle/>
          <a:p>
            <a:pPr>
              <a:defRPr/>
            </a:pPr>
            <a:r>
              <a:rPr lang="en-US" altLang="zh-CN" sz="2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Web</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安全概述</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19" name="文本框 18">
            <a:extLst>
              <a:ext uri="{FF2B5EF4-FFF2-40B4-BE49-F238E27FC236}">
                <a16:creationId xmlns:a16="http://schemas.microsoft.com/office/drawing/2014/main" id="{B9E076CC-008F-4ABD-9B6E-72D584BE4970}"/>
              </a:ext>
            </a:extLst>
          </p:cNvPr>
          <p:cNvSpPr txBox="1"/>
          <p:nvPr/>
        </p:nvSpPr>
        <p:spPr>
          <a:xfrm>
            <a:off x="5439727" y="2820909"/>
            <a:ext cx="5025839" cy="461665"/>
          </a:xfrm>
          <a:prstGeom prst="rect">
            <a:avLst/>
          </a:prstGeom>
          <a:noFill/>
        </p:spPr>
        <p:txBody>
          <a:bodyPr wrap="square" rtlCol="0">
            <a:spAutoFit/>
          </a:bodyPr>
          <a:lstStyle/>
          <a:p>
            <a:r>
              <a:rPr lang="en-US" altLang="zh-CN" sz="2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Web</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攻击</a:t>
            </a:r>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简介</a:t>
            </a:r>
            <a:endPar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Century Gothic" panose="020B0502020202020204" pitchFamily="34" charset="0"/>
            </a:endParaRPr>
          </a:p>
        </p:txBody>
      </p:sp>
      <p:sp>
        <p:nvSpPr>
          <p:cNvPr id="39" name="文本框 38">
            <a:extLst>
              <a:ext uri="{FF2B5EF4-FFF2-40B4-BE49-F238E27FC236}">
                <a16:creationId xmlns:a16="http://schemas.microsoft.com/office/drawing/2014/main" id="{B9E076CC-008F-4ABD-9B6E-72D584BE4970}"/>
              </a:ext>
            </a:extLst>
          </p:cNvPr>
          <p:cNvSpPr txBox="1"/>
          <p:nvPr/>
        </p:nvSpPr>
        <p:spPr>
          <a:xfrm>
            <a:off x="5439727" y="4816013"/>
            <a:ext cx="5025839" cy="461665"/>
          </a:xfrm>
          <a:prstGeom prst="rect">
            <a:avLst/>
          </a:prstGeom>
          <a:noFill/>
        </p:spPr>
        <p:txBody>
          <a:bodyPr wrap="square" rtlCol="0">
            <a:spAutoFit/>
          </a:bodyPr>
          <a:lstStyle/>
          <a:p>
            <a:r>
              <a:rPr lang="en-US" altLang="zh-CN" sz="2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Web</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防护产品</a:t>
            </a:r>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体系</a:t>
            </a:r>
            <a:endPar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Tree>
    <p:extLst>
      <p:ext uri="{BB962C8B-B14F-4D97-AF65-F5344CB8AC3E}">
        <p14:creationId xmlns:p14="http://schemas.microsoft.com/office/powerpoint/2010/main" val="2598156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5" name="object 5"/>
          <p:cNvSpPr txBox="1"/>
          <p:nvPr/>
        </p:nvSpPr>
        <p:spPr>
          <a:xfrm>
            <a:off x="955116" y="1150404"/>
            <a:ext cx="4279900" cy="451484"/>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a:cs typeface="微软雅黑"/>
              </a:rPr>
              <a:t>规避SQL注入：</a:t>
            </a:r>
            <a:r>
              <a:rPr sz="2800" b="1" spc="-5" dirty="0">
                <a:solidFill>
                  <a:srgbClr val="C00000"/>
                </a:solidFill>
                <a:latin typeface="微软雅黑"/>
                <a:cs typeface="微软雅黑"/>
              </a:rPr>
              <a:t>数据库加固</a:t>
            </a:r>
            <a:endParaRPr sz="2800" dirty="0">
              <a:solidFill>
                <a:srgbClr val="C00000"/>
              </a:solidFill>
              <a:latin typeface="微软雅黑"/>
              <a:cs typeface="微软雅黑"/>
            </a:endParaRPr>
          </a:p>
        </p:txBody>
      </p:sp>
      <p:sp>
        <p:nvSpPr>
          <p:cNvPr id="8" name="object 8"/>
          <p:cNvSpPr txBox="1"/>
          <p:nvPr/>
        </p:nvSpPr>
        <p:spPr>
          <a:xfrm>
            <a:off x="955116" y="2004155"/>
            <a:ext cx="10620882" cy="4275817"/>
          </a:xfrm>
          <a:prstGeom prst="rect">
            <a:avLst/>
          </a:prstGeom>
        </p:spPr>
        <p:txBody>
          <a:bodyPr vert="horz" lIns="91440" tIns="45720" rIns="91440" bIns="45720" rtlCol="0">
            <a:noAutofit/>
          </a:bodyPr>
          <a:lstStyle>
            <a:defPPr>
              <a:defRPr lang="zh-CN"/>
            </a:defPPr>
            <a:lvl1pPr marL="358775" indent="-358775" algn="just">
              <a:lnSpc>
                <a:spcPct val="130000"/>
              </a:lnSpc>
              <a:spcBef>
                <a:spcPts val="1000"/>
              </a:spcBef>
              <a:buSzPct val="110000"/>
              <a:buFont typeface="Arial" panose="020B0604020202020204" pitchFamily="34" charset="0"/>
              <a:buChar char="•"/>
              <a:defRPr sz="2800">
                <a:latin typeface="Times New Roman" panose="02020603050405020304" pitchFamily="18" charset="0"/>
                <a:ea typeface="黑体" panose="02010609060101010101" pitchFamily="49" charset="-122"/>
              </a:defRPr>
            </a:lvl1pPr>
            <a:lvl2pPr marL="803275" lvl="1" indent="-346075" algn="just">
              <a:lnSpc>
                <a:spcPct val="130000"/>
              </a:lnSpc>
              <a:spcBef>
                <a:spcPts val="500"/>
              </a:spcBef>
              <a:buSzPct val="120000"/>
              <a:buFont typeface="Times New Roman" panose="02020603050405020304" pitchFamily="18" charset="0"/>
              <a:buChar char="–"/>
              <a:defRPr sz="2400">
                <a:latin typeface="Times New Roman" panose="02020603050405020304" pitchFamily="18"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dirty="0" err="1"/>
              <a:t>除了在代码设计开发阶段预防SQL注入外，</a:t>
            </a:r>
            <a:r>
              <a:rPr dirty="0" err="1" smtClean="0"/>
              <a:t>对数据库进行加固也能够把攻击者所能造成的损失控制在一定范围内</a:t>
            </a:r>
            <a:r>
              <a:rPr dirty="0" err="1"/>
              <a:t>，主要包括</a:t>
            </a:r>
            <a:r>
              <a:rPr dirty="0"/>
              <a:t>：</a:t>
            </a:r>
          </a:p>
          <a:p>
            <a:pPr lvl="1"/>
            <a:r>
              <a:rPr dirty="0" err="1"/>
              <a:t>最小权限原则，禁止将任何高权限角色（例如sa，dba等等）</a:t>
            </a:r>
            <a:r>
              <a:rPr dirty="0" err="1" smtClean="0"/>
              <a:t>赋</a:t>
            </a:r>
            <a:r>
              <a:rPr lang="zh-CN" altLang="en-US" dirty="0" smtClean="0"/>
              <a:t>予</a:t>
            </a:r>
            <a:r>
              <a:rPr dirty="0" err="1" smtClean="0"/>
              <a:t>应用程序数据库账号</a:t>
            </a:r>
            <a:r>
              <a:rPr lang="zh-CN" altLang="en-US" dirty="0"/>
              <a:t>，</a:t>
            </a:r>
            <a:r>
              <a:rPr dirty="0" err="1" smtClean="0"/>
              <a:t>更安全的方法是单独为应用创建有限访问帐户</a:t>
            </a:r>
            <a:r>
              <a:rPr lang="zh-CN" altLang="en-US" dirty="0"/>
              <a:t>；</a:t>
            </a:r>
            <a:endParaRPr dirty="0"/>
          </a:p>
          <a:p>
            <a:pPr lvl="1"/>
            <a:r>
              <a:rPr dirty="0" err="1" smtClean="0"/>
              <a:t>拒绝用户访问敏感的系统存储过程</a:t>
            </a:r>
            <a:r>
              <a:rPr dirty="0" smtClean="0"/>
              <a:t>；</a:t>
            </a:r>
            <a:endParaRPr dirty="0"/>
          </a:p>
          <a:p>
            <a:pPr lvl="1"/>
            <a:r>
              <a:rPr dirty="0"/>
              <a:t>限制用户所能够访问的数据库表；</a:t>
            </a:r>
          </a:p>
        </p:txBody>
      </p:sp>
      <p:sp>
        <p:nvSpPr>
          <p:cNvPr id="11"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3"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4" name="标题 1"/>
          <p:cNvSpPr txBox="1">
            <a:spLocks/>
          </p:cNvSpPr>
          <p:nvPr/>
        </p:nvSpPr>
        <p:spPr>
          <a:xfrm>
            <a:off x="686339" y="369583"/>
            <a:ext cx="1782542"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spc="500" dirty="0" smtClean="0">
                <a:solidFill>
                  <a:schemeClr val="accent1">
                    <a:lumMod val="50000"/>
                  </a:schemeClr>
                </a:solidFill>
                <a:latin typeface="微软雅黑" panose="020B0503020204020204" pitchFamily="34" charset="-122"/>
                <a:ea typeface="微软雅黑" panose="020B0503020204020204" pitchFamily="34" charset="-122"/>
              </a:rPr>
              <a:t>SQL</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注入</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 y="336652"/>
            <a:ext cx="12191999" cy="378554"/>
            <a:chOff x="1" y="336652"/>
            <a:chExt cx="12191999" cy="378554"/>
          </a:xfrm>
        </p:grpSpPr>
        <p:sp>
          <p:nvSpPr>
            <p:cNvPr id="16" name="矩形 15">
              <a:extLst>
                <a:ext uri="{FF2B5EF4-FFF2-40B4-BE49-F238E27FC236}">
                  <a16:creationId xmlns:a16="http://schemas.microsoft.com/office/drawing/2014/main" id="{F9A61405-0682-4602-BF60-F734C8C97EA0}"/>
                </a:ext>
              </a:extLst>
            </p:cNvPr>
            <p:cNvSpPr/>
            <p:nvPr/>
          </p:nvSpPr>
          <p:spPr>
            <a:xfrm>
              <a:off x="2468881" y="336652"/>
              <a:ext cx="9723119"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852668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762" y="355955"/>
            <a:ext cx="3468470" cy="378554"/>
          </a:xfrm>
        </p:spPr>
        <p:txBody>
          <a:bodyPr>
            <a:noAutofit/>
          </a:bodyPr>
          <a:lstStyle/>
          <a:p>
            <a:r>
              <a:rPr lang="en-US" altLang="zh-CN" sz="2400" spc="500" dirty="0" smtClean="0">
                <a:solidFill>
                  <a:schemeClr val="accent1">
                    <a:lumMod val="50000"/>
                  </a:schemeClr>
                </a:solidFill>
                <a:latin typeface="微软雅黑" panose="020B0503020204020204" pitchFamily="34" charset="-122"/>
                <a:ea typeface="微软雅黑" panose="020B0503020204020204" pitchFamily="34" charset="-122"/>
              </a:rPr>
              <a:t>Web</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攻防技术原理</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 y="336652"/>
            <a:ext cx="12191999" cy="378554"/>
            <a:chOff x="1" y="336652"/>
            <a:chExt cx="12191999" cy="378554"/>
          </a:xfrm>
        </p:grpSpPr>
        <p:sp>
          <p:nvSpPr>
            <p:cNvPr id="4" name="矩形 3">
              <a:extLst>
                <a:ext uri="{FF2B5EF4-FFF2-40B4-BE49-F238E27FC236}">
                  <a16:creationId xmlns:a16="http://schemas.microsoft.com/office/drawing/2014/main" id="{F9A61405-0682-4602-BF60-F734C8C97EA0}"/>
                </a:ext>
              </a:extLst>
            </p:cNvPr>
            <p:cNvSpPr/>
            <p:nvPr/>
          </p:nvSpPr>
          <p:spPr>
            <a:xfrm>
              <a:off x="4023360" y="336652"/>
              <a:ext cx="8168640"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内容占位符 2"/>
          <p:cNvSpPr>
            <a:spLocks noGrp="1"/>
          </p:cNvSpPr>
          <p:nvPr>
            <p:ph idx="1"/>
          </p:nvPr>
        </p:nvSpPr>
        <p:spPr>
          <a:xfrm>
            <a:off x="838200" y="1162975"/>
            <a:ext cx="10515600" cy="5022866"/>
          </a:xfrm>
        </p:spPr>
        <p:txBody>
          <a:bodyPr vert="horz" lIns="91440" tIns="45720" rIns="91440" bIns="45720" rtlCol="0">
            <a:normAutofit/>
          </a:bodyPr>
          <a:lstStyle/>
          <a:p>
            <a:pPr marL="358775" indent="-358775" algn="just">
              <a:lnSpc>
                <a:spcPct val="130000"/>
              </a:lnSpc>
              <a:buSzPct val="110000"/>
            </a:pPr>
            <a:r>
              <a:rPr lang="en-US" altLang="zh-CN" dirty="0" smtClean="0">
                <a:solidFill>
                  <a:schemeClr val="bg1">
                    <a:lumMod val="75000"/>
                  </a:schemeClr>
                </a:solidFill>
                <a:latin typeface="Times New Roman" panose="02020603050405020304" pitchFamily="18" charset="0"/>
                <a:ea typeface="黑体" panose="02010609060101010101" pitchFamily="49" charset="-122"/>
              </a:rPr>
              <a:t>SQL</a:t>
            </a:r>
            <a:r>
              <a:rPr lang="zh-CN" altLang="en-US" dirty="0" smtClean="0">
                <a:solidFill>
                  <a:schemeClr val="bg1">
                    <a:lumMod val="75000"/>
                  </a:schemeClr>
                </a:solidFill>
                <a:latin typeface="Times New Roman" panose="02020603050405020304" pitchFamily="18" charset="0"/>
                <a:ea typeface="黑体" panose="02010609060101010101" pitchFamily="49" charset="-122"/>
              </a:rPr>
              <a:t>注入（</a:t>
            </a:r>
            <a:r>
              <a:rPr lang="en-US" altLang="zh-CN" dirty="0" smtClean="0">
                <a:solidFill>
                  <a:schemeClr val="bg1">
                    <a:lumMod val="75000"/>
                  </a:schemeClr>
                </a:solidFill>
                <a:latin typeface="Times New Roman" panose="02020603050405020304" pitchFamily="18" charset="0"/>
                <a:ea typeface="黑体" panose="02010609060101010101" pitchFamily="49" charset="-122"/>
              </a:rPr>
              <a:t>SQL Injection</a:t>
            </a:r>
            <a:r>
              <a:rPr lang="zh-CN" altLang="en-US" dirty="0" smtClean="0">
                <a:solidFill>
                  <a:schemeClr val="bg1">
                    <a:lumMod val="75000"/>
                  </a:schemeClr>
                </a:solidFill>
                <a:latin typeface="Times New Roman" panose="02020603050405020304" pitchFamily="18" charset="0"/>
                <a:ea typeface="黑体" panose="02010609060101010101" pitchFamily="49" charset="-122"/>
              </a:rPr>
              <a:t>）</a:t>
            </a:r>
            <a:endParaRPr lang="en-US" altLang="zh-CN" dirty="0" smtClean="0">
              <a:solidFill>
                <a:schemeClr val="bg1">
                  <a:lumMod val="75000"/>
                </a:schemeClr>
              </a:solidFill>
              <a:latin typeface="Times New Roman" panose="02020603050405020304" pitchFamily="18" charset="0"/>
              <a:ea typeface="黑体" panose="02010609060101010101" pitchFamily="49" charset="-122"/>
            </a:endParaRPr>
          </a:p>
          <a:p>
            <a:pPr marL="358775" indent="-358775" algn="just">
              <a:lnSpc>
                <a:spcPct val="130000"/>
              </a:lnSpc>
              <a:buSzPct val="110000"/>
            </a:pPr>
            <a:r>
              <a:rPr lang="zh-CN" altLang="en-US" dirty="0" smtClean="0">
                <a:latin typeface="Times New Roman" panose="02020603050405020304" pitchFamily="18" charset="0"/>
                <a:ea typeface="黑体" panose="02010609060101010101" pitchFamily="49" charset="-122"/>
              </a:rPr>
              <a:t>跨站脚本攻击（</a:t>
            </a:r>
            <a:r>
              <a:rPr lang="en-US" altLang="zh-CN" dirty="0" smtClean="0">
                <a:latin typeface="Times New Roman" panose="02020603050405020304" pitchFamily="18" charset="0"/>
                <a:ea typeface="黑体" panose="02010609060101010101" pitchFamily="49" charset="-122"/>
              </a:rPr>
              <a:t>XSS</a:t>
            </a:r>
            <a:r>
              <a:rPr lang="zh-CN" altLang="en-US" dirty="0" smtClean="0">
                <a:latin typeface="Times New Roman" panose="02020603050405020304" pitchFamily="18" charset="0"/>
                <a:ea typeface="黑体" panose="02010609060101010101" pitchFamily="49" charset="-122"/>
              </a:rPr>
              <a:t>）</a:t>
            </a:r>
            <a:endParaRPr lang="en-US" altLang="zh-CN" dirty="0" smtClean="0">
              <a:latin typeface="Times New Roman" panose="02020603050405020304" pitchFamily="18" charset="0"/>
              <a:ea typeface="黑体" panose="02010609060101010101" pitchFamily="49" charset="-122"/>
            </a:endParaRPr>
          </a:p>
          <a:p>
            <a:pPr marL="358775" indent="-358775" algn="just">
              <a:lnSpc>
                <a:spcPct val="130000"/>
              </a:lnSpc>
              <a:buSzPct val="110000"/>
            </a:pPr>
            <a:r>
              <a:rPr lang="zh-CN" altLang="en-US" dirty="0">
                <a:solidFill>
                  <a:schemeClr val="bg1">
                    <a:lumMod val="75000"/>
                  </a:schemeClr>
                </a:solidFill>
                <a:latin typeface="Times New Roman" panose="02020603050405020304" pitchFamily="18" charset="0"/>
                <a:ea typeface="黑体" panose="02010609060101010101" pitchFamily="49" charset="-122"/>
              </a:rPr>
              <a:t>跨</a:t>
            </a:r>
            <a:r>
              <a:rPr lang="zh-CN" altLang="en-US" dirty="0" smtClean="0">
                <a:solidFill>
                  <a:schemeClr val="bg1">
                    <a:lumMod val="75000"/>
                  </a:schemeClr>
                </a:solidFill>
                <a:latin typeface="Times New Roman" panose="02020603050405020304" pitchFamily="18" charset="0"/>
                <a:ea typeface="黑体" panose="02010609060101010101" pitchFamily="49" charset="-122"/>
              </a:rPr>
              <a:t>站请求伪造（</a:t>
            </a:r>
            <a:r>
              <a:rPr lang="en-US" altLang="zh-CN" dirty="0" smtClean="0">
                <a:solidFill>
                  <a:schemeClr val="bg1">
                    <a:lumMod val="75000"/>
                  </a:schemeClr>
                </a:solidFill>
                <a:latin typeface="Times New Roman" panose="02020603050405020304" pitchFamily="18" charset="0"/>
                <a:ea typeface="黑体" panose="02010609060101010101" pitchFamily="49" charset="-122"/>
              </a:rPr>
              <a:t>CSRF</a:t>
            </a:r>
            <a:r>
              <a:rPr lang="zh-CN" altLang="en-US" dirty="0" smtClean="0">
                <a:solidFill>
                  <a:schemeClr val="bg1">
                    <a:lumMod val="75000"/>
                  </a:schemeClr>
                </a:solidFill>
                <a:latin typeface="Times New Roman" panose="02020603050405020304" pitchFamily="18" charset="0"/>
                <a:ea typeface="黑体" panose="02010609060101010101" pitchFamily="49" charset="-122"/>
              </a:rPr>
              <a:t>）</a:t>
            </a:r>
            <a:endParaRPr lang="en-US" altLang="zh-CN" dirty="0" smtClean="0">
              <a:solidFill>
                <a:schemeClr val="bg1">
                  <a:lumMod val="75000"/>
                </a:schemeClr>
              </a:solidFill>
              <a:latin typeface="Times New Roman" panose="02020603050405020304" pitchFamily="18" charset="0"/>
              <a:ea typeface="黑体" panose="02010609060101010101" pitchFamily="49" charset="-122"/>
            </a:endParaRPr>
          </a:p>
          <a:p>
            <a:pPr marL="358775" indent="-358775" algn="just">
              <a:lnSpc>
                <a:spcPct val="130000"/>
              </a:lnSpc>
              <a:buSzPct val="110000"/>
            </a:pPr>
            <a:r>
              <a:rPr lang="zh-CN" altLang="en-US" dirty="0" smtClean="0">
                <a:solidFill>
                  <a:schemeClr val="bg1">
                    <a:lumMod val="75000"/>
                  </a:schemeClr>
                </a:solidFill>
                <a:latin typeface="Times New Roman" panose="02020603050405020304" pitchFamily="18" charset="0"/>
                <a:ea typeface="黑体" panose="02010609060101010101" pitchFamily="49" charset="-122"/>
              </a:rPr>
              <a:t>文件上传漏洞</a:t>
            </a:r>
            <a:endParaRPr lang="en-US" altLang="zh-CN" dirty="0" smtClean="0">
              <a:solidFill>
                <a:schemeClr val="bg1">
                  <a:lumMod val="75000"/>
                </a:schemeClr>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95401688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9056" y="1144687"/>
            <a:ext cx="10515600" cy="5022866"/>
          </a:xfrm>
        </p:spPr>
        <p:txBody>
          <a:bodyPr>
            <a:normAutofit/>
          </a:bodyPr>
          <a:lstStyle/>
          <a:p>
            <a:r>
              <a:rPr lang="en-US" altLang="zh-CN" dirty="0"/>
              <a:t>Cross Site Scripting</a:t>
            </a:r>
            <a:r>
              <a:rPr lang="zh-CN" altLang="en-US" dirty="0"/>
              <a:t>（简写为</a:t>
            </a:r>
            <a:r>
              <a:rPr lang="en-US" altLang="zh-CN" dirty="0"/>
              <a:t>XSS</a:t>
            </a:r>
            <a:r>
              <a:rPr lang="zh-CN" altLang="en-US" dirty="0"/>
              <a:t>）</a:t>
            </a:r>
          </a:p>
          <a:p>
            <a:pPr lvl="1"/>
            <a:r>
              <a:rPr lang="zh-CN" altLang="en-US" dirty="0"/>
              <a:t>攻击者向</a:t>
            </a:r>
            <a:r>
              <a:rPr lang="en-US" altLang="zh-CN" dirty="0"/>
              <a:t>Web</a:t>
            </a:r>
            <a:r>
              <a:rPr lang="zh-CN" altLang="en-US" dirty="0"/>
              <a:t>页面中插入恶意</a:t>
            </a:r>
            <a:r>
              <a:rPr lang="zh-CN" altLang="en-US" dirty="0" smtClean="0"/>
              <a:t>脚本，而没有</a:t>
            </a:r>
            <a:r>
              <a:rPr lang="zh-CN" altLang="en-US" dirty="0"/>
              <a:t>被网站过滤，当用户</a:t>
            </a:r>
            <a:r>
              <a:rPr lang="zh-CN" altLang="en-US" dirty="0" smtClean="0"/>
              <a:t>浏览该</a:t>
            </a:r>
            <a:r>
              <a:rPr lang="zh-CN" altLang="en-US" dirty="0"/>
              <a:t>页面时，嵌入其中的恶意脚本就会执行，从而达到攻击者的</a:t>
            </a:r>
            <a:r>
              <a:rPr lang="zh-CN" altLang="en-US" dirty="0" smtClean="0"/>
              <a:t>特殊目的。</a:t>
            </a:r>
            <a:endParaRPr lang="zh-CN" altLang="en-US" dirty="0"/>
          </a:p>
          <a:p>
            <a:pPr lvl="1"/>
            <a:r>
              <a:rPr lang="zh-CN" altLang="en-US" dirty="0"/>
              <a:t>这类攻击一般不会对网站主机本身有任何威胁，攻击者使用某些</a:t>
            </a:r>
            <a:r>
              <a:rPr lang="zh-CN" altLang="en-US" dirty="0" smtClean="0"/>
              <a:t>语言</a:t>
            </a:r>
            <a:r>
              <a:rPr lang="zh-CN" altLang="en-US" dirty="0"/>
              <a:t>（脚本）</a:t>
            </a:r>
            <a:r>
              <a:rPr lang="zh-CN" altLang="en-US" dirty="0">
                <a:solidFill>
                  <a:srgbClr val="C00000"/>
                </a:solidFill>
              </a:rPr>
              <a:t>以网站主机为跳板对网站使用者进行攻击</a:t>
            </a:r>
            <a:r>
              <a:rPr lang="zh-CN" altLang="en-US" dirty="0"/>
              <a:t>，所以才被</a:t>
            </a:r>
            <a:r>
              <a:rPr lang="zh-CN" altLang="en-US" dirty="0" smtClean="0"/>
              <a:t>称为</a:t>
            </a:r>
            <a:r>
              <a:rPr lang="zh-CN" altLang="en-US" dirty="0"/>
              <a:t>跨站脚本</a:t>
            </a:r>
            <a:r>
              <a:rPr lang="zh-CN" altLang="en-US" dirty="0" smtClean="0"/>
              <a:t>攻击。</a:t>
            </a:r>
            <a:endParaRPr lang="zh-CN" altLang="en-US" dirty="0"/>
          </a:p>
          <a:p>
            <a:pPr lvl="1"/>
            <a:r>
              <a:rPr lang="en-US" altLang="zh-CN" dirty="0"/>
              <a:t>XSS</a:t>
            </a:r>
            <a:r>
              <a:rPr lang="zh-CN" altLang="en-US" dirty="0"/>
              <a:t>涉及到三方：攻击者、客户端与网站</a:t>
            </a:r>
          </a:p>
          <a:p>
            <a:pPr lvl="1"/>
            <a:r>
              <a:rPr lang="zh-CN" altLang="en-US" dirty="0"/>
              <a:t>分类：反射式</a:t>
            </a:r>
            <a:r>
              <a:rPr lang="en-US" altLang="zh-CN" dirty="0"/>
              <a:t>XSS</a:t>
            </a:r>
            <a:r>
              <a:rPr lang="zh-CN" altLang="en-US" dirty="0"/>
              <a:t>，存储式</a:t>
            </a:r>
            <a:r>
              <a:rPr lang="en-US" altLang="zh-CN" dirty="0"/>
              <a:t>XSS…</a:t>
            </a:r>
            <a:endParaRPr lang="zh-CN" altLang="en-US" dirty="0"/>
          </a:p>
        </p:txBody>
      </p:sp>
      <p:sp>
        <p:nvSpPr>
          <p:cNvPr id="4" name="标题 1"/>
          <p:cNvSpPr txBox="1">
            <a:spLocks/>
          </p:cNvSpPr>
          <p:nvPr/>
        </p:nvSpPr>
        <p:spPr>
          <a:xfrm>
            <a:off x="686338" y="369583"/>
            <a:ext cx="2810031"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a:solidFill>
                  <a:schemeClr val="accent1">
                    <a:lumMod val="50000"/>
                  </a:schemeClr>
                </a:solidFill>
                <a:latin typeface="微软雅黑" panose="020B0503020204020204" pitchFamily="34" charset="-122"/>
                <a:ea typeface="微软雅黑" panose="020B0503020204020204" pitchFamily="34" charset="-122"/>
              </a:rPr>
              <a:t>跨</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站脚本攻击</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 y="336652"/>
            <a:ext cx="12191999" cy="378554"/>
            <a:chOff x="1" y="336652"/>
            <a:chExt cx="12191999" cy="378554"/>
          </a:xfrm>
        </p:grpSpPr>
        <p:sp>
          <p:nvSpPr>
            <p:cNvPr id="6" name="矩形 5">
              <a:extLst>
                <a:ext uri="{FF2B5EF4-FFF2-40B4-BE49-F238E27FC236}">
                  <a16:creationId xmlns:a16="http://schemas.microsoft.com/office/drawing/2014/main" id="{F9A61405-0682-4602-BF60-F734C8C97EA0}"/>
                </a:ext>
              </a:extLst>
            </p:cNvPr>
            <p:cNvSpPr/>
            <p:nvPr/>
          </p:nvSpPr>
          <p:spPr>
            <a:xfrm>
              <a:off x="3081527" y="336652"/>
              <a:ext cx="9110473"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468287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内容占位符 3"/>
          <p:cNvSpPr>
            <a:spLocks noGrp="1"/>
          </p:cNvSpPr>
          <p:nvPr>
            <p:ph sz="half" idx="2"/>
          </p:nvPr>
        </p:nvSpPr>
        <p:spPr>
          <a:xfrm>
            <a:off x="942294" y="1393372"/>
            <a:ext cx="10248220" cy="4525963"/>
          </a:xfrm>
        </p:spPr>
        <p:txBody>
          <a:bodyPr vert="horz" lIns="91440" tIns="45720" rIns="91440" bIns="45720" rtlCol="0">
            <a:normAutofit/>
          </a:bodyPr>
          <a:lstStyle/>
          <a:p>
            <a:pPr marL="358775" indent="-358775" algn="just">
              <a:lnSpc>
                <a:spcPct val="130000"/>
              </a:lnSpc>
              <a:buSzPct val="110000"/>
            </a:pPr>
            <a:r>
              <a:rPr lang="zh-CN" altLang="en-US" dirty="0">
                <a:solidFill>
                  <a:srgbClr val="C00000"/>
                </a:solidFill>
                <a:latin typeface="Times New Roman" panose="02020603050405020304" pitchFamily="18" charset="0"/>
                <a:ea typeface="黑体" panose="02010609060101010101" pitchFamily="49" charset="-122"/>
              </a:rPr>
              <a:t>存储型</a:t>
            </a:r>
            <a:r>
              <a:rPr lang="zh-CN" altLang="en-US" dirty="0">
                <a:latin typeface="Times New Roman" panose="02020603050405020304" pitchFamily="18" charset="0"/>
                <a:ea typeface="黑体" panose="02010609060101010101" pitchFamily="49" charset="-122"/>
              </a:rPr>
              <a:t>跨站脚本攻击</a:t>
            </a:r>
            <a:endParaRPr lang="en-US" altLang="zh-CN" dirty="0">
              <a:latin typeface="Times New Roman" panose="02020603050405020304" pitchFamily="18" charset="0"/>
              <a:ea typeface="黑体" panose="02010609060101010101" pitchFamily="49" charset="-122"/>
            </a:endParaRPr>
          </a:p>
          <a:p>
            <a:pPr marL="803275" lvl="1" indent="-346075" algn="just">
              <a:lnSpc>
                <a:spcPct val="130000"/>
              </a:lnSpc>
              <a:buSzPct val="120000"/>
              <a:buFont typeface="Times New Roman" panose="02020603050405020304" pitchFamily="18" charset="0"/>
              <a:buChar char="–"/>
            </a:pPr>
            <a:r>
              <a:rPr lang="zh-CN" altLang="en-US" dirty="0">
                <a:latin typeface="Times New Roman" panose="02020603050405020304" pitchFamily="18" charset="0"/>
                <a:ea typeface="黑体" panose="02010609060101010101" pitchFamily="49" charset="-122"/>
              </a:rPr>
              <a:t>攻击者事先将恶意代码上传或储存到漏洞服务器中，只要受害者浏览包含此恶意代码的页面就会执行恶意代码。</a:t>
            </a:r>
            <a:endParaRPr lang="en-US" altLang="zh-CN" dirty="0">
              <a:latin typeface="Times New Roman" panose="02020603050405020304" pitchFamily="18" charset="0"/>
              <a:ea typeface="黑体" panose="02010609060101010101" pitchFamily="49" charset="-122"/>
            </a:endParaRPr>
          </a:p>
          <a:p>
            <a:pPr marL="803275" lvl="1" indent="-346075" algn="just">
              <a:lnSpc>
                <a:spcPct val="130000"/>
              </a:lnSpc>
              <a:buSzPct val="120000"/>
              <a:buFont typeface="Times New Roman" panose="02020603050405020304" pitchFamily="18" charset="0"/>
              <a:buChar char="–"/>
            </a:pPr>
            <a:r>
              <a:rPr lang="zh-CN" altLang="en-US" dirty="0">
                <a:latin typeface="Times New Roman" panose="02020603050405020304" pitchFamily="18" charset="0"/>
                <a:ea typeface="黑体" panose="02010609060101010101" pitchFamily="49" charset="-122"/>
              </a:rPr>
              <a:t>存储型 </a:t>
            </a:r>
            <a:r>
              <a:rPr lang="en-US" altLang="zh-CN" dirty="0">
                <a:latin typeface="Times New Roman" panose="02020603050405020304" pitchFamily="18" charset="0"/>
                <a:ea typeface="黑体" panose="02010609060101010101" pitchFamily="49" charset="-122"/>
              </a:rPr>
              <a:t>XSS </a:t>
            </a:r>
            <a:r>
              <a:rPr lang="zh-CN" altLang="en-US" dirty="0">
                <a:latin typeface="Times New Roman" panose="02020603050405020304" pitchFamily="18" charset="0"/>
                <a:ea typeface="黑体" panose="02010609060101010101" pitchFamily="49" charset="-122"/>
              </a:rPr>
              <a:t>一般出现在网站留言、评论、博客日志等交互处，恶意脚本存储</a:t>
            </a:r>
            <a:r>
              <a:rPr lang="zh-CN" altLang="en-US" dirty="0" smtClean="0">
                <a:latin typeface="Times New Roman" panose="02020603050405020304" pitchFamily="18" charset="0"/>
                <a:ea typeface="黑体" panose="02010609060101010101" pitchFamily="49" charset="-122"/>
              </a:rPr>
              <a:t>到服务</a:t>
            </a:r>
            <a:r>
              <a:rPr lang="zh-CN" altLang="en-US" dirty="0">
                <a:latin typeface="Times New Roman" panose="02020603050405020304" pitchFamily="18" charset="0"/>
                <a:ea typeface="黑体" panose="02010609060101010101" pitchFamily="49" charset="-122"/>
              </a:rPr>
              <a:t>端的数据库中。</a:t>
            </a:r>
          </a:p>
        </p:txBody>
      </p:sp>
      <p:sp>
        <p:nvSpPr>
          <p:cNvPr id="6" name="标题 1"/>
          <p:cNvSpPr txBox="1">
            <a:spLocks/>
          </p:cNvSpPr>
          <p:nvPr/>
        </p:nvSpPr>
        <p:spPr>
          <a:xfrm>
            <a:off x="686338" y="369583"/>
            <a:ext cx="2810031"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a:solidFill>
                  <a:schemeClr val="accent1">
                    <a:lumMod val="50000"/>
                  </a:schemeClr>
                </a:solidFill>
                <a:latin typeface="微软雅黑" panose="020B0503020204020204" pitchFamily="34" charset="-122"/>
                <a:ea typeface="微软雅黑" panose="020B0503020204020204" pitchFamily="34" charset="-122"/>
              </a:rPr>
              <a:t>跨</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站脚本攻击</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 y="336652"/>
            <a:ext cx="12191999" cy="378554"/>
            <a:chOff x="1" y="336652"/>
            <a:chExt cx="12191999" cy="378554"/>
          </a:xfrm>
        </p:grpSpPr>
        <p:sp>
          <p:nvSpPr>
            <p:cNvPr id="8" name="矩形 7">
              <a:extLst>
                <a:ext uri="{FF2B5EF4-FFF2-40B4-BE49-F238E27FC236}">
                  <a16:creationId xmlns:a16="http://schemas.microsoft.com/office/drawing/2014/main" id="{F9A61405-0682-4602-BF60-F734C8C97EA0}"/>
                </a:ext>
              </a:extLst>
            </p:cNvPr>
            <p:cNvSpPr/>
            <p:nvPr/>
          </p:nvSpPr>
          <p:spPr>
            <a:xfrm>
              <a:off x="3081527" y="336652"/>
              <a:ext cx="9110473"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476984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5" name="object 5"/>
          <p:cNvSpPr txBox="1"/>
          <p:nvPr/>
        </p:nvSpPr>
        <p:spPr>
          <a:xfrm>
            <a:off x="686338" y="1026673"/>
            <a:ext cx="2990215" cy="381515"/>
          </a:xfrm>
          <a:prstGeom prst="rect">
            <a:avLst/>
          </a:prstGeom>
        </p:spPr>
        <p:txBody>
          <a:bodyPr vert="horz" wrap="square" lIns="0" tIns="12065" rIns="0" bIns="0" rtlCol="0">
            <a:spAutoFit/>
          </a:bodyPr>
          <a:lstStyle/>
          <a:p>
            <a:pPr marL="12700">
              <a:lnSpc>
                <a:spcPct val="100000"/>
              </a:lnSpc>
              <a:spcBef>
                <a:spcPts val="95"/>
              </a:spcBef>
            </a:pPr>
            <a:r>
              <a:rPr sz="2400" b="1" spc="-5" dirty="0">
                <a:latin typeface="微软雅黑"/>
                <a:cs typeface="微软雅黑"/>
              </a:rPr>
              <a:t>存储XSS-攻击简介</a:t>
            </a:r>
            <a:endParaRPr sz="2400" dirty="0">
              <a:latin typeface="微软雅黑"/>
              <a:cs typeface="微软雅黑"/>
            </a:endParaRPr>
          </a:p>
        </p:txBody>
      </p:sp>
      <p:sp>
        <p:nvSpPr>
          <p:cNvPr id="36" name="标题 1"/>
          <p:cNvSpPr txBox="1">
            <a:spLocks/>
          </p:cNvSpPr>
          <p:nvPr/>
        </p:nvSpPr>
        <p:spPr>
          <a:xfrm>
            <a:off x="686338" y="369583"/>
            <a:ext cx="2810031"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a:solidFill>
                  <a:schemeClr val="accent1">
                    <a:lumMod val="50000"/>
                  </a:schemeClr>
                </a:solidFill>
                <a:latin typeface="微软雅黑" panose="020B0503020204020204" pitchFamily="34" charset="-122"/>
                <a:ea typeface="微软雅黑" panose="020B0503020204020204" pitchFamily="34" charset="-122"/>
              </a:rPr>
              <a:t>跨</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站脚本攻击</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1" y="336652"/>
            <a:ext cx="12191999" cy="378554"/>
            <a:chOff x="1" y="336652"/>
            <a:chExt cx="12191999" cy="378554"/>
          </a:xfrm>
        </p:grpSpPr>
        <p:sp>
          <p:nvSpPr>
            <p:cNvPr id="38" name="矩形 37">
              <a:extLst>
                <a:ext uri="{FF2B5EF4-FFF2-40B4-BE49-F238E27FC236}">
                  <a16:creationId xmlns:a16="http://schemas.microsoft.com/office/drawing/2014/main" id="{F9A61405-0682-4602-BF60-F734C8C97EA0}"/>
                </a:ext>
              </a:extLst>
            </p:cNvPr>
            <p:cNvSpPr/>
            <p:nvPr/>
          </p:nvSpPr>
          <p:spPr>
            <a:xfrm>
              <a:off x="3081527" y="336652"/>
              <a:ext cx="9110473"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1966264" y="2047239"/>
            <a:ext cx="8221522" cy="3782060"/>
            <a:chOff x="1966264" y="2047239"/>
            <a:chExt cx="8221522" cy="3782060"/>
          </a:xfrm>
        </p:grpSpPr>
        <p:sp>
          <p:nvSpPr>
            <p:cNvPr id="42" name="object 8"/>
            <p:cNvSpPr/>
            <p:nvPr/>
          </p:nvSpPr>
          <p:spPr>
            <a:xfrm>
              <a:off x="1970532" y="4430267"/>
              <a:ext cx="2932430" cy="306705"/>
            </a:xfrm>
            <a:custGeom>
              <a:avLst/>
              <a:gdLst/>
              <a:ahLst/>
              <a:cxnLst/>
              <a:rect l="l" t="t" r="r" b="b"/>
              <a:pathLst>
                <a:path w="2932429" h="306704">
                  <a:moveTo>
                    <a:pt x="2881884" y="306324"/>
                  </a:moveTo>
                  <a:lnTo>
                    <a:pt x="51816" y="306324"/>
                  </a:lnTo>
                  <a:lnTo>
                    <a:pt x="31746" y="302609"/>
                  </a:lnTo>
                  <a:lnTo>
                    <a:pt x="15373" y="291846"/>
                  </a:lnTo>
                  <a:lnTo>
                    <a:pt x="4267" y="275748"/>
                  </a:lnTo>
                  <a:lnTo>
                    <a:pt x="0" y="256032"/>
                  </a:lnTo>
                  <a:lnTo>
                    <a:pt x="0" y="51816"/>
                  </a:lnTo>
                  <a:lnTo>
                    <a:pt x="4267" y="31753"/>
                  </a:lnTo>
                  <a:lnTo>
                    <a:pt x="15373" y="15382"/>
                  </a:lnTo>
                  <a:lnTo>
                    <a:pt x="31746" y="4274"/>
                  </a:lnTo>
                  <a:lnTo>
                    <a:pt x="51816" y="0"/>
                  </a:lnTo>
                  <a:lnTo>
                    <a:pt x="2881884" y="0"/>
                  </a:lnTo>
                  <a:lnTo>
                    <a:pt x="2901522" y="4274"/>
                  </a:lnTo>
                  <a:lnTo>
                    <a:pt x="2917593" y="15382"/>
                  </a:lnTo>
                  <a:lnTo>
                    <a:pt x="2928382" y="31753"/>
                  </a:lnTo>
                  <a:lnTo>
                    <a:pt x="2932176" y="51816"/>
                  </a:lnTo>
                  <a:lnTo>
                    <a:pt x="2932176" y="256032"/>
                  </a:lnTo>
                  <a:lnTo>
                    <a:pt x="2928382" y="275748"/>
                  </a:lnTo>
                  <a:lnTo>
                    <a:pt x="2917593" y="291846"/>
                  </a:lnTo>
                  <a:lnTo>
                    <a:pt x="2901522" y="302609"/>
                  </a:lnTo>
                  <a:lnTo>
                    <a:pt x="2881884" y="306324"/>
                  </a:lnTo>
                  <a:close/>
                </a:path>
              </a:pathLst>
            </a:custGeom>
            <a:solidFill>
              <a:srgbClr val="E7E6E6"/>
            </a:solidFill>
          </p:spPr>
          <p:txBody>
            <a:bodyPr wrap="square" lIns="0" tIns="0" rIns="0" bIns="0" rtlCol="0"/>
            <a:lstStyle/>
            <a:p>
              <a:endParaRPr/>
            </a:p>
          </p:txBody>
        </p:sp>
        <p:sp>
          <p:nvSpPr>
            <p:cNvPr id="43" name="object 9"/>
            <p:cNvSpPr/>
            <p:nvPr/>
          </p:nvSpPr>
          <p:spPr>
            <a:xfrm>
              <a:off x="1966264" y="4425950"/>
              <a:ext cx="2941955" cy="314960"/>
            </a:xfrm>
            <a:custGeom>
              <a:avLst/>
              <a:gdLst/>
              <a:ahLst/>
              <a:cxnLst/>
              <a:rect l="l" t="t" r="r" b="b"/>
              <a:pathLst>
                <a:path w="2941954" h="314960">
                  <a:moveTo>
                    <a:pt x="2907258" y="3810"/>
                  </a:moveTo>
                  <a:lnTo>
                    <a:pt x="34251" y="3810"/>
                  </a:lnTo>
                  <a:lnTo>
                    <a:pt x="38938" y="2539"/>
                  </a:lnTo>
                  <a:lnTo>
                    <a:pt x="39395" y="1270"/>
                  </a:lnTo>
                  <a:lnTo>
                    <a:pt x="44284" y="0"/>
                  </a:lnTo>
                  <a:lnTo>
                    <a:pt x="2897225" y="0"/>
                  </a:lnTo>
                  <a:lnTo>
                    <a:pt x="2902115" y="1270"/>
                  </a:lnTo>
                  <a:lnTo>
                    <a:pt x="2902559" y="2539"/>
                  </a:lnTo>
                  <a:lnTo>
                    <a:pt x="2907258" y="3810"/>
                  </a:lnTo>
                  <a:close/>
                </a:path>
                <a:path w="2941954" h="314960">
                  <a:moveTo>
                    <a:pt x="2912148" y="6350"/>
                  </a:moveTo>
                  <a:lnTo>
                    <a:pt x="29349" y="6350"/>
                  </a:lnTo>
                  <a:lnTo>
                    <a:pt x="33820" y="3810"/>
                  </a:lnTo>
                  <a:lnTo>
                    <a:pt x="2907690" y="3810"/>
                  </a:lnTo>
                  <a:lnTo>
                    <a:pt x="2912148" y="6350"/>
                  </a:lnTo>
                  <a:close/>
                </a:path>
                <a:path w="2941954" h="314960">
                  <a:moveTo>
                    <a:pt x="2916770" y="8889"/>
                  </a:moveTo>
                  <a:lnTo>
                    <a:pt x="24739" y="8889"/>
                  </a:lnTo>
                  <a:lnTo>
                    <a:pt x="28943" y="6350"/>
                  </a:lnTo>
                  <a:lnTo>
                    <a:pt x="2912554" y="6350"/>
                  </a:lnTo>
                  <a:lnTo>
                    <a:pt x="2916770" y="8889"/>
                  </a:lnTo>
                  <a:close/>
                </a:path>
                <a:path w="2941954" h="314960">
                  <a:moveTo>
                    <a:pt x="17487" y="285750"/>
                  </a:moveTo>
                  <a:lnTo>
                    <a:pt x="6565" y="285750"/>
                  </a:lnTo>
                  <a:lnTo>
                    <a:pt x="4419" y="281939"/>
                  </a:lnTo>
                  <a:lnTo>
                    <a:pt x="4241" y="280670"/>
                  </a:lnTo>
                  <a:lnTo>
                    <a:pt x="2514" y="276860"/>
                  </a:lnTo>
                  <a:lnTo>
                    <a:pt x="2374" y="275589"/>
                  </a:lnTo>
                  <a:lnTo>
                    <a:pt x="1117" y="270510"/>
                  </a:lnTo>
                  <a:lnTo>
                    <a:pt x="253" y="265429"/>
                  </a:lnTo>
                  <a:lnTo>
                    <a:pt x="84" y="262889"/>
                  </a:lnTo>
                  <a:lnTo>
                    <a:pt x="0" y="52070"/>
                  </a:lnTo>
                  <a:lnTo>
                    <a:pt x="253" y="49529"/>
                  </a:lnTo>
                  <a:lnTo>
                    <a:pt x="1028" y="44450"/>
                  </a:lnTo>
                  <a:lnTo>
                    <a:pt x="1117" y="43179"/>
                  </a:lnTo>
                  <a:lnTo>
                    <a:pt x="2374" y="39370"/>
                  </a:lnTo>
                  <a:lnTo>
                    <a:pt x="2514" y="38100"/>
                  </a:lnTo>
                  <a:lnTo>
                    <a:pt x="4241" y="34289"/>
                  </a:lnTo>
                  <a:lnTo>
                    <a:pt x="4419" y="33020"/>
                  </a:lnTo>
                  <a:lnTo>
                    <a:pt x="6565" y="29210"/>
                  </a:lnTo>
                  <a:lnTo>
                    <a:pt x="6794" y="27939"/>
                  </a:lnTo>
                  <a:lnTo>
                    <a:pt x="9347" y="24129"/>
                  </a:lnTo>
                  <a:lnTo>
                    <a:pt x="9601" y="24129"/>
                  </a:lnTo>
                  <a:lnTo>
                    <a:pt x="12826" y="19050"/>
                  </a:lnTo>
                  <a:lnTo>
                    <a:pt x="16446" y="15239"/>
                  </a:lnTo>
                  <a:lnTo>
                    <a:pt x="20421" y="11429"/>
                  </a:lnTo>
                  <a:lnTo>
                    <a:pt x="24358" y="8889"/>
                  </a:lnTo>
                  <a:lnTo>
                    <a:pt x="51257" y="8889"/>
                  </a:lnTo>
                  <a:lnTo>
                    <a:pt x="46189" y="10160"/>
                  </a:lnTo>
                  <a:lnTo>
                    <a:pt x="46659" y="10160"/>
                  </a:lnTo>
                  <a:lnTo>
                    <a:pt x="41757" y="11429"/>
                  </a:lnTo>
                  <a:lnTo>
                    <a:pt x="42214" y="11429"/>
                  </a:lnTo>
                  <a:lnTo>
                    <a:pt x="37515" y="12700"/>
                  </a:lnTo>
                  <a:lnTo>
                    <a:pt x="37947" y="12700"/>
                  </a:lnTo>
                  <a:lnTo>
                    <a:pt x="33489" y="13970"/>
                  </a:lnTo>
                  <a:lnTo>
                    <a:pt x="33896" y="13970"/>
                  </a:lnTo>
                  <a:lnTo>
                    <a:pt x="29679" y="16510"/>
                  </a:lnTo>
                  <a:lnTo>
                    <a:pt x="30060" y="16510"/>
                  </a:lnTo>
                  <a:lnTo>
                    <a:pt x="26136" y="19050"/>
                  </a:lnTo>
                  <a:lnTo>
                    <a:pt x="26479" y="19050"/>
                  </a:lnTo>
                  <a:lnTo>
                    <a:pt x="22859" y="22860"/>
                  </a:lnTo>
                  <a:lnTo>
                    <a:pt x="23177" y="22860"/>
                  </a:lnTo>
                  <a:lnTo>
                    <a:pt x="19875" y="25400"/>
                  </a:lnTo>
                  <a:lnTo>
                    <a:pt x="20167" y="25400"/>
                  </a:lnTo>
                  <a:lnTo>
                    <a:pt x="17233" y="29210"/>
                  </a:lnTo>
                  <a:lnTo>
                    <a:pt x="17487" y="29210"/>
                  </a:lnTo>
                  <a:lnTo>
                    <a:pt x="14935" y="33020"/>
                  </a:lnTo>
                  <a:lnTo>
                    <a:pt x="15151" y="33020"/>
                  </a:lnTo>
                  <a:lnTo>
                    <a:pt x="13004" y="36829"/>
                  </a:lnTo>
                  <a:lnTo>
                    <a:pt x="13182" y="36829"/>
                  </a:lnTo>
                  <a:lnTo>
                    <a:pt x="11896" y="40639"/>
                  </a:lnTo>
                  <a:lnTo>
                    <a:pt x="11607" y="40639"/>
                  </a:lnTo>
                  <a:lnTo>
                    <a:pt x="10350" y="45720"/>
                  </a:lnTo>
                  <a:lnTo>
                    <a:pt x="9664" y="50800"/>
                  </a:lnTo>
                  <a:lnTo>
                    <a:pt x="9607" y="52070"/>
                  </a:lnTo>
                  <a:lnTo>
                    <a:pt x="9461" y="54610"/>
                  </a:lnTo>
                  <a:lnTo>
                    <a:pt x="9512" y="261620"/>
                  </a:lnTo>
                  <a:lnTo>
                    <a:pt x="9607" y="262889"/>
                  </a:lnTo>
                  <a:lnTo>
                    <a:pt x="9664" y="264160"/>
                  </a:lnTo>
                  <a:lnTo>
                    <a:pt x="10439" y="269239"/>
                  </a:lnTo>
                  <a:lnTo>
                    <a:pt x="10664" y="269239"/>
                  </a:lnTo>
                  <a:lnTo>
                    <a:pt x="11607" y="273050"/>
                  </a:lnTo>
                  <a:lnTo>
                    <a:pt x="11468" y="273050"/>
                  </a:lnTo>
                  <a:lnTo>
                    <a:pt x="13182" y="278129"/>
                  </a:lnTo>
                  <a:lnTo>
                    <a:pt x="13541" y="278129"/>
                  </a:lnTo>
                  <a:lnTo>
                    <a:pt x="15151" y="281939"/>
                  </a:lnTo>
                  <a:lnTo>
                    <a:pt x="14935" y="281939"/>
                  </a:lnTo>
                  <a:lnTo>
                    <a:pt x="17487" y="285750"/>
                  </a:lnTo>
                  <a:close/>
                </a:path>
                <a:path w="2941954" h="314960">
                  <a:moveTo>
                    <a:pt x="2930042" y="41910"/>
                  </a:moveTo>
                  <a:lnTo>
                    <a:pt x="2928327" y="36829"/>
                  </a:lnTo>
                  <a:lnTo>
                    <a:pt x="2928505" y="36829"/>
                  </a:lnTo>
                  <a:lnTo>
                    <a:pt x="2926359" y="33020"/>
                  </a:lnTo>
                  <a:lnTo>
                    <a:pt x="2926575" y="33020"/>
                  </a:lnTo>
                  <a:lnTo>
                    <a:pt x="2924022" y="29210"/>
                  </a:lnTo>
                  <a:lnTo>
                    <a:pt x="2924276" y="29210"/>
                  </a:lnTo>
                  <a:lnTo>
                    <a:pt x="2921330" y="25400"/>
                  </a:lnTo>
                  <a:lnTo>
                    <a:pt x="2921622" y="25400"/>
                  </a:lnTo>
                  <a:lnTo>
                    <a:pt x="2918332" y="22860"/>
                  </a:lnTo>
                  <a:lnTo>
                    <a:pt x="2918650" y="22860"/>
                  </a:lnTo>
                  <a:lnTo>
                    <a:pt x="2915018" y="19050"/>
                  </a:lnTo>
                  <a:lnTo>
                    <a:pt x="2915373" y="19050"/>
                  </a:lnTo>
                  <a:lnTo>
                    <a:pt x="2911436" y="16510"/>
                  </a:lnTo>
                  <a:lnTo>
                    <a:pt x="2911817" y="16510"/>
                  </a:lnTo>
                  <a:lnTo>
                    <a:pt x="2907614" y="13970"/>
                  </a:lnTo>
                  <a:lnTo>
                    <a:pt x="2908020" y="13970"/>
                  </a:lnTo>
                  <a:lnTo>
                    <a:pt x="2903550" y="12700"/>
                  </a:lnTo>
                  <a:lnTo>
                    <a:pt x="2903981" y="12700"/>
                  </a:lnTo>
                  <a:lnTo>
                    <a:pt x="2899295" y="11429"/>
                  </a:lnTo>
                  <a:lnTo>
                    <a:pt x="2899740" y="11429"/>
                  </a:lnTo>
                  <a:lnTo>
                    <a:pt x="2894850" y="10160"/>
                  </a:lnTo>
                  <a:lnTo>
                    <a:pt x="2895320" y="10160"/>
                  </a:lnTo>
                  <a:lnTo>
                    <a:pt x="2890240" y="8889"/>
                  </a:lnTo>
                  <a:lnTo>
                    <a:pt x="2917151" y="8889"/>
                  </a:lnTo>
                  <a:lnTo>
                    <a:pt x="2921076" y="11429"/>
                  </a:lnTo>
                  <a:lnTo>
                    <a:pt x="2921431" y="12700"/>
                  </a:lnTo>
                  <a:lnTo>
                    <a:pt x="2925051" y="15239"/>
                  </a:lnTo>
                  <a:lnTo>
                    <a:pt x="2925381" y="16510"/>
                  </a:lnTo>
                  <a:lnTo>
                    <a:pt x="2928670" y="19050"/>
                  </a:lnTo>
                  <a:lnTo>
                    <a:pt x="2928962" y="20320"/>
                  </a:lnTo>
                  <a:lnTo>
                    <a:pt x="2931896" y="24129"/>
                  </a:lnTo>
                  <a:lnTo>
                    <a:pt x="2932163" y="24129"/>
                  </a:lnTo>
                  <a:lnTo>
                    <a:pt x="2934716" y="27939"/>
                  </a:lnTo>
                  <a:lnTo>
                    <a:pt x="2934931" y="29210"/>
                  </a:lnTo>
                  <a:lnTo>
                    <a:pt x="2937090" y="33020"/>
                  </a:lnTo>
                  <a:lnTo>
                    <a:pt x="2937268" y="34289"/>
                  </a:lnTo>
                  <a:lnTo>
                    <a:pt x="2938983" y="38100"/>
                  </a:lnTo>
                  <a:lnTo>
                    <a:pt x="2939122" y="39370"/>
                  </a:lnTo>
                  <a:lnTo>
                    <a:pt x="2939541" y="40639"/>
                  </a:lnTo>
                  <a:lnTo>
                    <a:pt x="2929902" y="40639"/>
                  </a:lnTo>
                  <a:lnTo>
                    <a:pt x="2930042" y="41910"/>
                  </a:lnTo>
                  <a:close/>
                </a:path>
                <a:path w="2941954" h="314960">
                  <a:moveTo>
                    <a:pt x="11468" y="41910"/>
                  </a:moveTo>
                  <a:lnTo>
                    <a:pt x="11607" y="40639"/>
                  </a:lnTo>
                  <a:lnTo>
                    <a:pt x="11896" y="40639"/>
                  </a:lnTo>
                  <a:lnTo>
                    <a:pt x="11468" y="41910"/>
                  </a:lnTo>
                  <a:close/>
                </a:path>
                <a:path w="2941954" h="314960">
                  <a:moveTo>
                    <a:pt x="2940675" y="269239"/>
                  </a:moveTo>
                  <a:lnTo>
                    <a:pt x="2931058" y="269239"/>
                  </a:lnTo>
                  <a:lnTo>
                    <a:pt x="2931833" y="264160"/>
                  </a:lnTo>
                  <a:lnTo>
                    <a:pt x="2931896" y="262889"/>
                  </a:lnTo>
                  <a:lnTo>
                    <a:pt x="2931998" y="261620"/>
                  </a:lnTo>
                  <a:lnTo>
                    <a:pt x="2932049" y="54610"/>
                  </a:lnTo>
                  <a:lnTo>
                    <a:pt x="2931985" y="52070"/>
                  </a:lnTo>
                  <a:lnTo>
                    <a:pt x="2931794" y="50800"/>
                  </a:lnTo>
                  <a:lnTo>
                    <a:pt x="2931058" y="45720"/>
                  </a:lnTo>
                  <a:lnTo>
                    <a:pt x="2929902" y="40639"/>
                  </a:lnTo>
                  <a:lnTo>
                    <a:pt x="2939541" y="40639"/>
                  </a:lnTo>
                  <a:lnTo>
                    <a:pt x="2940380" y="43179"/>
                  </a:lnTo>
                  <a:lnTo>
                    <a:pt x="2940481" y="44450"/>
                  </a:lnTo>
                  <a:lnTo>
                    <a:pt x="2941256" y="49529"/>
                  </a:lnTo>
                  <a:lnTo>
                    <a:pt x="2941497" y="52070"/>
                  </a:lnTo>
                  <a:lnTo>
                    <a:pt x="2941370" y="264160"/>
                  </a:lnTo>
                  <a:lnTo>
                    <a:pt x="2941256" y="265429"/>
                  </a:lnTo>
                  <a:lnTo>
                    <a:pt x="2940675" y="269239"/>
                  </a:lnTo>
                  <a:close/>
                </a:path>
                <a:path w="2941954" h="314960">
                  <a:moveTo>
                    <a:pt x="9512" y="53339"/>
                  </a:moveTo>
                  <a:lnTo>
                    <a:pt x="9525" y="52070"/>
                  </a:lnTo>
                  <a:lnTo>
                    <a:pt x="9512" y="53339"/>
                  </a:lnTo>
                  <a:close/>
                </a:path>
                <a:path w="2941954" h="314960">
                  <a:moveTo>
                    <a:pt x="2931998" y="53339"/>
                  </a:moveTo>
                  <a:lnTo>
                    <a:pt x="2931896" y="52070"/>
                  </a:lnTo>
                  <a:lnTo>
                    <a:pt x="2931998" y="53339"/>
                  </a:lnTo>
                  <a:close/>
                </a:path>
                <a:path w="2941954" h="314960">
                  <a:moveTo>
                    <a:pt x="9461" y="55879"/>
                  </a:moveTo>
                  <a:lnTo>
                    <a:pt x="9461" y="54610"/>
                  </a:lnTo>
                  <a:lnTo>
                    <a:pt x="9461" y="55879"/>
                  </a:lnTo>
                  <a:close/>
                </a:path>
                <a:path w="2941954" h="314960">
                  <a:moveTo>
                    <a:pt x="2932049" y="55879"/>
                  </a:moveTo>
                  <a:lnTo>
                    <a:pt x="2932027" y="54610"/>
                  </a:lnTo>
                  <a:lnTo>
                    <a:pt x="2932049" y="55879"/>
                  </a:lnTo>
                  <a:close/>
                </a:path>
                <a:path w="2941954" h="314960">
                  <a:moveTo>
                    <a:pt x="10664" y="269239"/>
                  </a:moveTo>
                  <a:lnTo>
                    <a:pt x="10439" y="269239"/>
                  </a:lnTo>
                  <a:lnTo>
                    <a:pt x="10350" y="267970"/>
                  </a:lnTo>
                  <a:lnTo>
                    <a:pt x="10664" y="269239"/>
                  </a:lnTo>
                  <a:close/>
                </a:path>
                <a:path w="2941954" h="314960">
                  <a:moveTo>
                    <a:pt x="2938411" y="278129"/>
                  </a:moveTo>
                  <a:lnTo>
                    <a:pt x="2928327" y="278129"/>
                  </a:lnTo>
                  <a:lnTo>
                    <a:pt x="2930042" y="273050"/>
                  </a:lnTo>
                  <a:lnTo>
                    <a:pt x="2929902" y="273050"/>
                  </a:lnTo>
                  <a:lnTo>
                    <a:pt x="2931160" y="267970"/>
                  </a:lnTo>
                  <a:lnTo>
                    <a:pt x="2931058" y="269239"/>
                  </a:lnTo>
                  <a:lnTo>
                    <a:pt x="2940675" y="269239"/>
                  </a:lnTo>
                  <a:lnTo>
                    <a:pt x="2940481" y="270510"/>
                  </a:lnTo>
                  <a:lnTo>
                    <a:pt x="2939122" y="275589"/>
                  </a:lnTo>
                  <a:lnTo>
                    <a:pt x="2938983" y="276860"/>
                  </a:lnTo>
                  <a:lnTo>
                    <a:pt x="2938411" y="278129"/>
                  </a:lnTo>
                  <a:close/>
                </a:path>
                <a:path w="2941954" h="314960">
                  <a:moveTo>
                    <a:pt x="13541" y="278129"/>
                  </a:moveTo>
                  <a:lnTo>
                    <a:pt x="13182" y="278129"/>
                  </a:lnTo>
                  <a:lnTo>
                    <a:pt x="13004" y="276860"/>
                  </a:lnTo>
                  <a:lnTo>
                    <a:pt x="13541" y="278129"/>
                  </a:lnTo>
                  <a:close/>
                </a:path>
                <a:path w="2941954" h="314960">
                  <a:moveTo>
                    <a:pt x="2934931" y="285750"/>
                  </a:moveTo>
                  <a:lnTo>
                    <a:pt x="2924022" y="285750"/>
                  </a:lnTo>
                  <a:lnTo>
                    <a:pt x="2926575" y="281939"/>
                  </a:lnTo>
                  <a:lnTo>
                    <a:pt x="2926359" y="281939"/>
                  </a:lnTo>
                  <a:lnTo>
                    <a:pt x="2928505" y="276860"/>
                  </a:lnTo>
                  <a:lnTo>
                    <a:pt x="2928327" y="278129"/>
                  </a:lnTo>
                  <a:lnTo>
                    <a:pt x="2938411" y="278129"/>
                  </a:lnTo>
                  <a:lnTo>
                    <a:pt x="2937268" y="280670"/>
                  </a:lnTo>
                  <a:lnTo>
                    <a:pt x="2937090" y="281939"/>
                  </a:lnTo>
                  <a:lnTo>
                    <a:pt x="2934931" y="285750"/>
                  </a:lnTo>
                  <a:close/>
                </a:path>
                <a:path w="2941954" h="314960">
                  <a:moveTo>
                    <a:pt x="51257" y="306070"/>
                  </a:moveTo>
                  <a:lnTo>
                    <a:pt x="24358" y="306070"/>
                  </a:lnTo>
                  <a:lnTo>
                    <a:pt x="20421" y="302260"/>
                  </a:lnTo>
                  <a:lnTo>
                    <a:pt x="16446" y="299720"/>
                  </a:lnTo>
                  <a:lnTo>
                    <a:pt x="16128" y="298450"/>
                  </a:lnTo>
                  <a:lnTo>
                    <a:pt x="12826" y="294639"/>
                  </a:lnTo>
                  <a:lnTo>
                    <a:pt x="9601" y="290829"/>
                  </a:lnTo>
                  <a:lnTo>
                    <a:pt x="9347" y="290829"/>
                  </a:lnTo>
                  <a:lnTo>
                    <a:pt x="6794" y="285750"/>
                  </a:lnTo>
                  <a:lnTo>
                    <a:pt x="17233" y="285750"/>
                  </a:lnTo>
                  <a:lnTo>
                    <a:pt x="20167" y="289560"/>
                  </a:lnTo>
                  <a:lnTo>
                    <a:pt x="20976" y="289560"/>
                  </a:lnTo>
                  <a:lnTo>
                    <a:pt x="23177" y="292100"/>
                  </a:lnTo>
                  <a:lnTo>
                    <a:pt x="22859" y="292100"/>
                  </a:lnTo>
                  <a:lnTo>
                    <a:pt x="26479" y="295910"/>
                  </a:lnTo>
                  <a:lnTo>
                    <a:pt x="27444" y="295910"/>
                  </a:lnTo>
                  <a:lnTo>
                    <a:pt x="30060" y="298450"/>
                  </a:lnTo>
                  <a:lnTo>
                    <a:pt x="31788" y="298450"/>
                  </a:lnTo>
                  <a:lnTo>
                    <a:pt x="33896" y="299720"/>
                  </a:lnTo>
                  <a:lnTo>
                    <a:pt x="33489" y="299720"/>
                  </a:lnTo>
                  <a:lnTo>
                    <a:pt x="37947" y="302260"/>
                  </a:lnTo>
                  <a:lnTo>
                    <a:pt x="37515" y="302260"/>
                  </a:lnTo>
                  <a:lnTo>
                    <a:pt x="42214" y="303529"/>
                  </a:lnTo>
                  <a:lnTo>
                    <a:pt x="41757" y="303529"/>
                  </a:lnTo>
                  <a:lnTo>
                    <a:pt x="46659" y="304800"/>
                  </a:lnTo>
                  <a:lnTo>
                    <a:pt x="46189" y="304800"/>
                  </a:lnTo>
                  <a:lnTo>
                    <a:pt x="51257" y="306070"/>
                  </a:lnTo>
                  <a:close/>
                </a:path>
                <a:path w="2941954" h="314960">
                  <a:moveTo>
                    <a:pt x="2932801" y="289560"/>
                  </a:moveTo>
                  <a:lnTo>
                    <a:pt x="2921330" y="289560"/>
                  </a:lnTo>
                  <a:lnTo>
                    <a:pt x="2924276" y="285750"/>
                  </a:lnTo>
                  <a:lnTo>
                    <a:pt x="2934716" y="285750"/>
                  </a:lnTo>
                  <a:lnTo>
                    <a:pt x="2932801" y="289560"/>
                  </a:lnTo>
                  <a:close/>
                </a:path>
                <a:path w="2941954" h="314960">
                  <a:moveTo>
                    <a:pt x="20976" y="289560"/>
                  </a:moveTo>
                  <a:lnTo>
                    <a:pt x="20167" y="289560"/>
                  </a:lnTo>
                  <a:lnTo>
                    <a:pt x="19875" y="288289"/>
                  </a:lnTo>
                  <a:lnTo>
                    <a:pt x="20976" y="289560"/>
                  </a:lnTo>
                  <a:close/>
                </a:path>
                <a:path w="2941954" h="314960">
                  <a:moveTo>
                    <a:pt x="2927574" y="295910"/>
                  </a:moveTo>
                  <a:lnTo>
                    <a:pt x="2915018" y="295910"/>
                  </a:lnTo>
                  <a:lnTo>
                    <a:pt x="2918650" y="292100"/>
                  </a:lnTo>
                  <a:lnTo>
                    <a:pt x="2918332" y="292100"/>
                  </a:lnTo>
                  <a:lnTo>
                    <a:pt x="2921622" y="288289"/>
                  </a:lnTo>
                  <a:lnTo>
                    <a:pt x="2921330" y="289560"/>
                  </a:lnTo>
                  <a:lnTo>
                    <a:pt x="2932801" y="289560"/>
                  </a:lnTo>
                  <a:lnTo>
                    <a:pt x="2932163" y="290829"/>
                  </a:lnTo>
                  <a:lnTo>
                    <a:pt x="2931896" y="290829"/>
                  </a:lnTo>
                  <a:lnTo>
                    <a:pt x="2928962" y="294639"/>
                  </a:lnTo>
                  <a:lnTo>
                    <a:pt x="2928670" y="294639"/>
                  </a:lnTo>
                  <a:lnTo>
                    <a:pt x="2927574" y="295910"/>
                  </a:lnTo>
                  <a:close/>
                </a:path>
                <a:path w="2941954" h="314960">
                  <a:moveTo>
                    <a:pt x="27444" y="295910"/>
                  </a:moveTo>
                  <a:lnTo>
                    <a:pt x="26479" y="295910"/>
                  </a:lnTo>
                  <a:lnTo>
                    <a:pt x="26136" y="294639"/>
                  </a:lnTo>
                  <a:lnTo>
                    <a:pt x="27444" y="295910"/>
                  </a:lnTo>
                  <a:close/>
                </a:path>
                <a:path w="2941954" h="314960">
                  <a:moveTo>
                    <a:pt x="2925381" y="298450"/>
                  </a:moveTo>
                  <a:lnTo>
                    <a:pt x="2911436" y="298450"/>
                  </a:lnTo>
                  <a:lnTo>
                    <a:pt x="2915373" y="294639"/>
                  </a:lnTo>
                  <a:lnTo>
                    <a:pt x="2915018" y="295910"/>
                  </a:lnTo>
                  <a:lnTo>
                    <a:pt x="2927574" y="295910"/>
                  </a:lnTo>
                  <a:lnTo>
                    <a:pt x="2925381" y="298450"/>
                  </a:lnTo>
                  <a:close/>
                </a:path>
                <a:path w="2941954" h="314960">
                  <a:moveTo>
                    <a:pt x="31788" y="298450"/>
                  </a:moveTo>
                  <a:lnTo>
                    <a:pt x="30060" y="298450"/>
                  </a:lnTo>
                  <a:lnTo>
                    <a:pt x="29679" y="297179"/>
                  </a:lnTo>
                  <a:lnTo>
                    <a:pt x="31788" y="298450"/>
                  </a:lnTo>
                  <a:close/>
                </a:path>
                <a:path w="2941954" h="314960">
                  <a:moveTo>
                    <a:pt x="2921431" y="302260"/>
                  </a:moveTo>
                  <a:lnTo>
                    <a:pt x="2903550" y="302260"/>
                  </a:lnTo>
                  <a:lnTo>
                    <a:pt x="2908020" y="299720"/>
                  </a:lnTo>
                  <a:lnTo>
                    <a:pt x="2907614" y="299720"/>
                  </a:lnTo>
                  <a:lnTo>
                    <a:pt x="2911817" y="297179"/>
                  </a:lnTo>
                  <a:lnTo>
                    <a:pt x="2911436" y="298450"/>
                  </a:lnTo>
                  <a:lnTo>
                    <a:pt x="2925381" y="298450"/>
                  </a:lnTo>
                  <a:lnTo>
                    <a:pt x="2921431" y="302260"/>
                  </a:lnTo>
                  <a:close/>
                </a:path>
                <a:path w="2941954" h="314960">
                  <a:moveTo>
                    <a:pt x="2917151" y="306070"/>
                  </a:moveTo>
                  <a:lnTo>
                    <a:pt x="2890240" y="306070"/>
                  </a:lnTo>
                  <a:lnTo>
                    <a:pt x="2895320" y="304800"/>
                  </a:lnTo>
                  <a:lnTo>
                    <a:pt x="2894850" y="304800"/>
                  </a:lnTo>
                  <a:lnTo>
                    <a:pt x="2899740" y="303529"/>
                  </a:lnTo>
                  <a:lnTo>
                    <a:pt x="2899295" y="303529"/>
                  </a:lnTo>
                  <a:lnTo>
                    <a:pt x="2903981" y="302260"/>
                  </a:lnTo>
                  <a:lnTo>
                    <a:pt x="2921076" y="302260"/>
                  </a:lnTo>
                  <a:lnTo>
                    <a:pt x="2917151" y="306070"/>
                  </a:lnTo>
                  <a:close/>
                </a:path>
                <a:path w="2941954" h="314960">
                  <a:moveTo>
                    <a:pt x="2912554" y="308610"/>
                  </a:moveTo>
                  <a:lnTo>
                    <a:pt x="28943" y="308610"/>
                  </a:lnTo>
                  <a:lnTo>
                    <a:pt x="24739" y="306070"/>
                  </a:lnTo>
                  <a:lnTo>
                    <a:pt x="2916770" y="306070"/>
                  </a:lnTo>
                  <a:lnTo>
                    <a:pt x="2912554" y="308610"/>
                  </a:lnTo>
                  <a:close/>
                </a:path>
                <a:path w="2941954" h="314960">
                  <a:moveTo>
                    <a:pt x="2907690" y="311150"/>
                  </a:moveTo>
                  <a:lnTo>
                    <a:pt x="33820" y="311150"/>
                  </a:lnTo>
                  <a:lnTo>
                    <a:pt x="29349" y="308610"/>
                  </a:lnTo>
                  <a:lnTo>
                    <a:pt x="2912148" y="308610"/>
                  </a:lnTo>
                  <a:lnTo>
                    <a:pt x="2907690" y="311150"/>
                  </a:lnTo>
                  <a:close/>
                </a:path>
                <a:path w="2941954" h="314960">
                  <a:moveTo>
                    <a:pt x="2902559" y="312420"/>
                  </a:moveTo>
                  <a:lnTo>
                    <a:pt x="38938" y="312420"/>
                  </a:lnTo>
                  <a:lnTo>
                    <a:pt x="34251" y="311150"/>
                  </a:lnTo>
                  <a:lnTo>
                    <a:pt x="2907258" y="311150"/>
                  </a:lnTo>
                  <a:lnTo>
                    <a:pt x="2902559" y="312420"/>
                  </a:lnTo>
                  <a:close/>
                </a:path>
                <a:path w="2941954" h="314960">
                  <a:moveTo>
                    <a:pt x="2897225" y="313689"/>
                  </a:moveTo>
                  <a:lnTo>
                    <a:pt x="44284" y="313689"/>
                  </a:lnTo>
                  <a:lnTo>
                    <a:pt x="39395" y="312420"/>
                  </a:lnTo>
                  <a:lnTo>
                    <a:pt x="2902115" y="312420"/>
                  </a:lnTo>
                  <a:lnTo>
                    <a:pt x="2897225" y="313689"/>
                  </a:lnTo>
                  <a:close/>
                </a:path>
                <a:path w="2941954" h="314960">
                  <a:moveTo>
                    <a:pt x="2891688" y="314960"/>
                  </a:moveTo>
                  <a:lnTo>
                    <a:pt x="49822" y="314960"/>
                  </a:lnTo>
                  <a:lnTo>
                    <a:pt x="44754" y="313689"/>
                  </a:lnTo>
                  <a:lnTo>
                    <a:pt x="2896755" y="313689"/>
                  </a:lnTo>
                  <a:lnTo>
                    <a:pt x="2891688" y="314960"/>
                  </a:lnTo>
                  <a:close/>
                </a:path>
              </a:pathLst>
            </a:custGeom>
            <a:solidFill>
              <a:srgbClr val="E7E6E6"/>
            </a:solidFill>
          </p:spPr>
          <p:txBody>
            <a:bodyPr wrap="square" lIns="0" tIns="0" rIns="0" bIns="0" rtlCol="0"/>
            <a:lstStyle/>
            <a:p>
              <a:endParaRPr/>
            </a:p>
          </p:txBody>
        </p:sp>
        <p:sp>
          <p:nvSpPr>
            <p:cNvPr id="44" name="object 10"/>
            <p:cNvSpPr/>
            <p:nvPr/>
          </p:nvSpPr>
          <p:spPr>
            <a:xfrm>
              <a:off x="3130981" y="2762250"/>
              <a:ext cx="2543175" cy="171450"/>
            </a:xfrm>
            <a:custGeom>
              <a:avLst/>
              <a:gdLst/>
              <a:ahLst/>
              <a:cxnLst/>
              <a:rect l="l" t="t" r="r" b="b"/>
              <a:pathLst>
                <a:path w="2543175" h="171450">
                  <a:moveTo>
                    <a:pt x="2371725" y="171450"/>
                  </a:moveTo>
                  <a:lnTo>
                    <a:pt x="2371725" y="0"/>
                  </a:lnTo>
                  <a:lnTo>
                    <a:pt x="2486025" y="57150"/>
                  </a:lnTo>
                  <a:lnTo>
                    <a:pt x="2414587" y="57150"/>
                  </a:lnTo>
                  <a:lnTo>
                    <a:pt x="2414587" y="114300"/>
                  </a:lnTo>
                  <a:lnTo>
                    <a:pt x="2486025" y="114300"/>
                  </a:lnTo>
                  <a:lnTo>
                    <a:pt x="2371725" y="171450"/>
                  </a:lnTo>
                  <a:close/>
                </a:path>
                <a:path w="2543175" h="171450">
                  <a:moveTo>
                    <a:pt x="2371725" y="114300"/>
                  </a:moveTo>
                  <a:lnTo>
                    <a:pt x="0" y="114300"/>
                  </a:lnTo>
                  <a:lnTo>
                    <a:pt x="0" y="57150"/>
                  </a:lnTo>
                  <a:lnTo>
                    <a:pt x="2371725" y="57150"/>
                  </a:lnTo>
                  <a:lnTo>
                    <a:pt x="2371725" y="114300"/>
                  </a:lnTo>
                  <a:close/>
                </a:path>
                <a:path w="2543175" h="171450">
                  <a:moveTo>
                    <a:pt x="2486025" y="114300"/>
                  </a:moveTo>
                  <a:lnTo>
                    <a:pt x="2414587" y="114300"/>
                  </a:lnTo>
                  <a:lnTo>
                    <a:pt x="2414587" y="57150"/>
                  </a:lnTo>
                  <a:lnTo>
                    <a:pt x="2486025" y="57150"/>
                  </a:lnTo>
                  <a:lnTo>
                    <a:pt x="2543175" y="85725"/>
                  </a:lnTo>
                  <a:lnTo>
                    <a:pt x="2486025" y="114300"/>
                  </a:lnTo>
                  <a:close/>
                </a:path>
              </a:pathLst>
            </a:custGeom>
            <a:solidFill>
              <a:srgbClr val="EC7C30"/>
            </a:solidFill>
          </p:spPr>
          <p:txBody>
            <a:bodyPr wrap="square" lIns="0" tIns="0" rIns="0" bIns="0" rtlCol="0"/>
            <a:lstStyle/>
            <a:p>
              <a:endParaRPr/>
            </a:p>
          </p:txBody>
        </p:sp>
        <p:sp>
          <p:nvSpPr>
            <p:cNvPr id="45" name="object 11"/>
            <p:cNvSpPr txBox="1"/>
            <p:nvPr/>
          </p:nvSpPr>
          <p:spPr>
            <a:xfrm>
              <a:off x="2204008" y="3792854"/>
              <a:ext cx="2189480" cy="1579880"/>
            </a:xfrm>
            <a:prstGeom prst="rect">
              <a:avLst/>
            </a:prstGeom>
          </p:spPr>
          <p:txBody>
            <a:bodyPr vert="horz" wrap="square" lIns="0" tIns="12700" rIns="0" bIns="0" rtlCol="0">
              <a:spAutoFit/>
            </a:bodyPr>
            <a:lstStyle/>
            <a:p>
              <a:pPr marL="195580" indent="-182880">
                <a:lnSpc>
                  <a:spcPct val="100000"/>
                </a:lnSpc>
                <a:spcBef>
                  <a:spcPts val="100"/>
                </a:spcBef>
                <a:buAutoNum type="arabicPeriod"/>
                <a:tabLst>
                  <a:tab pos="195580" algn="l"/>
                </a:tabLst>
              </a:pPr>
              <a:r>
                <a:rPr sz="1200" b="1" dirty="0">
                  <a:latin typeface="微软雅黑"/>
                  <a:cs typeface="微软雅黑"/>
                </a:rPr>
                <a:t>正常服务器信息</a:t>
              </a:r>
              <a:endParaRPr sz="1200">
                <a:latin typeface="微软雅黑"/>
                <a:cs typeface="微软雅黑"/>
              </a:endParaRPr>
            </a:p>
            <a:p>
              <a:pPr marL="195580" indent="-182880">
                <a:lnSpc>
                  <a:spcPct val="100000"/>
                </a:lnSpc>
                <a:spcBef>
                  <a:spcPts val="1260"/>
                </a:spcBef>
                <a:buAutoNum type="arabicPeriod"/>
                <a:tabLst>
                  <a:tab pos="195580" algn="l"/>
                </a:tabLst>
              </a:pPr>
              <a:r>
                <a:rPr sz="1200" b="1" dirty="0">
                  <a:latin typeface="微软雅黑"/>
                  <a:cs typeface="微软雅黑"/>
                </a:rPr>
                <a:t>服务器存储恶意代码</a:t>
              </a:r>
              <a:endParaRPr sz="1200">
                <a:latin typeface="微软雅黑"/>
                <a:cs typeface="微软雅黑"/>
              </a:endParaRPr>
            </a:p>
            <a:p>
              <a:pPr marL="195580" indent="-182880">
                <a:lnSpc>
                  <a:spcPct val="100000"/>
                </a:lnSpc>
                <a:spcBef>
                  <a:spcPts val="1260"/>
                </a:spcBef>
                <a:buAutoNum type="arabicPeriod"/>
                <a:tabLst>
                  <a:tab pos="195580" algn="l"/>
                </a:tabLst>
              </a:pPr>
              <a:r>
                <a:rPr sz="1200" b="1" dirty="0">
                  <a:latin typeface="微软雅黑"/>
                  <a:cs typeface="微软雅黑"/>
                </a:rPr>
                <a:t>用户浏览网页</a:t>
              </a:r>
              <a:endParaRPr sz="1200">
                <a:latin typeface="微软雅黑"/>
                <a:cs typeface="微软雅黑"/>
              </a:endParaRPr>
            </a:p>
            <a:p>
              <a:pPr marL="195580" indent="-182880">
                <a:lnSpc>
                  <a:spcPct val="100000"/>
                </a:lnSpc>
                <a:spcBef>
                  <a:spcPts val="1260"/>
                </a:spcBef>
                <a:buAutoNum type="arabicPeriod"/>
                <a:tabLst>
                  <a:tab pos="195580" algn="l"/>
                </a:tabLst>
              </a:pPr>
              <a:r>
                <a:rPr sz="1200" b="1" dirty="0">
                  <a:latin typeface="微软雅黑"/>
                  <a:cs typeface="微软雅黑"/>
                </a:rPr>
                <a:t>服务器将恶意代码返回给用户</a:t>
              </a:r>
              <a:endParaRPr sz="1200">
                <a:latin typeface="微软雅黑"/>
                <a:cs typeface="微软雅黑"/>
              </a:endParaRPr>
            </a:p>
            <a:p>
              <a:pPr marL="195580" indent="-182880">
                <a:lnSpc>
                  <a:spcPct val="100000"/>
                </a:lnSpc>
                <a:spcBef>
                  <a:spcPts val="1260"/>
                </a:spcBef>
                <a:buAutoNum type="arabicPeriod"/>
                <a:tabLst>
                  <a:tab pos="195580" algn="l"/>
                </a:tabLst>
              </a:pPr>
              <a:r>
                <a:rPr sz="1200" b="1" dirty="0">
                  <a:latin typeface="微软雅黑"/>
                  <a:cs typeface="微软雅黑"/>
                </a:rPr>
                <a:t>客户端浏览器执行恶意代码</a:t>
              </a:r>
              <a:endParaRPr sz="1200">
                <a:latin typeface="微软雅黑"/>
                <a:cs typeface="微软雅黑"/>
              </a:endParaRPr>
            </a:p>
          </p:txBody>
        </p:sp>
        <p:sp>
          <p:nvSpPr>
            <p:cNvPr id="46" name="object 12"/>
            <p:cNvSpPr txBox="1"/>
            <p:nvPr/>
          </p:nvSpPr>
          <p:spPr>
            <a:xfrm>
              <a:off x="2297899" y="2047239"/>
              <a:ext cx="673735" cy="285750"/>
            </a:xfrm>
            <a:prstGeom prst="rect">
              <a:avLst/>
            </a:prstGeom>
          </p:spPr>
          <p:txBody>
            <a:bodyPr vert="horz" wrap="square" lIns="0" tIns="13335" rIns="0" bIns="0" rtlCol="0">
              <a:spAutoFit/>
            </a:bodyPr>
            <a:lstStyle/>
            <a:p>
              <a:pPr marL="12700">
                <a:lnSpc>
                  <a:spcPct val="100000"/>
                </a:lnSpc>
                <a:spcBef>
                  <a:spcPts val="105"/>
                </a:spcBef>
              </a:pPr>
              <a:r>
                <a:rPr sz="1700" b="1" dirty="0">
                  <a:latin typeface="微软雅黑"/>
                  <a:cs typeface="微软雅黑"/>
                </a:rPr>
                <a:t>攻击</a:t>
              </a:r>
              <a:r>
                <a:rPr sz="1700" b="1" spc="0" dirty="0">
                  <a:latin typeface="微软雅黑"/>
                  <a:cs typeface="微软雅黑"/>
                </a:rPr>
                <a:t>者</a:t>
              </a:r>
              <a:endParaRPr sz="1700">
                <a:latin typeface="微软雅黑"/>
                <a:cs typeface="微软雅黑"/>
              </a:endParaRPr>
            </a:p>
          </p:txBody>
        </p:sp>
        <p:sp>
          <p:nvSpPr>
            <p:cNvPr id="47" name="object 13"/>
            <p:cNvSpPr/>
            <p:nvPr/>
          </p:nvSpPr>
          <p:spPr>
            <a:xfrm>
              <a:off x="3372611" y="2089404"/>
              <a:ext cx="1903730" cy="1391920"/>
            </a:xfrm>
            <a:custGeom>
              <a:avLst/>
              <a:gdLst/>
              <a:ahLst/>
              <a:cxnLst/>
              <a:rect l="l" t="t" r="r" b="b"/>
              <a:pathLst>
                <a:path w="1903729" h="1391920">
                  <a:moveTo>
                    <a:pt x="1670303" y="1391412"/>
                  </a:moveTo>
                  <a:lnTo>
                    <a:pt x="231648" y="1391412"/>
                  </a:lnTo>
                  <a:lnTo>
                    <a:pt x="184908" y="1386886"/>
                  </a:lnTo>
                  <a:lnTo>
                    <a:pt x="141373" y="1373504"/>
                  </a:lnTo>
                  <a:lnTo>
                    <a:pt x="101981" y="1352206"/>
                  </a:lnTo>
                  <a:lnTo>
                    <a:pt x="67670" y="1323927"/>
                  </a:lnTo>
                  <a:lnTo>
                    <a:pt x="39378" y="1289606"/>
                  </a:lnTo>
                  <a:lnTo>
                    <a:pt x="18044" y="1250180"/>
                  </a:lnTo>
                  <a:lnTo>
                    <a:pt x="4605" y="1206586"/>
                  </a:lnTo>
                  <a:lnTo>
                    <a:pt x="0" y="1159764"/>
                  </a:lnTo>
                  <a:lnTo>
                    <a:pt x="0" y="231648"/>
                  </a:lnTo>
                  <a:lnTo>
                    <a:pt x="4605" y="184929"/>
                  </a:lnTo>
                  <a:lnTo>
                    <a:pt x="18044" y="141410"/>
                  </a:lnTo>
                  <a:lnTo>
                    <a:pt x="39378" y="102029"/>
                  </a:lnTo>
                  <a:lnTo>
                    <a:pt x="67670" y="67722"/>
                  </a:lnTo>
                  <a:lnTo>
                    <a:pt x="101981" y="39429"/>
                  </a:lnTo>
                  <a:lnTo>
                    <a:pt x="141373" y="18085"/>
                  </a:lnTo>
                  <a:lnTo>
                    <a:pt x="184908" y="4630"/>
                  </a:lnTo>
                  <a:lnTo>
                    <a:pt x="231648" y="0"/>
                  </a:lnTo>
                  <a:lnTo>
                    <a:pt x="1670303" y="0"/>
                  </a:lnTo>
                  <a:lnTo>
                    <a:pt x="1717313" y="4630"/>
                  </a:lnTo>
                  <a:lnTo>
                    <a:pt x="1761058" y="18085"/>
                  </a:lnTo>
                  <a:lnTo>
                    <a:pt x="1800619" y="39429"/>
                  </a:lnTo>
                  <a:lnTo>
                    <a:pt x="1835076" y="67722"/>
                  </a:lnTo>
                  <a:lnTo>
                    <a:pt x="1863511" y="102029"/>
                  </a:lnTo>
                  <a:lnTo>
                    <a:pt x="1885002" y="141410"/>
                  </a:lnTo>
                  <a:lnTo>
                    <a:pt x="1898630" y="184929"/>
                  </a:lnTo>
                  <a:lnTo>
                    <a:pt x="1903476" y="231648"/>
                  </a:lnTo>
                  <a:lnTo>
                    <a:pt x="1903476" y="1159764"/>
                  </a:lnTo>
                  <a:lnTo>
                    <a:pt x="1898630" y="1206586"/>
                  </a:lnTo>
                  <a:lnTo>
                    <a:pt x="1885002" y="1250180"/>
                  </a:lnTo>
                  <a:lnTo>
                    <a:pt x="1863511" y="1289606"/>
                  </a:lnTo>
                  <a:lnTo>
                    <a:pt x="1835076" y="1323927"/>
                  </a:lnTo>
                  <a:lnTo>
                    <a:pt x="1800619" y="1352206"/>
                  </a:lnTo>
                  <a:lnTo>
                    <a:pt x="1761058" y="1373504"/>
                  </a:lnTo>
                  <a:lnTo>
                    <a:pt x="1717313" y="1386886"/>
                  </a:lnTo>
                  <a:lnTo>
                    <a:pt x="1670303" y="1391412"/>
                  </a:lnTo>
                  <a:close/>
                </a:path>
              </a:pathLst>
            </a:custGeom>
            <a:solidFill>
              <a:srgbClr val="4471C4"/>
            </a:solidFill>
          </p:spPr>
          <p:txBody>
            <a:bodyPr wrap="square" lIns="0" tIns="0" rIns="0" bIns="0" rtlCol="0"/>
            <a:lstStyle/>
            <a:p>
              <a:endParaRPr/>
            </a:p>
          </p:txBody>
        </p:sp>
        <p:sp>
          <p:nvSpPr>
            <p:cNvPr id="48" name="object 14"/>
            <p:cNvSpPr/>
            <p:nvPr/>
          </p:nvSpPr>
          <p:spPr>
            <a:xfrm>
              <a:off x="3367519" y="2084387"/>
              <a:ext cx="1913255" cy="1397000"/>
            </a:xfrm>
            <a:custGeom>
              <a:avLst/>
              <a:gdLst/>
              <a:ahLst/>
              <a:cxnLst/>
              <a:rect l="l" t="t" r="r" b="b"/>
              <a:pathLst>
                <a:path w="1913254" h="1397000">
                  <a:moveTo>
                    <a:pt x="196519" y="12700"/>
                  </a:moveTo>
                  <a:lnTo>
                    <a:pt x="155498" y="12700"/>
                  </a:lnTo>
                  <a:lnTo>
                    <a:pt x="166281" y="0"/>
                  </a:lnTo>
                  <a:lnTo>
                    <a:pt x="202247" y="0"/>
                  </a:lnTo>
                  <a:lnTo>
                    <a:pt x="196519" y="12700"/>
                  </a:lnTo>
                  <a:close/>
                </a:path>
                <a:path w="1913254" h="1397000">
                  <a:moveTo>
                    <a:pt x="1757451" y="12700"/>
                  </a:moveTo>
                  <a:lnTo>
                    <a:pt x="1716430" y="12700"/>
                  </a:lnTo>
                  <a:lnTo>
                    <a:pt x="1710689" y="0"/>
                  </a:lnTo>
                  <a:lnTo>
                    <a:pt x="1746669" y="0"/>
                  </a:lnTo>
                  <a:lnTo>
                    <a:pt x="1757451" y="12700"/>
                  </a:lnTo>
                  <a:close/>
                </a:path>
                <a:path w="1913254" h="1397000">
                  <a:moveTo>
                    <a:pt x="148234" y="25400"/>
                  </a:moveTo>
                  <a:lnTo>
                    <a:pt x="124040" y="25400"/>
                  </a:lnTo>
                  <a:lnTo>
                    <a:pt x="134251" y="12700"/>
                  </a:lnTo>
                  <a:lnTo>
                    <a:pt x="158775" y="12700"/>
                  </a:lnTo>
                  <a:lnTo>
                    <a:pt x="148234" y="25400"/>
                  </a:lnTo>
                  <a:close/>
                </a:path>
                <a:path w="1913254" h="1397000">
                  <a:moveTo>
                    <a:pt x="1789112" y="25400"/>
                  </a:moveTo>
                  <a:lnTo>
                    <a:pt x="1764715" y="25400"/>
                  </a:lnTo>
                  <a:lnTo>
                    <a:pt x="1754174" y="12700"/>
                  </a:lnTo>
                  <a:lnTo>
                    <a:pt x="1778914" y="12700"/>
                  </a:lnTo>
                  <a:lnTo>
                    <a:pt x="1789112" y="25400"/>
                  </a:lnTo>
                  <a:close/>
                </a:path>
                <a:path w="1913254" h="1397000">
                  <a:moveTo>
                    <a:pt x="118859" y="38100"/>
                  </a:moveTo>
                  <a:lnTo>
                    <a:pt x="104508" y="38100"/>
                  </a:lnTo>
                  <a:lnTo>
                    <a:pt x="114109" y="25400"/>
                  </a:lnTo>
                  <a:lnTo>
                    <a:pt x="128574" y="25400"/>
                  </a:lnTo>
                  <a:lnTo>
                    <a:pt x="118859" y="38100"/>
                  </a:lnTo>
                  <a:close/>
                </a:path>
                <a:path w="1913254" h="1397000">
                  <a:moveTo>
                    <a:pt x="1808632" y="38100"/>
                  </a:moveTo>
                  <a:lnTo>
                    <a:pt x="1794090" y="38100"/>
                  </a:lnTo>
                  <a:lnTo>
                    <a:pt x="1784362" y="25400"/>
                  </a:lnTo>
                  <a:lnTo>
                    <a:pt x="1799031" y="25400"/>
                  </a:lnTo>
                  <a:lnTo>
                    <a:pt x="1808632" y="38100"/>
                  </a:lnTo>
                  <a:close/>
                </a:path>
                <a:path w="1913254" h="1397000">
                  <a:moveTo>
                    <a:pt x="100736" y="50800"/>
                  </a:moveTo>
                  <a:lnTo>
                    <a:pt x="86271" y="50800"/>
                  </a:lnTo>
                  <a:lnTo>
                    <a:pt x="95211" y="38100"/>
                  </a:lnTo>
                  <a:lnTo>
                    <a:pt x="109829" y="38100"/>
                  </a:lnTo>
                  <a:lnTo>
                    <a:pt x="100736" y="50800"/>
                  </a:lnTo>
                  <a:close/>
                </a:path>
                <a:path w="1913254" h="1397000">
                  <a:moveTo>
                    <a:pt x="1826856" y="50800"/>
                  </a:moveTo>
                  <a:lnTo>
                    <a:pt x="1812213" y="50800"/>
                  </a:lnTo>
                  <a:lnTo>
                    <a:pt x="1803120" y="38100"/>
                  </a:lnTo>
                  <a:lnTo>
                    <a:pt x="1817916" y="38100"/>
                  </a:lnTo>
                  <a:lnTo>
                    <a:pt x="1826856" y="50800"/>
                  </a:lnTo>
                  <a:close/>
                </a:path>
                <a:path w="1913254" h="1397000">
                  <a:moveTo>
                    <a:pt x="68491" y="76200"/>
                  </a:moveTo>
                  <a:lnTo>
                    <a:pt x="61607" y="76200"/>
                  </a:lnTo>
                  <a:lnTo>
                    <a:pt x="69443" y="63500"/>
                  </a:lnTo>
                  <a:lnTo>
                    <a:pt x="77673" y="50800"/>
                  </a:lnTo>
                  <a:lnTo>
                    <a:pt x="92328" y="50800"/>
                  </a:lnTo>
                  <a:lnTo>
                    <a:pt x="83908" y="63500"/>
                  </a:lnTo>
                  <a:lnTo>
                    <a:pt x="76174" y="63500"/>
                  </a:lnTo>
                  <a:lnTo>
                    <a:pt x="68491" y="76200"/>
                  </a:lnTo>
                  <a:close/>
                </a:path>
                <a:path w="1913254" h="1397000">
                  <a:moveTo>
                    <a:pt x="1851494" y="76200"/>
                  </a:moveTo>
                  <a:lnTo>
                    <a:pt x="1844459" y="76200"/>
                  </a:lnTo>
                  <a:lnTo>
                    <a:pt x="1836775" y="63500"/>
                  </a:lnTo>
                  <a:lnTo>
                    <a:pt x="1829041" y="63500"/>
                  </a:lnTo>
                  <a:lnTo>
                    <a:pt x="1820621" y="50800"/>
                  </a:lnTo>
                  <a:lnTo>
                    <a:pt x="1835442" y="50800"/>
                  </a:lnTo>
                  <a:lnTo>
                    <a:pt x="1843506" y="63500"/>
                  </a:lnTo>
                  <a:lnTo>
                    <a:pt x="1851494" y="76200"/>
                  </a:lnTo>
                  <a:close/>
                </a:path>
                <a:path w="1913254" h="1397000">
                  <a:moveTo>
                    <a:pt x="48272" y="101600"/>
                  </a:moveTo>
                  <a:lnTo>
                    <a:pt x="40512" y="101600"/>
                  </a:lnTo>
                  <a:lnTo>
                    <a:pt x="47117" y="88900"/>
                  </a:lnTo>
                  <a:lnTo>
                    <a:pt x="54152" y="76200"/>
                  </a:lnTo>
                  <a:lnTo>
                    <a:pt x="68643" y="76200"/>
                  </a:lnTo>
                  <a:lnTo>
                    <a:pt x="61353" y="88900"/>
                  </a:lnTo>
                  <a:lnTo>
                    <a:pt x="54749" y="88900"/>
                  </a:lnTo>
                  <a:lnTo>
                    <a:pt x="48272" y="101600"/>
                  </a:lnTo>
                  <a:close/>
                </a:path>
                <a:path w="1913254" h="1397000">
                  <a:moveTo>
                    <a:pt x="1872564" y="101600"/>
                  </a:moveTo>
                  <a:lnTo>
                    <a:pt x="1864664" y="101600"/>
                  </a:lnTo>
                  <a:lnTo>
                    <a:pt x="1858200" y="88900"/>
                  </a:lnTo>
                  <a:lnTo>
                    <a:pt x="1851596" y="88900"/>
                  </a:lnTo>
                  <a:lnTo>
                    <a:pt x="1844294" y="76200"/>
                  </a:lnTo>
                  <a:lnTo>
                    <a:pt x="1858937" y="76200"/>
                  </a:lnTo>
                  <a:lnTo>
                    <a:pt x="1865960" y="88900"/>
                  </a:lnTo>
                  <a:lnTo>
                    <a:pt x="1872564" y="101600"/>
                  </a:lnTo>
                  <a:close/>
                </a:path>
                <a:path w="1913254" h="1397000">
                  <a:moveTo>
                    <a:pt x="19710" y="165100"/>
                  </a:moveTo>
                  <a:lnTo>
                    <a:pt x="10617" y="165100"/>
                  </a:lnTo>
                  <a:lnTo>
                    <a:pt x="14414" y="152400"/>
                  </a:lnTo>
                  <a:lnTo>
                    <a:pt x="18567" y="139700"/>
                  </a:lnTo>
                  <a:lnTo>
                    <a:pt x="23406" y="127000"/>
                  </a:lnTo>
                  <a:lnTo>
                    <a:pt x="28651" y="114300"/>
                  </a:lnTo>
                  <a:lnTo>
                    <a:pt x="34353" y="101600"/>
                  </a:lnTo>
                  <a:lnTo>
                    <a:pt x="48412" y="101600"/>
                  </a:lnTo>
                  <a:lnTo>
                    <a:pt x="42367" y="114300"/>
                  </a:lnTo>
                  <a:lnTo>
                    <a:pt x="36906" y="127000"/>
                  </a:lnTo>
                  <a:lnTo>
                    <a:pt x="31991" y="127000"/>
                  </a:lnTo>
                  <a:lnTo>
                    <a:pt x="27343" y="139700"/>
                  </a:lnTo>
                  <a:lnTo>
                    <a:pt x="23279" y="152400"/>
                  </a:lnTo>
                  <a:lnTo>
                    <a:pt x="19710" y="165100"/>
                  </a:lnTo>
                  <a:close/>
                </a:path>
                <a:path w="1913254" h="1397000">
                  <a:moveTo>
                    <a:pt x="1902333" y="165100"/>
                  </a:moveTo>
                  <a:lnTo>
                    <a:pt x="1893239" y="165100"/>
                  </a:lnTo>
                  <a:lnTo>
                    <a:pt x="1889594" y="152400"/>
                  </a:lnTo>
                  <a:lnTo>
                    <a:pt x="1885518" y="139700"/>
                  </a:lnTo>
                  <a:lnTo>
                    <a:pt x="1880958" y="127000"/>
                  </a:lnTo>
                  <a:lnTo>
                    <a:pt x="1876044" y="127000"/>
                  </a:lnTo>
                  <a:lnTo>
                    <a:pt x="1870456" y="114300"/>
                  </a:lnTo>
                  <a:lnTo>
                    <a:pt x="1864537" y="101600"/>
                  </a:lnTo>
                  <a:lnTo>
                    <a:pt x="1878711" y="101600"/>
                  </a:lnTo>
                  <a:lnTo>
                    <a:pt x="1884413" y="114300"/>
                  </a:lnTo>
                  <a:lnTo>
                    <a:pt x="1889633" y="127000"/>
                  </a:lnTo>
                  <a:lnTo>
                    <a:pt x="1894370" y="139700"/>
                  </a:lnTo>
                  <a:lnTo>
                    <a:pt x="1898535" y="152400"/>
                  </a:lnTo>
                  <a:lnTo>
                    <a:pt x="1902333" y="165100"/>
                  </a:lnTo>
                  <a:close/>
                </a:path>
                <a:path w="1913254" h="1397000">
                  <a:moveTo>
                    <a:pt x="16649" y="177800"/>
                  </a:moveTo>
                  <a:lnTo>
                    <a:pt x="6083" y="177800"/>
                  </a:lnTo>
                  <a:lnTo>
                    <a:pt x="7493" y="165100"/>
                  </a:lnTo>
                  <a:lnTo>
                    <a:pt x="19786" y="165100"/>
                  </a:lnTo>
                  <a:lnTo>
                    <a:pt x="16649" y="177800"/>
                  </a:lnTo>
                  <a:close/>
                </a:path>
                <a:path w="1913254" h="1397000">
                  <a:moveTo>
                    <a:pt x="1906892" y="177800"/>
                  </a:moveTo>
                  <a:lnTo>
                    <a:pt x="1896287" y="177800"/>
                  </a:lnTo>
                  <a:lnTo>
                    <a:pt x="1893163" y="165100"/>
                  </a:lnTo>
                  <a:lnTo>
                    <a:pt x="1905508" y="165100"/>
                  </a:lnTo>
                  <a:lnTo>
                    <a:pt x="1906892" y="177800"/>
                  </a:lnTo>
                  <a:close/>
                </a:path>
                <a:path w="1913254" h="1397000">
                  <a:moveTo>
                    <a:pt x="14135" y="190500"/>
                  </a:moveTo>
                  <a:lnTo>
                    <a:pt x="3721" y="190500"/>
                  </a:lnTo>
                  <a:lnTo>
                    <a:pt x="4825" y="177800"/>
                  </a:lnTo>
                  <a:lnTo>
                    <a:pt x="15367" y="177800"/>
                  </a:lnTo>
                  <a:lnTo>
                    <a:pt x="14135" y="190500"/>
                  </a:lnTo>
                  <a:close/>
                </a:path>
                <a:path w="1913254" h="1397000">
                  <a:moveTo>
                    <a:pt x="1909254" y="190500"/>
                  </a:moveTo>
                  <a:lnTo>
                    <a:pt x="1898815" y="190500"/>
                  </a:lnTo>
                  <a:lnTo>
                    <a:pt x="1897583" y="177800"/>
                  </a:lnTo>
                  <a:lnTo>
                    <a:pt x="1908149" y="177800"/>
                  </a:lnTo>
                  <a:lnTo>
                    <a:pt x="1909254" y="190500"/>
                  </a:lnTo>
                  <a:close/>
                </a:path>
                <a:path w="1913254" h="1397000">
                  <a:moveTo>
                    <a:pt x="11353" y="203200"/>
                  </a:moveTo>
                  <a:lnTo>
                    <a:pt x="1917" y="203200"/>
                  </a:lnTo>
                  <a:lnTo>
                    <a:pt x="2743" y="190500"/>
                  </a:lnTo>
                  <a:lnTo>
                    <a:pt x="12153" y="190500"/>
                  </a:lnTo>
                  <a:lnTo>
                    <a:pt x="11353" y="203200"/>
                  </a:lnTo>
                  <a:close/>
                </a:path>
                <a:path w="1913254" h="1397000">
                  <a:moveTo>
                    <a:pt x="1911045" y="203200"/>
                  </a:moveTo>
                  <a:lnTo>
                    <a:pt x="1901596" y="203200"/>
                  </a:lnTo>
                  <a:lnTo>
                    <a:pt x="1900796" y="190500"/>
                  </a:lnTo>
                  <a:lnTo>
                    <a:pt x="1910219" y="190500"/>
                  </a:lnTo>
                  <a:lnTo>
                    <a:pt x="1911045" y="203200"/>
                  </a:lnTo>
                  <a:close/>
                </a:path>
                <a:path w="1913254" h="1397000">
                  <a:moveTo>
                    <a:pt x="10185" y="215900"/>
                  </a:moveTo>
                  <a:lnTo>
                    <a:pt x="698" y="215900"/>
                  </a:lnTo>
                  <a:lnTo>
                    <a:pt x="1231" y="203200"/>
                  </a:lnTo>
                  <a:lnTo>
                    <a:pt x="10706" y="203200"/>
                  </a:lnTo>
                  <a:lnTo>
                    <a:pt x="10185" y="215900"/>
                  </a:lnTo>
                  <a:close/>
                </a:path>
                <a:path w="1913254" h="1397000">
                  <a:moveTo>
                    <a:pt x="1912251" y="215900"/>
                  </a:moveTo>
                  <a:lnTo>
                    <a:pt x="1902764" y="215900"/>
                  </a:lnTo>
                  <a:lnTo>
                    <a:pt x="1902244" y="203200"/>
                  </a:lnTo>
                  <a:lnTo>
                    <a:pt x="1911731" y="203200"/>
                  </a:lnTo>
                  <a:lnTo>
                    <a:pt x="1912251" y="215900"/>
                  </a:lnTo>
                  <a:close/>
                </a:path>
                <a:path w="1913254" h="1397000">
                  <a:moveTo>
                    <a:pt x="9601" y="228600"/>
                  </a:moveTo>
                  <a:lnTo>
                    <a:pt x="76" y="228600"/>
                  </a:lnTo>
                  <a:lnTo>
                    <a:pt x="317" y="215900"/>
                  </a:lnTo>
                  <a:lnTo>
                    <a:pt x="9829" y="215900"/>
                  </a:lnTo>
                  <a:lnTo>
                    <a:pt x="9601" y="228600"/>
                  </a:lnTo>
                  <a:close/>
                </a:path>
                <a:path w="1913254" h="1397000">
                  <a:moveTo>
                    <a:pt x="1912861" y="228600"/>
                  </a:moveTo>
                  <a:lnTo>
                    <a:pt x="1903349" y="228600"/>
                  </a:lnTo>
                  <a:lnTo>
                    <a:pt x="1903120" y="215900"/>
                  </a:lnTo>
                  <a:lnTo>
                    <a:pt x="1912632" y="215900"/>
                  </a:lnTo>
                  <a:lnTo>
                    <a:pt x="1912861" y="228600"/>
                  </a:lnTo>
                  <a:close/>
                </a:path>
                <a:path w="1913254" h="1397000">
                  <a:moveTo>
                    <a:pt x="9601" y="1168400"/>
                  </a:moveTo>
                  <a:lnTo>
                    <a:pt x="76" y="1168400"/>
                  </a:lnTo>
                  <a:lnTo>
                    <a:pt x="0" y="228600"/>
                  </a:lnTo>
                  <a:lnTo>
                    <a:pt x="9525" y="228600"/>
                  </a:lnTo>
                  <a:lnTo>
                    <a:pt x="9601" y="1168400"/>
                  </a:lnTo>
                  <a:close/>
                </a:path>
                <a:path w="1913254" h="1397000">
                  <a:moveTo>
                    <a:pt x="1912861" y="1168400"/>
                  </a:moveTo>
                  <a:lnTo>
                    <a:pt x="1903349" y="1168400"/>
                  </a:lnTo>
                  <a:lnTo>
                    <a:pt x="1903412" y="228600"/>
                  </a:lnTo>
                  <a:lnTo>
                    <a:pt x="1912937" y="228600"/>
                  </a:lnTo>
                  <a:lnTo>
                    <a:pt x="1912861" y="1168400"/>
                  </a:lnTo>
                  <a:close/>
                </a:path>
                <a:path w="1913254" h="1397000">
                  <a:moveTo>
                    <a:pt x="10198" y="1181100"/>
                  </a:moveTo>
                  <a:lnTo>
                    <a:pt x="685" y="1181100"/>
                  </a:lnTo>
                  <a:lnTo>
                    <a:pt x="304" y="1168400"/>
                  </a:lnTo>
                  <a:lnTo>
                    <a:pt x="9817" y="1168400"/>
                  </a:lnTo>
                  <a:lnTo>
                    <a:pt x="10198" y="1181100"/>
                  </a:lnTo>
                  <a:close/>
                </a:path>
                <a:path w="1913254" h="1397000">
                  <a:moveTo>
                    <a:pt x="1912251" y="1181100"/>
                  </a:moveTo>
                  <a:lnTo>
                    <a:pt x="1902752" y="1181100"/>
                  </a:lnTo>
                  <a:lnTo>
                    <a:pt x="1903120" y="1168400"/>
                  </a:lnTo>
                  <a:lnTo>
                    <a:pt x="1912632" y="1168400"/>
                  </a:lnTo>
                  <a:lnTo>
                    <a:pt x="1912251" y="1181100"/>
                  </a:lnTo>
                  <a:close/>
                </a:path>
                <a:path w="1913254" h="1397000">
                  <a:moveTo>
                    <a:pt x="11366" y="1193800"/>
                  </a:moveTo>
                  <a:lnTo>
                    <a:pt x="1905" y="1193800"/>
                  </a:lnTo>
                  <a:lnTo>
                    <a:pt x="1219" y="1181100"/>
                  </a:lnTo>
                  <a:lnTo>
                    <a:pt x="10693" y="1181100"/>
                  </a:lnTo>
                  <a:lnTo>
                    <a:pt x="11366" y="1193800"/>
                  </a:lnTo>
                  <a:close/>
                </a:path>
                <a:path w="1913254" h="1397000">
                  <a:moveTo>
                    <a:pt x="1911032" y="1193800"/>
                  </a:moveTo>
                  <a:lnTo>
                    <a:pt x="1901583" y="1193800"/>
                  </a:lnTo>
                  <a:lnTo>
                    <a:pt x="1902256" y="1181100"/>
                  </a:lnTo>
                  <a:lnTo>
                    <a:pt x="1911718" y="1181100"/>
                  </a:lnTo>
                  <a:lnTo>
                    <a:pt x="1911032" y="1193800"/>
                  </a:lnTo>
                  <a:close/>
                </a:path>
                <a:path w="1913254" h="1397000">
                  <a:moveTo>
                    <a:pt x="14160" y="1206500"/>
                  </a:moveTo>
                  <a:lnTo>
                    <a:pt x="3695" y="1206500"/>
                  </a:lnTo>
                  <a:lnTo>
                    <a:pt x="2730" y="1193800"/>
                  </a:lnTo>
                  <a:lnTo>
                    <a:pt x="13068" y="1193800"/>
                  </a:lnTo>
                  <a:lnTo>
                    <a:pt x="14160" y="1206500"/>
                  </a:lnTo>
                  <a:close/>
                </a:path>
                <a:path w="1913254" h="1397000">
                  <a:moveTo>
                    <a:pt x="1909229" y="1206500"/>
                  </a:moveTo>
                  <a:lnTo>
                    <a:pt x="1898789" y="1206500"/>
                  </a:lnTo>
                  <a:lnTo>
                    <a:pt x="1899881" y="1193800"/>
                  </a:lnTo>
                  <a:lnTo>
                    <a:pt x="1910207" y="1193800"/>
                  </a:lnTo>
                  <a:lnTo>
                    <a:pt x="1909229" y="1206500"/>
                  </a:lnTo>
                  <a:close/>
                </a:path>
                <a:path w="1913254" h="1397000">
                  <a:moveTo>
                    <a:pt x="27432" y="1244600"/>
                  </a:moveTo>
                  <a:lnTo>
                    <a:pt x="14414" y="1244600"/>
                  </a:lnTo>
                  <a:lnTo>
                    <a:pt x="10617" y="1231900"/>
                  </a:lnTo>
                  <a:lnTo>
                    <a:pt x="7442" y="1219200"/>
                  </a:lnTo>
                  <a:lnTo>
                    <a:pt x="6057" y="1206500"/>
                  </a:lnTo>
                  <a:lnTo>
                    <a:pt x="15341" y="1206500"/>
                  </a:lnTo>
                  <a:lnTo>
                    <a:pt x="16700" y="1219200"/>
                  </a:lnTo>
                  <a:lnTo>
                    <a:pt x="19786" y="1231900"/>
                  </a:lnTo>
                  <a:lnTo>
                    <a:pt x="23279" y="1231900"/>
                  </a:lnTo>
                  <a:lnTo>
                    <a:pt x="27432" y="1244600"/>
                  </a:lnTo>
                  <a:close/>
                </a:path>
                <a:path w="1913254" h="1397000">
                  <a:moveTo>
                    <a:pt x="1898535" y="1244600"/>
                  </a:moveTo>
                  <a:lnTo>
                    <a:pt x="1885518" y="1244600"/>
                  </a:lnTo>
                  <a:lnTo>
                    <a:pt x="1889671" y="1231900"/>
                  </a:lnTo>
                  <a:lnTo>
                    <a:pt x="1893163" y="1231900"/>
                  </a:lnTo>
                  <a:lnTo>
                    <a:pt x="1896287" y="1219200"/>
                  </a:lnTo>
                  <a:lnTo>
                    <a:pt x="1897608" y="1206500"/>
                  </a:lnTo>
                  <a:lnTo>
                    <a:pt x="1906866" y="1206500"/>
                  </a:lnTo>
                  <a:lnTo>
                    <a:pt x="1905457" y="1219200"/>
                  </a:lnTo>
                  <a:lnTo>
                    <a:pt x="1902333" y="1231900"/>
                  </a:lnTo>
                  <a:lnTo>
                    <a:pt x="1898535" y="1244600"/>
                  </a:lnTo>
                  <a:close/>
                </a:path>
                <a:path w="1913254" h="1397000">
                  <a:moveTo>
                    <a:pt x="54749" y="1295400"/>
                  </a:moveTo>
                  <a:lnTo>
                    <a:pt x="40386" y="1295400"/>
                  </a:lnTo>
                  <a:lnTo>
                    <a:pt x="34239" y="1282700"/>
                  </a:lnTo>
                  <a:lnTo>
                    <a:pt x="28536" y="1270000"/>
                  </a:lnTo>
                  <a:lnTo>
                    <a:pt x="23304" y="1257300"/>
                  </a:lnTo>
                  <a:lnTo>
                    <a:pt x="18567" y="1244600"/>
                  </a:lnTo>
                  <a:lnTo>
                    <a:pt x="27343" y="1244600"/>
                  </a:lnTo>
                  <a:lnTo>
                    <a:pt x="31991" y="1257300"/>
                  </a:lnTo>
                  <a:lnTo>
                    <a:pt x="37007" y="1270000"/>
                  </a:lnTo>
                  <a:lnTo>
                    <a:pt x="42494" y="1282700"/>
                  </a:lnTo>
                  <a:lnTo>
                    <a:pt x="48272" y="1282700"/>
                  </a:lnTo>
                  <a:lnTo>
                    <a:pt x="54749" y="1295400"/>
                  </a:lnTo>
                  <a:close/>
                </a:path>
                <a:path w="1913254" h="1397000">
                  <a:moveTo>
                    <a:pt x="1872437" y="1295400"/>
                  </a:moveTo>
                  <a:lnTo>
                    <a:pt x="1858200" y="1295400"/>
                  </a:lnTo>
                  <a:lnTo>
                    <a:pt x="1864664" y="1282700"/>
                  </a:lnTo>
                  <a:lnTo>
                    <a:pt x="1870456" y="1282700"/>
                  </a:lnTo>
                  <a:lnTo>
                    <a:pt x="1876044" y="1270000"/>
                  </a:lnTo>
                  <a:lnTo>
                    <a:pt x="1881060" y="1257300"/>
                  </a:lnTo>
                  <a:lnTo>
                    <a:pt x="1885607" y="1244600"/>
                  </a:lnTo>
                  <a:lnTo>
                    <a:pt x="1894281" y="1244600"/>
                  </a:lnTo>
                  <a:lnTo>
                    <a:pt x="1889531" y="1257300"/>
                  </a:lnTo>
                  <a:lnTo>
                    <a:pt x="1884299" y="1270000"/>
                  </a:lnTo>
                  <a:lnTo>
                    <a:pt x="1878596" y="1282700"/>
                  </a:lnTo>
                  <a:lnTo>
                    <a:pt x="1872437" y="1295400"/>
                  </a:lnTo>
                  <a:close/>
                </a:path>
                <a:path w="1913254" h="1397000">
                  <a:moveTo>
                    <a:pt x="76174" y="1320800"/>
                  </a:moveTo>
                  <a:lnTo>
                    <a:pt x="61442" y="1320800"/>
                  </a:lnTo>
                  <a:lnTo>
                    <a:pt x="54013" y="1308100"/>
                  </a:lnTo>
                  <a:lnTo>
                    <a:pt x="46989" y="1295400"/>
                  </a:lnTo>
                  <a:lnTo>
                    <a:pt x="54610" y="1295400"/>
                  </a:lnTo>
                  <a:lnTo>
                    <a:pt x="61506" y="1308100"/>
                  </a:lnTo>
                  <a:lnTo>
                    <a:pt x="68491" y="1308100"/>
                  </a:lnTo>
                  <a:lnTo>
                    <a:pt x="76174" y="1320800"/>
                  </a:lnTo>
                  <a:close/>
                </a:path>
                <a:path w="1913254" h="1397000">
                  <a:moveTo>
                    <a:pt x="1851342" y="1320800"/>
                  </a:moveTo>
                  <a:lnTo>
                    <a:pt x="1836775" y="1320800"/>
                  </a:lnTo>
                  <a:lnTo>
                    <a:pt x="1844459" y="1308100"/>
                  </a:lnTo>
                  <a:lnTo>
                    <a:pt x="1851444" y="1308100"/>
                  </a:lnTo>
                  <a:lnTo>
                    <a:pt x="1858340" y="1295400"/>
                  </a:lnTo>
                  <a:lnTo>
                    <a:pt x="1865820" y="1295400"/>
                  </a:lnTo>
                  <a:lnTo>
                    <a:pt x="1858797" y="1308100"/>
                  </a:lnTo>
                  <a:lnTo>
                    <a:pt x="1851342" y="1320800"/>
                  </a:lnTo>
                  <a:close/>
                </a:path>
                <a:path w="1913254" h="1397000">
                  <a:moveTo>
                    <a:pt x="100914" y="1346200"/>
                  </a:moveTo>
                  <a:lnTo>
                    <a:pt x="86093" y="1346200"/>
                  </a:lnTo>
                  <a:lnTo>
                    <a:pt x="77508" y="1333500"/>
                  </a:lnTo>
                  <a:lnTo>
                    <a:pt x="69443" y="1320800"/>
                  </a:lnTo>
                  <a:lnTo>
                    <a:pt x="83908" y="1320800"/>
                  </a:lnTo>
                  <a:lnTo>
                    <a:pt x="92328" y="1333500"/>
                  </a:lnTo>
                  <a:lnTo>
                    <a:pt x="92151" y="1333500"/>
                  </a:lnTo>
                  <a:lnTo>
                    <a:pt x="100914" y="1346200"/>
                  </a:lnTo>
                  <a:close/>
                </a:path>
                <a:path w="1913254" h="1397000">
                  <a:moveTo>
                    <a:pt x="1826679" y="1346200"/>
                  </a:moveTo>
                  <a:lnTo>
                    <a:pt x="1812036" y="1346200"/>
                  </a:lnTo>
                  <a:lnTo>
                    <a:pt x="1820799" y="1333500"/>
                  </a:lnTo>
                  <a:lnTo>
                    <a:pt x="1820621" y="1333500"/>
                  </a:lnTo>
                  <a:lnTo>
                    <a:pt x="1829041" y="1320800"/>
                  </a:lnTo>
                  <a:lnTo>
                    <a:pt x="1843506" y="1320800"/>
                  </a:lnTo>
                  <a:lnTo>
                    <a:pt x="1835277" y="1333500"/>
                  </a:lnTo>
                  <a:lnTo>
                    <a:pt x="1826679" y="1346200"/>
                  </a:lnTo>
                  <a:close/>
                </a:path>
                <a:path w="1913254" h="1397000">
                  <a:moveTo>
                    <a:pt x="119062" y="1358900"/>
                  </a:moveTo>
                  <a:lnTo>
                    <a:pt x="104317" y="1358900"/>
                  </a:lnTo>
                  <a:lnTo>
                    <a:pt x="95034" y="1346200"/>
                  </a:lnTo>
                  <a:lnTo>
                    <a:pt x="109639" y="1346200"/>
                  </a:lnTo>
                  <a:lnTo>
                    <a:pt x="119062" y="1358900"/>
                  </a:lnTo>
                  <a:close/>
                </a:path>
                <a:path w="1913254" h="1397000">
                  <a:moveTo>
                    <a:pt x="1808441" y="1358900"/>
                  </a:moveTo>
                  <a:lnTo>
                    <a:pt x="1793887" y="1358900"/>
                  </a:lnTo>
                  <a:lnTo>
                    <a:pt x="1803298" y="1346200"/>
                  </a:lnTo>
                  <a:lnTo>
                    <a:pt x="1817738" y="1346200"/>
                  </a:lnTo>
                  <a:lnTo>
                    <a:pt x="1808441" y="1358900"/>
                  </a:lnTo>
                  <a:close/>
                </a:path>
                <a:path w="1913254" h="1397000">
                  <a:moveTo>
                    <a:pt x="148450" y="1371600"/>
                  </a:moveTo>
                  <a:lnTo>
                    <a:pt x="123837" y="1371600"/>
                  </a:lnTo>
                  <a:lnTo>
                    <a:pt x="113919" y="1358900"/>
                  </a:lnTo>
                  <a:lnTo>
                    <a:pt x="138175" y="1358900"/>
                  </a:lnTo>
                  <a:lnTo>
                    <a:pt x="148450" y="1371600"/>
                  </a:lnTo>
                  <a:close/>
                </a:path>
                <a:path w="1913254" h="1397000">
                  <a:moveTo>
                    <a:pt x="1788909" y="1371600"/>
                  </a:moveTo>
                  <a:lnTo>
                    <a:pt x="1764499" y="1371600"/>
                  </a:lnTo>
                  <a:lnTo>
                    <a:pt x="1774774" y="1358900"/>
                  </a:lnTo>
                  <a:lnTo>
                    <a:pt x="1799031" y="1358900"/>
                  </a:lnTo>
                  <a:lnTo>
                    <a:pt x="1788909" y="1371600"/>
                  </a:lnTo>
                  <a:close/>
                </a:path>
                <a:path w="1913254" h="1397000">
                  <a:moveTo>
                    <a:pt x="180124" y="1384300"/>
                  </a:moveTo>
                  <a:lnTo>
                    <a:pt x="155498" y="1384300"/>
                  </a:lnTo>
                  <a:lnTo>
                    <a:pt x="144525" y="1371600"/>
                  </a:lnTo>
                  <a:lnTo>
                    <a:pt x="169113" y="1371600"/>
                  </a:lnTo>
                  <a:lnTo>
                    <a:pt x="180124" y="1384300"/>
                  </a:lnTo>
                  <a:close/>
                </a:path>
                <a:path w="1913254" h="1397000">
                  <a:moveTo>
                    <a:pt x="1757451" y="1384300"/>
                  </a:moveTo>
                  <a:lnTo>
                    <a:pt x="1732826" y="1384300"/>
                  </a:lnTo>
                  <a:lnTo>
                    <a:pt x="1743837" y="1371600"/>
                  </a:lnTo>
                  <a:lnTo>
                    <a:pt x="1768208" y="1371600"/>
                  </a:lnTo>
                  <a:lnTo>
                    <a:pt x="1757451" y="1384300"/>
                  </a:lnTo>
                  <a:close/>
                </a:path>
                <a:path w="1913254" h="1397000">
                  <a:moveTo>
                    <a:pt x="1717992" y="1397000"/>
                  </a:moveTo>
                  <a:lnTo>
                    <a:pt x="194843" y="1397000"/>
                  </a:lnTo>
                  <a:lnTo>
                    <a:pt x="189039" y="1384300"/>
                  </a:lnTo>
                  <a:lnTo>
                    <a:pt x="1723796" y="1384300"/>
                  </a:lnTo>
                  <a:lnTo>
                    <a:pt x="1717992" y="1397000"/>
                  </a:lnTo>
                  <a:close/>
                </a:path>
              </a:pathLst>
            </a:custGeom>
            <a:solidFill>
              <a:srgbClr val="E7E6E6"/>
            </a:solidFill>
          </p:spPr>
          <p:txBody>
            <a:bodyPr wrap="square" lIns="0" tIns="0" rIns="0" bIns="0" rtlCol="0"/>
            <a:lstStyle/>
            <a:p>
              <a:endParaRPr/>
            </a:p>
          </p:txBody>
        </p:sp>
        <p:sp>
          <p:nvSpPr>
            <p:cNvPr id="49" name="object 15"/>
            <p:cNvSpPr txBox="1"/>
            <p:nvPr/>
          </p:nvSpPr>
          <p:spPr>
            <a:xfrm>
              <a:off x="3367519" y="2111514"/>
              <a:ext cx="2170773" cy="1187505"/>
            </a:xfrm>
            <a:prstGeom prst="rect">
              <a:avLst/>
            </a:prstGeom>
          </p:spPr>
          <p:txBody>
            <a:bodyPr vert="horz" wrap="square" lIns="0" tIns="119380" rIns="0" bIns="0" rtlCol="0">
              <a:spAutoFit/>
            </a:bodyPr>
            <a:lstStyle/>
            <a:p>
              <a:pPr marL="12700">
                <a:lnSpc>
                  <a:spcPct val="100000"/>
                </a:lnSpc>
                <a:spcBef>
                  <a:spcPts val="940"/>
                </a:spcBef>
              </a:pPr>
              <a:r>
                <a:rPr sz="1400" dirty="0">
                  <a:solidFill>
                    <a:srgbClr val="FFFFFF"/>
                  </a:solidFill>
                  <a:latin typeface="微软雅黑"/>
                  <a:cs typeface="微软雅黑"/>
                </a:rPr>
                <a:t>在论坛发帖子</a:t>
              </a:r>
              <a:r>
                <a:rPr sz="1400" spc="0" dirty="0">
                  <a:solidFill>
                    <a:srgbClr val="FFFFFF"/>
                  </a:solidFill>
                  <a:latin typeface="微软雅黑"/>
                  <a:cs typeface="微软雅黑"/>
                </a:rPr>
                <a:t>：</a:t>
              </a:r>
              <a:endParaRPr sz="1400" dirty="0">
                <a:latin typeface="微软雅黑"/>
                <a:cs typeface="微软雅黑"/>
              </a:endParaRPr>
            </a:p>
            <a:p>
              <a:pPr marL="12700">
                <a:lnSpc>
                  <a:spcPct val="100000"/>
                </a:lnSpc>
                <a:spcBef>
                  <a:spcPts val="840"/>
                </a:spcBef>
              </a:pPr>
              <a:r>
                <a:rPr sz="1400" spc="-5" dirty="0">
                  <a:solidFill>
                    <a:srgbClr val="FFFFFF"/>
                  </a:solidFill>
                  <a:latin typeface="微软雅黑"/>
                  <a:cs typeface="微软雅黑"/>
                </a:rPr>
                <a:t>免费获取Q币！！</a:t>
              </a:r>
              <a:r>
                <a:rPr sz="1400" spc="0" dirty="0">
                  <a:solidFill>
                    <a:srgbClr val="FFFFFF"/>
                  </a:solidFill>
                  <a:latin typeface="微软雅黑"/>
                  <a:cs typeface="微软雅黑"/>
                </a:rPr>
                <a:t>！</a:t>
              </a:r>
              <a:endParaRPr sz="1400" dirty="0">
                <a:latin typeface="微软雅黑"/>
                <a:cs typeface="微软雅黑"/>
              </a:endParaRPr>
            </a:p>
            <a:p>
              <a:pPr marL="12700">
                <a:lnSpc>
                  <a:spcPct val="100000"/>
                </a:lnSpc>
                <a:spcBef>
                  <a:spcPts val="840"/>
                </a:spcBef>
              </a:pPr>
              <a:r>
                <a:rPr sz="1400" spc="-5" dirty="0">
                  <a:solidFill>
                    <a:srgbClr val="FFFFFF"/>
                  </a:solidFill>
                  <a:latin typeface="微软雅黑"/>
                  <a:cs typeface="微软雅黑"/>
                </a:rPr>
                <a:t>&lt;script&gt;</a:t>
              </a:r>
              <a:r>
                <a:rPr sz="1400" dirty="0" err="1" smtClean="0">
                  <a:solidFill>
                    <a:srgbClr val="FFFFFF"/>
                  </a:solidFill>
                  <a:latin typeface="微软雅黑"/>
                  <a:cs typeface="微软雅黑"/>
                </a:rPr>
                <a:t>恶意代</a:t>
              </a:r>
              <a:r>
                <a:rPr sz="1400" spc="0" dirty="0" err="1" smtClean="0">
                  <a:solidFill>
                    <a:srgbClr val="FFFFFF"/>
                  </a:solidFill>
                  <a:latin typeface="微软雅黑"/>
                  <a:cs typeface="微软雅黑"/>
                </a:rPr>
                <a:t>码</a:t>
              </a:r>
              <a:r>
                <a:rPr sz="1400" spc="-5" dirty="0" smtClean="0">
                  <a:solidFill>
                    <a:srgbClr val="FFFFFF"/>
                  </a:solidFill>
                  <a:latin typeface="微软雅黑"/>
                  <a:cs typeface="微软雅黑"/>
                </a:rPr>
                <a:t>&lt;/</a:t>
              </a:r>
              <a:r>
                <a:rPr sz="1400" spc="-5" dirty="0">
                  <a:solidFill>
                    <a:srgbClr val="FFFFFF"/>
                  </a:solidFill>
                  <a:latin typeface="微软雅黑"/>
                  <a:cs typeface="微软雅黑"/>
                </a:rPr>
                <a:t>script&gt;</a:t>
              </a:r>
              <a:endParaRPr sz="1400" dirty="0">
                <a:latin typeface="微软雅黑"/>
                <a:cs typeface="微软雅黑"/>
              </a:endParaRPr>
            </a:p>
          </p:txBody>
        </p:sp>
        <p:sp>
          <p:nvSpPr>
            <p:cNvPr id="50" name="object 16"/>
            <p:cNvSpPr/>
            <p:nvPr/>
          </p:nvSpPr>
          <p:spPr>
            <a:xfrm>
              <a:off x="6748271" y="2427287"/>
              <a:ext cx="3439515" cy="3402012"/>
            </a:xfrm>
            <a:prstGeom prst="rect">
              <a:avLst/>
            </a:prstGeom>
            <a:blipFill>
              <a:blip r:embed="rId2" cstate="print"/>
              <a:stretch>
                <a:fillRect/>
              </a:stretch>
            </a:blipFill>
          </p:spPr>
          <p:txBody>
            <a:bodyPr wrap="square" lIns="0" tIns="0" rIns="0" bIns="0" rtlCol="0"/>
            <a:lstStyle/>
            <a:p>
              <a:endParaRPr/>
            </a:p>
          </p:txBody>
        </p:sp>
        <p:sp>
          <p:nvSpPr>
            <p:cNvPr id="51" name="object 17"/>
            <p:cNvSpPr txBox="1"/>
            <p:nvPr/>
          </p:nvSpPr>
          <p:spPr>
            <a:xfrm>
              <a:off x="7259611" y="4785220"/>
              <a:ext cx="737235" cy="665480"/>
            </a:xfrm>
            <a:prstGeom prst="rect">
              <a:avLst/>
            </a:prstGeom>
          </p:spPr>
          <p:txBody>
            <a:bodyPr vert="horz" wrap="square" lIns="0" tIns="12065" rIns="0" bIns="0" rtlCol="0">
              <a:spAutoFit/>
            </a:bodyPr>
            <a:lstStyle/>
            <a:p>
              <a:pPr marL="170180" marR="5080" indent="-158115">
                <a:lnSpc>
                  <a:spcPct val="150000"/>
                </a:lnSpc>
                <a:spcBef>
                  <a:spcPts val="95"/>
                </a:spcBef>
              </a:pPr>
              <a:r>
                <a:rPr sz="1400" b="1" dirty="0">
                  <a:solidFill>
                    <a:srgbClr val="FFFFFF"/>
                  </a:solidFill>
                  <a:latin typeface="微软雅黑"/>
                  <a:cs typeface="微软雅黑"/>
                </a:rPr>
                <a:t>恶意代码 执行</a:t>
              </a:r>
              <a:r>
                <a:rPr sz="1400" b="1" spc="0" dirty="0">
                  <a:solidFill>
                    <a:srgbClr val="FFFFFF"/>
                  </a:solidFill>
                  <a:latin typeface="微软雅黑"/>
                  <a:cs typeface="微软雅黑"/>
                </a:rPr>
                <a:t>！</a:t>
              </a:r>
              <a:endParaRPr sz="1400">
                <a:latin typeface="微软雅黑"/>
                <a:cs typeface="微软雅黑"/>
              </a:endParaRPr>
            </a:p>
          </p:txBody>
        </p:sp>
        <p:sp>
          <p:nvSpPr>
            <p:cNvPr id="52" name="object 18"/>
            <p:cNvSpPr/>
            <p:nvPr/>
          </p:nvSpPr>
          <p:spPr>
            <a:xfrm>
              <a:off x="3119627" y="2636837"/>
              <a:ext cx="167005" cy="390525"/>
            </a:xfrm>
            <a:custGeom>
              <a:avLst/>
              <a:gdLst/>
              <a:ahLst/>
              <a:cxnLst/>
              <a:rect l="l" t="t" r="r" b="b"/>
              <a:pathLst>
                <a:path w="167004" h="390525">
                  <a:moveTo>
                    <a:pt x="83591" y="390525"/>
                  </a:moveTo>
                  <a:lnTo>
                    <a:pt x="34354" y="352816"/>
                  </a:lnTo>
                  <a:lnTo>
                    <a:pt x="16273" y="310470"/>
                  </a:lnTo>
                  <a:lnTo>
                    <a:pt x="4367" y="256718"/>
                  </a:lnTo>
                  <a:lnTo>
                    <a:pt x="0" y="194754"/>
                  </a:lnTo>
                  <a:lnTo>
                    <a:pt x="4367" y="133286"/>
                  </a:lnTo>
                  <a:lnTo>
                    <a:pt x="16273" y="79835"/>
                  </a:lnTo>
                  <a:lnTo>
                    <a:pt x="34354" y="37643"/>
                  </a:lnTo>
                  <a:lnTo>
                    <a:pt x="57247" y="9951"/>
                  </a:lnTo>
                  <a:lnTo>
                    <a:pt x="83591" y="0"/>
                  </a:lnTo>
                  <a:lnTo>
                    <a:pt x="109932" y="9955"/>
                  </a:lnTo>
                  <a:lnTo>
                    <a:pt x="132808" y="37675"/>
                  </a:lnTo>
                  <a:lnTo>
                    <a:pt x="150849" y="79945"/>
                  </a:lnTo>
                  <a:lnTo>
                    <a:pt x="162680" y="133546"/>
                  </a:lnTo>
                  <a:lnTo>
                    <a:pt x="166928" y="195262"/>
                  </a:lnTo>
                  <a:lnTo>
                    <a:pt x="162680" y="256978"/>
                  </a:lnTo>
                  <a:lnTo>
                    <a:pt x="150849" y="310579"/>
                  </a:lnTo>
                  <a:lnTo>
                    <a:pt x="132808" y="352849"/>
                  </a:lnTo>
                  <a:lnTo>
                    <a:pt x="109932" y="380569"/>
                  </a:lnTo>
                  <a:lnTo>
                    <a:pt x="83591" y="390525"/>
                  </a:lnTo>
                  <a:close/>
                </a:path>
              </a:pathLst>
            </a:custGeom>
            <a:solidFill>
              <a:srgbClr val="0562C1"/>
            </a:solidFill>
          </p:spPr>
          <p:txBody>
            <a:bodyPr wrap="square" lIns="0" tIns="0" rIns="0" bIns="0" rtlCol="0"/>
            <a:lstStyle/>
            <a:p>
              <a:endParaRPr/>
            </a:p>
          </p:txBody>
        </p:sp>
        <p:sp>
          <p:nvSpPr>
            <p:cNvPr id="53" name="object 19"/>
            <p:cNvSpPr txBox="1"/>
            <p:nvPr/>
          </p:nvSpPr>
          <p:spPr>
            <a:xfrm>
              <a:off x="3157994" y="2744533"/>
              <a:ext cx="96520" cy="162560"/>
            </a:xfrm>
            <a:prstGeom prst="rect">
              <a:avLst/>
            </a:prstGeom>
          </p:spPr>
          <p:txBody>
            <a:bodyPr vert="horz" wrap="square" lIns="0" tIns="12700" rIns="0" bIns="0" rtlCol="0">
              <a:spAutoFit/>
            </a:bodyPr>
            <a:lstStyle/>
            <a:p>
              <a:pPr marL="12700">
                <a:lnSpc>
                  <a:spcPct val="100000"/>
                </a:lnSpc>
                <a:spcBef>
                  <a:spcPts val="100"/>
                </a:spcBef>
              </a:pPr>
              <a:r>
                <a:rPr sz="900" b="1" dirty="0">
                  <a:solidFill>
                    <a:srgbClr val="FFFFFF"/>
                  </a:solidFill>
                  <a:latin typeface="微软雅黑"/>
                  <a:cs typeface="微软雅黑"/>
                </a:rPr>
                <a:t>2</a:t>
              </a:r>
              <a:endParaRPr sz="900">
                <a:latin typeface="微软雅黑"/>
                <a:cs typeface="微软雅黑"/>
              </a:endParaRPr>
            </a:p>
          </p:txBody>
        </p:sp>
        <p:sp>
          <p:nvSpPr>
            <p:cNvPr id="54" name="object 20"/>
            <p:cNvSpPr txBox="1"/>
            <p:nvPr/>
          </p:nvSpPr>
          <p:spPr>
            <a:xfrm>
              <a:off x="6785864" y="2410103"/>
              <a:ext cx="3264535" cy="2384425"/>
            </a:xfrm>
            <a:prstGeom prst="rect">
              <a:avLst/>
            </a:prstGeom>
          </p:spPr>
          <p:txBody>
            <a:bodyPr vert="horz" wrap="square" lIns="0" tIns="72390" rIns="0" bIns="0" rtlCol="0">
              <a:spAutoFit/>
            </a:bodyPr>
            <a:lstStyle/>
            <a:p>
              <a:pPr marL="12700">
                <a:lnSpc>
                  <a:spcPct val="100000"/>
                </a:lnSpc>
                <a:spcBef>
                  <a:spcPts val="570"/>
                </a:spcBef>
              </a:pPr>
              <a:r>
                <a:rPr sz="1350" b="1" baseline="12345" dirty="0">
                  <a:solidFill>
                    <a:srgbClr val="FFFFFF"/>
                  </a:solidFill>
                  <a:latin typeface="微软雅黑"/>
                  <a:cs typeface="微软雅黑"/>
                </a:rPr>
                <a:t>1</a:t>
              </a:r>
              <a:r>
                <a:rPr sz="1350" b="1" spc="82" baseline="12345" dirty="0">
                  <a:solidFill>
                    <a:srgbClr val="FFFFFF"/>
                  </a:solidFill>
                  <a:latin typeface="微软雅黑"/>
                  <a:cs typeface="微软雅黑"/>
                </a:rPr>
                <a:t> </a:t>
              </a:r>
              <a:r>
                <a:rPr sz="1600" b="1" spc="-5" dirty="0">
                  <a:latin typeface="微软雅黑"/>
                  <a:cs typeface="微软雅黑"/>
                </a:rPr>
                <a:t>重要通知</a:t>
              </a:r>
              <a:endParaRPr sz="1600" dirty="0">
                <a:latin typeface="微软雅黑"/>
                <a:cs typeface="微软雅黑"/>
              </a:endParaRPr>
            </a:p>
            <a:p>
              <a:pPr marL="71755">
                <a:lnSpc>
                  <a:spcPct val="100000"/>
                </a:lnSpc>
                <a:spcBef>
                  <a:spcPts val="420"/>
                </a:spcBef>
              </a:pPr>
              <a:r>
                <a:rPr sz="1400" spc="-20" dirty="0">
                  <a:latin typeface="微软雅黑"/>
                  <a:cs typeface="微软雅黑"/>
                </a:rPr>
                <a:t>Re:</a:t>
              </a:r>
              <a:r>
                <a:rPr sz="1400" dirty="0">
                  <a:latin typeface="微软雅黑"/>
                  <a:cs typeface="微软雅黑"/>
                </a:rPr>
                <a:t>沙发！！</a:t>
              </a:r>
            </a:p>
            <a:p>
              <a:pPr marL="253365">
                <a:lnSpc>
                  <a:spcPct val="100000"/>
                </a:lnSpc>
                <a:spcBef>
                  <a:spcPts val="585"/>
                </a:spcBef>
              </a:pPr>
              <a:r>
                <a:rPr sz="1600" spc="-20" dirty="0">
                  <a:latin typeface="微软雅黑"/>
                  <a:cs typeface="微软雅黑"/>
                </a:rPr>
                <a:t>Re:</a:t>
              </a:r>
              <a:r>
                <a:rPr sz="1600" spc="-5" dirty="0">
                  <a:latin typeface="微软雅黑"/>
                  <a:cs typeface="微软雅黑"/>
                </a:rPr>
                <a:t>地板？</a:t>
              </a:r>
              <a:endParaRPr sz="1600" dirty="0">
                <a:latin typeface="微软雅黑"/>
                <a:cs typeface="微软雅黑"/>
              </a:endParaRPr>
            </a:p>
            <a:p>
              <a:pPr marL="472440">
                <a:lnSpc>
                  <a:spcPct val="100000"/>
                </a:lnSpc>
                <a:spcBef>
                  <a:spcPts val="240"/>
                </a:spcBef>
              </a:pPr>
              <a:r>
                <a:rPr sz="1400" spc="-20" dirty="0">
                  <a:latin typeface="微软雅黑"/>
                  <a:cs typeface="微软雅黑"/>
                </a:rPr>
                <a:t>Re:</a:t>
              </a:r>
              <a:r>
                <a:rPr sz="1400" dirty="0">
                  <a:latin typeface="微软雅黑"/>
                  <a:cs typeface="微软雅黑"/>
                </a:rPr>
                <a:t>地下室沙发……</a:t>
              </a:r>
            </a:p>
            <a:p>
              <a:pPr marL="828675">
                <a:lnSpc>
                  <a:spcPct val="100000"/>
                </a:lnSpc>
                <a:spcBef>
                  <a:spcPts val="715"/>
                </a:spcBef>
              </a:pPr>
              <a:r>
                <a:rPr sz="1400" spc="-20" dirty="0">
                  <a:latin typeface="微软雅黑"/>
                  <a:cs typeface="微软雅黑"/>
                </a:rPr>
                <a:t>Re:</a:t>
              </a:r>
              <a:r>
                <a:rPr sz="1400" dirty="0">
                  <a:latin typeface="微软雅黑"/>
                  <a:cs typeface="微软雅黑"/>
                </a:rPr>
                <a:t>地下室地板</a:t>
              </a:r>
              <a:r>
                <a:rPr sz="1400" spc="-5" dirty="0">
                  <a:latin typeface="微软雅黑"/>
                  <a:cs typeface="微软雅黑"/>
                </a:rPr>
                <a:t>-_-!!</a:t>
              </a:r>
              <a:endParaRPr sz="1400" dirty="0">
                <a:latin typeface="微软雅黑"/>
                <a:cs typeface="微软雅黑"/>
              </a:endParaRPr>
            </a:p>
            <a:p>
              <a:pPr marL="1196340" marR="372745">
                <a:lnSpc>
                  <a:spcPct val="100000"/>
                </a:lnSpc>
                <a:spcBef>
                  <a:spcPts val="695"/>
                </a:spcBef>
              </a:pPr>
              <a:r>
                <a:rPr sz="1200" b="1" spc="-35" dirty="0">
                  <a:solidFill>
                    <a:srgbClr val="FFFFFF"/>
                  </a:solidFill>
                  <a:latin typeface="微软雅黑"/>
                  <a:cs typeface="微软雅黑"/>
                </a:rPr>
                <a:t>R</a:t>
              </a:r>
              <a:r>
                <a:rPr sz="1200" b="1" dirty="0">
                  <a:solidFill>
                    <a:srgbClr val="FFFFFF"/>
                  </a:solidFill>
                  <a:latin typeface="微软雅黑"/>
                  <a:cs typeface="微软雅黑"/>
                </a:rPr>
                <a:t>e：免费获取</a:t>
              </a:r>
              <a:r>
                <a:rPr sz="1200" b="1" spc="-5" dirty="0">
                  <a:solidFill>
                    <a:srgbClr val="FFFFFF"/>
                  </a:solidFill>
                  <a:latin typeface="微软雅黑"/>
                  <a:cs typeface="微软雅黑"/>
                </a:rPr>
                <a:t>Q</a:t>
              </a:r>
              <a:r>
                <a:rPr sz="1200" b="1" dirty="0">
                  <a:solidFill>
                    <a:srgbClr val="FFFFFF"/>
                  </a:solidFill>
                  <a:latin typeface="微软雅黑"/>
                  <a:cs typeface="微软雅黑"/>
                </a:rPr>
                <a:t>币！！！ 内容：</a:t>
              </a:r>
              <a:endParaRPr sz="1200" dirty="0">
                <a:latin typeface="微软雅黑"/>
                <a:cs typeface="微软雅黑"/>
              </a:endParaRPr>
            </a:p>
            <a:p>
              <a:pPr marL="1196340">
                <a:lnSpc>
                  <a:spcPct val="100000"/>
                </a:lnSpc>
              </a:pPr>
              <a:r>
                <a:rPr sz="1200" b="1" spc="-5" dirty="0">
                  <a:solidFill>
                    <a:srgbClr val="FFFFFF"/>
                  </a:solidFill>
                  <a:latin typeface="微软雅黑"/>
                  <a:cs typeface="微软雅黑"/>
                </a:rPr>
                <a:t>&lt;script&gt;</a:t>
              </a:r>
              <a:r>
                <a:rPr sz="1200" b="1" dirty="0">
                  <a:solidFill>
                    <a:srgbClr val="FFFFFF"/>
                  </a:solidFill>
                  <a:latin typeface="微软雅黑"/>
                  <a:cs typeface="微软雅黑"/>
                </a:rPr>
                <a:t>恶意代码</a:t>
              </a:r>
              <a:r>
                <a:rPr sz="1200" b="1" spc="-5" dirty="0">
                  <a:solidFill>
                    <a:srgbClr val="FFFFFF"/>
                  </a:solidFill>
                  <a:latin typeface="微软雅黑"/>
                  <a:cs typeface="微软雅黑"/>
                </a:rPr>
                <a:t>&lt;/script&gt;</a:t>
              </a:r>
              <a:endParaRPr sz="1200" dirty="0">
                <a:latin typeface="微软雅黑"/>
                <a:cs typeface="微软雅黑"/>
              </a:endParaRPr>
            </a:p>
            <a:p>
              <a:pPr marL="1396365">
                <a:lnSpc>
                  <a:spcPct val="100000"/>
                </a:lnSpc>
                <a:spcBef>
                  <a:spcPts val="565"/>
                </a:spcBef>
              </a:pPr>
              <a:r>
                <a:rPr sz="1400" spc="-50" dirty="0">
                  <a:latin typeface="微软雅黑"/>
                  <a:cs typeface="微软雅黑"/>
                </a:rPr>
                <a:t>R</a:t>
              </a:r>
              <a:r>
                <a:rPr sz="1400" spc="-5" dirty="0">
                  <a:latin typeface="微软雅黑"/>
                  <a:cs typeface="微软雅黑"/>
                </a:rPr>
                <a:t>e:谁又发垃圾广告啦</a:t>
              </a:r>
              <a:r>
                <a:rPr sz="1400" spc="0" dirty="0">
                  <a:latin typeface="微软雅黑"/>
                  <a:cs typeface="微软雅黑"/>
                </a:rPr>
                <a:t>？</a:t>
              </a:r>
              <a:endParaRPr sz="1400" dirty="0">
                <a:latin typeface="微软雅黑"/>
                <a:cs typeface="微软雅黑"/>
              </a:endParaRPr>
            </a:p>
          </p:txBody>
        </p:sp>
        <p:sp>
          <p:nvSpPr>
            <p:cNvPr id="55" name="object 21"/>
            <p:cNvSpPr/>
            <p:nvPr/>
          </p:nvSpPr>
          <p:spPr>
            <a:xfrm>
              <a:off x="5774435" y="4800600"/>
              <a:ext cx="643127" cy="685800"/>
            </a:xfrm>
            <a:prstGeom prst="rect">
              <a:avLst/>
            </a:prstGeom>
            <a:blipFill>
              <a:blip r:embed="rId3" cstate="print"/>
              <a:stretch>
                <a:fillRect/>
              </a:stretch>
            </a:blipFill>
          </p:spPr>
          <p:txBody>
            <a:bodyPr wrap="square" lIns="0" tIns="0" rIns="0" bIns="0" rtlCol="0"/>
            <a:lstStyle/>
            <a:p>
              <a:endParaRPr/>
            </a:p>
          </p:txBody>
        </p:sp>
        <p:sp>
          <p:nvSpPr>
            <p:cNvPr id="56" name="object 22"/>
            <p:cNvSpPr/>
            <p:nvPr/>
          </p:nvSpPr>
          <p:spPr>
            <a:xfrm>
              <a:off x="5821679" y="2458211"/>
              <a:ext cx="547115" cy="858012"/>
            </a:xfrm>
            <a:prstGeom prst="rect">
              <a:avLst/>
            </a:prstGeom>
            <a:blipFill>
              <a:blip r:embed="rId4" cstate="print"/>
              <a:stretch>
                <a:fillRect/>
              </a:stretch>
            </a:blipFill>
          </p:spPr>
          <p:txBody>
            <a:bodyPr wrap="square" lIns="0" tIns="0" rIns="0" bIns="0" rtlCol="0"/>
            <a:lstStyle/>
            <a:p>
              <a:endParaRPr/>
            </a:p>
          </p:txBody>
        </p:sp>
        <p:sp>
          <p:nvSpPr>
            <p:cNvPr id="57" name="object 23"/>
            <p:cNvSpPr txBox="1"/>
            <p:nvPr/>
          </p:nvSpPr>
          <p:spPr>
            <a:xfrm>
              <a:off x="5453621" y="5563234"/>
              <a:ext cx="1270635" cy="240029"/>
            </a:xfrm>
            <a:prstGeom prst="rect">
              <a:avLst/>
            </a:prstGeom>
          </p:spPr>
          <p:txBody>
            <a:bodyPr vert="horz" wrap="square" lIns="0" tIns="13335" rIns="0" bIns="0" rtlCol="0">
              <a:spAutoFit/>
            </a:bodyPr>
            <a:lstStyle/>
            <a:p>
              <a:pPr marL="12700">
                <a:lnSpc>
                  <a:spcPct val="100000"/>
                </a:lnSpc>
                <a:spcBef>
                  <a:spcPts val="105"/>
                </a:spcBef>
              </a:pPr>
              <a:r>
                <a:rPr sz="1400" b="1" dirty="0">
                  <a:latin typeface="微软雅黑"/>
                  <a:cs typeface="微软雅黑"/>
                </a:rPr>
                <a:t>普通用户客户</a:t>
              </a:r>
              <a:r>
                <a:rPr sz="1400" b="1" spc="0" dirty="0">
                  <a:latin typeface="微软雅黑"/>
                  <a:cs typeface="微软雅黑"/>
                </a:rPr>
                <a:t>端</a:t>
              </a:r>
              <a:endParaRPr sz="1400">
                <a:latin typeface="微软雅黑"/>
                <a:cs typeface="微软雅黑"/>
              </a:endParaRPr>
            </a:p>
          </p:txBody>
        </p:sp>
        <p:sp>
          <p:nvSpPr>
            <p:cNvPr id="58" name="object 24"/>
            <p:cNvSpPr txBox="1"/>
            <p:nvPr/>
          </p:nvSpPr>
          <p:spPr>
            <a:xfrm>
              <a:off x="5538292" y="2106294"/>
              <a:ext cx="1099820" cy="268605"/>
            </a:xfrm>
            <a:prstGeom prst="rect">
              <a:avLst/>
            </a:prstGeom>
          </p:spPr>
          <p:txBody>
            <a:bodyPr vert="horz" wrap="square" lIns="0" tIns="12065" rIns="0" bIns="0" rtlCol="0">
              <a:spAutoFit/>
            </a:bodyPr>
            <a:lstStyle/>
            <a:p>
              <a:pPr marL="12700">
                <a:lnSpc>
                  <a:spcPct val="100000"/>
                </a:lnSpc>
                <a:spcBef>
                  <a:spcPts val="95"/>
                </a:spcBef>
              </a:pPr>
              <a:r>
                <a:rPr sz="1600" b="1" spc="-60" dirty="0">
                  <a:latin typeface="微软雅黑"/>
                  <a:cs typeface="微软雅黑"/>
                </a:rPr>
                <a:t>W</a:t>
              </a:r>
              <a:r>
                <a:rPr sz="1600" b="1" spc="-5" dirty="0">
                  <a:latin typeface="微软雅黑"/>
                  <a:cs typeface="微软雅黑"/>
                </a:rPr>
                <a:t>eb</a:t>
              </a:r>
              <a:r>
                <a:rPr sz="1600" b="1" dirty="0">
                  <a:latin typeface="微软雅黑"/>
                  <a:cs typeface="微软雅黑"/>
                </a:rPr>
                <a:t>服务</a:t>
              </a:r>
              <a:r>
                <a:rPr sz="1600" b="1" spc="-5" dirty="0">
                  <a:latin typeface="微软雅黑"/>
                  <a:cs typeface="微软雅黑"/>
                </a:rPr>
                <a:t>器</a:t>
              </a:r>
              <a:endParaRPr sz="1600" dirty="0">
                <a:latin typeface="微软雅黑"/>
                <a:cs typeface="微软雅黑"/>
              </a:endParaRPr>
            </a:p>
          </p:txBody>
        </p:sp>
        <p:sp>
          <p:nvSpPr>
            <p:cNvPr id="59" name="object 25"/>
            <p:cNvSpPr/>
            <p:nvPr/>
          </p:nvSpPr>
          <p:spPr>
            <a:xfrm>
              <a:off x="5899949" y="3314700"/>
              <a:ext cx="171450" cy="1428750"/>
            </a:xfrm>
            <a:custGeom>
              <a:avLst/>
              <a:gdLst/>
              <a:ahLst/>
              <a:cxnLst/>
              <a:rect l="l" t="t" r="r" b="b"/>
              <a:pathLst>
                <a:path w="171450" h="1428750">
                  <a:moveTo>
                    <a:pt x="57150" y="171450"/>
                  </a:moveTo>
                  <a:lnTo>
                    <a:pt x="0" y="171450"/>
                  </a:lnTo>
                  <a:lnTo>
                    <a:pt x="85725" y="0"/>
                  </a:lnTo>
                  <a:lnTo>
                    <a:pt x="150018" y="128587"/>
                  </a:lnTo>
                  <a:lnTo>
                    <a:pt x="57150" y="128587"/>
                  </a:lnTo>
                  <a:lnTo>
                    <a:pt x="57150" y="171450"/>
                  </a:lnTo>
                  <a:close/>
                </a:path>
                <a:path w="171450" h="1428750">
                  <a:moveTo>
                    <a:pt x="114300" y="1428750"/>
                  </a:moveTo>
                  <a:lnTo>
                    <a:pt x="57150" y="1428750"/>
                  </a:lnTo>
                  <a:lnTo>
                    <a:pt x="57150" y="128587"/>
                  </a:lnTo>
                  <a:lnTo>
                    <a:pt x="114300" y="128587"/>
                  </a:lnTo>
                  <a:lnTo>
                    <a:pt x="114300" y="1428750"/>
                  </a:lnTo>
                  <a:close/>
                </a:path>
                <a:path w="171450" h="1428750">
                  <a:moveTo>
                    <a:pt x="171450" y="171450"/>
                  </a:moveTo>
                  <a:lnTo>
                    <a:pt x="114300" y="171450"/>
                  </a:lnTo>
                  <a:lnTo>
                    <a:pt x="114300" y="128587"/>
                  </a:lnTo>
                  <a:lnTo>
                    <a:pt x="150018" y="128587"/>
                  </a:lnTo>
                  <a:lnTo>
                    <a:pt x="171450" y="171450"/>
                  </a:lnTo>
                  <a:close/>
                </a:path>
              </a:pathLst>
            </a:custGeom>
            <a:solidFill>
              <a:srgbClr val="666666"/>
            </a:solidFill>
          </p:spPr>
          <p:txBody>
            <a:bodyPr wrap="square" lIns="0" tIns="0" rIns="0" bIns="0" rtlCol="0"/>
            <a:lstStyle/>
            <a:p>
              <a:endParaRPr/>
            </a:p>
          </p:txBody>
        </p:sp>
        <p:sp>
          <p:nvSpPr>
            <p:cNvPr id="60" name="object 26"/>
            <p:cNvSpPr/>
            <p:nvPr/>
          </p:nvSpPr>
          <p:spPr>
            <a:xfrm>
              <a:off x="5897879" y="3808412"/>
              <a:ext cx="167640" cy="390525"/>
            </a:xfrm>
            <a:custGeom>
              <a:avLst/>
              <a:gdLst/>
              <a:ahLst/>
              <a:cxnLst/>
              <a:rect l="l" t="t" r="r" b="b"/>
              <a:pathLst>
                <a:path w="167639" h="390525">
                  <a:moveTo>
                    <a:pt x="83820" y="390525"/>
                  </a:moveTo>
                  <a:lnTo>
                    <a:pt x="34571" y="352841"/>
                  </a:lnTo>
                  <a:lnTo>
                    <a:pt x="16457" y="310552"/>
                  </a:lnTo>
                  <a:lnTo>
                    <a:pt x="4484" y="256913"/>
                  </a:lnTo>
                  <a:lnTo>
                    <a:pt x="0" y="195135"/>
                  </a:lnTo>
                  <a:lnTo>
                    <a:pt x="4484" y="133481"/>
                  </a:lnTo>
                  <a:lnTo>
                    <a:pt x="16457" y="79917"/>
                  </a:lnTo>
                  <a:lnTo>
                    <a:pt x="34571" y="37667"/>
                  </a:lnTo>
                  <a:lnTo>
                    <a:pt x="57475" y="9954"/>
                  </a:lnTo>
                  <a:lnTo>
                    <a:pt x="83820" y="0"/>
                  </a:lnTo>
                  <a:lnTo>
                    <a:pt x="110161" y="9955"/>
                  </a:lnTo>
                  <a:lnTo>
                    <a:pt x="133041" y="37675"/>
                  </a:lnTo>
                  <a:lnTo>
                    <a:pt x="151086" y="79945"/>
                  </a:lnTo>
                  <a:lnTo>
                    <a:pt x="162920" y="133546"/>
                  </a:lnTo>
                  <a:lnTo>
                    <a:pt x="167170" y="195262"/>
                  </a:lnTo>
                  <a:lnTo>
                    <a:pt x="162920" y="256978"/>
                  </a:lnTo>
                  <a:lnTo>
                    <a:pt x="151086" y="310579"/>
                  </a:lnTo>
                  <a:lnTo>
                    <a:pt x="133041" y="352849"/>
                  </a:lnTo>
                  <a:lnTo>
                    <a:pt x="110161" y="380569"/>
                  </a:lnTo>
                  <a:lnTo>
                    <a:pt x="83820" y="390525"/>
                  </a:lnTo>
                  <a:close/>
                </a:path>
              </a:pathLst>
            </a:custGeom>
            <a:solidFill>
              <a:srgbClr val="0562C1"/>
            </a:solidFill>
          </p:spPr>
          <p:txBody>
            <a:bodyPr wrap="square" lIns="0" tIns="0" rIns="0" bIns="0" rtlCol="0"/>
            <a:lstStyle/>
            <a:p>
              <a:endParaRPr/>
            </a:p>
          </p:txBody>
        </p:sp>
        <p:sp>
          <p:nvSpPr>
            <p:cNvPr id="61" name="object 27"/>
            <p:cNvSpPr/>
            <p:nvPr/>
          </p:nvSpPr>
          <p:spPr>
            <a:xfrm>
              <a:off x="6109499" y="3324225"/>
              <a:ext cx="171450" cy="1428750"/>
            </a:xfrm>
            <a:custGeom>
              <a:avLst/>
              <a:gdLst/>
              <a:ahLst/>
              <a:cxnLst/>
              <a:rect l="l" t="t" r="r" b="b"/>
              <a:pathLst>
                <a:path w="171450" h="1428750">
                  <a:moveTo>
                    <a:pt x="114300" y="1300162"/>
                  </a:moveTo>
                  <a:lnTo>
                    <a:pt x="57150" y="1300162"/>
                  </a:lnTo>
                  <a:lnTo>
                    <a:pt x="57150" y="0"/>
                  </a:lnTo>
                  <a:lnTo>
                    <a:pt x="114300" y="0"/>
                  </a:lnTo>
                  <a:lnTo>
                    <a:pt x="114300" y="1300162"/>
                  </a:lnTo>
                  <a:close/>
                </a:path>
                <a:path w="171450" h="1428750">
                  <a:moveTo>
                    <a:pt x="85725" y="1428750"/>
                  </a:moveTo>
                  <a:lnTo>
                    <a:pt x="0" y="1257300"/>
                  </a:lnTo>
                  <a:lnTo>
                    <a:pt x="57150" y="1257300"/>
                  </a:lnTo>
                  <a:lnTo>
                    <a:pt x="57150" y="1300162"/>
                  </a:lnTo>
                  <a:lnTo>
                    <a:pt x="150018" y="1300162"/>
                  </a:lnTo>
                  <a:lnTo>
                    <a:pt x="85725" y="1428750"/>
                  </a:lnTo>
                  <a:close/>
                </a:path>
                <a:path w="171450" h="1428750">
                  <a:moveTo>
                    <a:pt x="150018" y="1300162"/>
                  </a:moveTo>
                  <a:lnTo>
                    <a:pt x="114300" y="1300162"/>
                  </a:lnTo>
                  <a:lnTo>
                    <a:pt x="114300" y="1257300"/>
                  </a:lnTo>
                  <a:lnTo>
                    <a:pt x="171450" y="1257300"/>
                  </a:lnTo>
                  <a:lnTo>
                    <a:pt x="150018" y="1300162"/>
                  </a:lnTo>
                  <a:close/>
                </a:path>
              </a:pathLst>
            </a:custGeom>
            <a:solidFill>
              <a:srgbClr val="EC7C30"/>
            </a:solidFill>
          </p:spPr>
          <p:txBody>
            <a:bodyPr wrap="square" lIns="0" tIns="0" rIns="0" bIns="0" rtlCol="0"/>
            <a:lstStyle/>
            <a:p>
              <a:endParaRPr/>
            </a:p>
          </p:txBody>
        </p:sp>
        <p:sp>
          <p:nvSpPr>
            <p:cNvPr id="62" name="object 28"/>
            <p:cNvSpPr/>
            <p:nvPr/>
          </p:nvSpPr>
          <p:spPr>
            <a:xfrm>
              <a:off x="6126479" y="3808412"/>
              <a:ext cx="167640" cy="390525"/>
            </a:xfrm>
            <a:custGeom>
              <a:avLst/>
              <a:gdLst/>
              <a:ahLst/>
              <a:cxnLst/>
              <a:rect l="l" t="t" r="r" b="b"/>
              <a:pathLst>
                <a:path w="167639" h="390525">
                  <a:moveTo>
                    <a:pt x="83820" y="390525"/>
                  </a:moveTo>
                  <a:lnTo>
                    <a:pt x="34571" y="352841"/>
                  </a:lnTo>
                  <a:lnTo>
                    <a:pt x="16457" y="310552"/>
                  </a:lnTo>
                  <a:lnTo>
                    <a:pt x="4484" y="256913"/>
                  </a:lnTo>
                  <a:lnTo>
                    <a:pt x="0" y="195135"/>
                  </a:lnTo>
                  <a:lnTo>
                    <a:pt x="4484" y="133481"/>
                  </a:lnTo>
                  <a:lnTo>
                    <a:pt x="16457" y="79917"/>
                  </a:lnTo>
                  <a:lnTo>
                    <a:pt x="34571" y="37667"/>
                  </a:lnTo>
                  <a:lnTo>
                    <a:pt x="57475" y="9954"/>
                  </a:lnTo>
                  <a:lnTo>
                    <a:pt x="83820" y="0"/>
                  </a:lnTo>
                  <a:lnTo>
                    <a:pt x="110161" y="9955"/>
                  </a:lnTo>
                  <a:lnTo>
                    <a:pt x="133041" y="37675"/>
                  </a:lnTo>
                  <a:lnTo>
                    <a:pt x="151086" y="79945"/>
                  </a:lnTo>
                  <a:lnTo>
                    <a:pt x="162920" y="133546"/>
                  </a:lnTo>
                  <a:lnTo>
                    <a:pt x="167170" y="195262"/>
                  </a:lnTo>
                  <a:lnTo>
                    <a:pt x="162920" y="256978"/>
                  </a:lnTo>
                  <a:lnTo>
                    <a:pt x="151086" y="310579"/>
                  </a:lnTo>
                  <a:lnTo>
                    <a:pt x="133041" y="352849"/>
                  </a:lnTo>
                  <a:lnTo>
                    <a:pt x="110161" y="380569"/>
                  </a:lnTo>
                  <a:lnTo>
                    <a:pt x="83820" y="390525"/>
                  </a:lnTo>
                  <a:close/>
                </a:path>
              </a:pathLst>
            </a:custGeom>
            <a:solidFill>
              <a:srgbClr val="0562C1"/>
            </a:solidFill>
          </p:spPr>
          <p:txBody>
            <a:bodyPr wrap="square" lIns="0" tIns="0" rIns="0" bIns="0" rtlCol="0"/>
            <a:lstStyle/>
            <a:p>
              <a:endParaRPr/>
            </a:p>
          </p:txBody>
        </p:sp>
        <p:sp>
          <p:nvSpPr>
            <p:cNvPr id="63" name="object 29"/>
            <p:cNvSpPr txBox="1"/>
            <p:nvPr/>
          </p:nvSpPr>
          <p:spPr>
            <a:xfrm>
              <a:off x="5936475" y="3916108"/>
              <a:ext cx="325120" cy="162560"/>
            </a:xfrm>
            <a:prstGeom prst="rect">
              <a:avLst/>
            </a:prstGeom>
          </p:spPr>
          <p:txBody>
            <a:bodyPr vert="horz" wrap="square" lIns="0" tIns="12700" rIns="0" bIns="0" rtlCol="0">
              <a:spAutoFit/>
            </a:bodyPr>
            <a:lstStyle/>
            <a:p>
              <a:pPr marL="12700">
                <a:lnSpc>
                  <a:spcPct val="100000"/>
                </a:lnSpc>
                <a:spcBef>
                  <a:spcPts val="100"/>
                </a:spcBef>
                <a:tabLst>
                  <a:tab pos="240665" algn="l"/>
                </a:tabLst>
              </a:pPr>
              <a:r>
                <a:rPr sz="900" b="1" dirty="0">
                  <a:solidFill>
                    <a:srgbClr val="FFFFFF"/>
                  </a:solidFill>
                  <a:latin typeface="微软雅黑"/>
                  <a:cs typeface="微软雅黑"/>
                </a:rPr>
                <a:t>3	4</a:t>
              </a:r>
              <a:endParaRPr sz="900" dirty="0">
                <a:latin typeface="微软雅黑"/>
                <a:cs typeface="微软雅黑"/>
              </a:endParaRPr>
            </a:p>
          </p:txBody>
        </p:sp>
        <p:sp>
          <p:nvSpPr>
            <p:cNvPr id="64" name="object 30"/>
            <p:cNvSpPr/>
            <p:nvPr/>
          </p:nvSpPr>
          <p:spPr>
            <a:xfrm>
              <a:off x="7014971" y="4827587"/>
              <a:ext cx="166370" cy="390525"/>
            </a:xfrm>
            <a:custGeom>
              <a:avLst/>
              <a:gdLst/>
              <a:ahLst/>
              <a:cxnLst/>
              <a:rect l="l" t="t" r="r" b="b"/>
              <a:pathLst>
                <a:path w="166370" h="390525">
                  <a:moveTo>
                    <a:pt x="82816" y="390525"/>
                  </a:moveTo>
                  <a:lnTo>
                    <a:pt x="33625" y="352849"/>
                  </a:lnTo>
                  <a:lnTo>
                    <a:pt x="15659" y="310579"/>
                  </a:lnTo>
                  <a:lnTo>
                    <a:pt x="3994" y="257108"/>
                  </a:lnTo>
                  <a:lnTo>
                    <a:pt x="0" y="195516"/>
                  </a:lnTo>
                  <a:lnTo>
                    <a:pt x="3994" y="133676"/>
                  </a:lnTo>
                  <a:lnTo>
                    <a:pt x="15694" y="79945"/>
                  </a:lnTo>
                  <a:lnTo>
                    <a:pt x="33645" y="37675"/>
                  </a:lnTo>
                  <a:lnTo>
                    <a:pt x="56485" y="9955"/>
                  </a:lnTo>
                  <a:lnTo>
                    <a:pt x="82816" y="0"/>
                  </a:lnTo>
                  <a:lnTo>
                    <a:pt x="109165" y="9957"/>
                  </a:lnTo>
                  <a:lnTo>
                    <a:pt x="132051" y="37691"/>
                  </a:lnTo>
                  <a:lnTo>
                    <a:pt x="150098" y="79999"/>
                  </a:lnTo>
                  <a:lnTo>
                    <a:pt x="161917" y="133546"/>
                  </a:lnTo>
                  <a:lnTo>
                    <a:pt x="166166" y="195262"/>
                  </a:lnTo>
                  <a:lnTo>
                    <a:pt x="161917" y="256978"/>
                  </a:lnTo>
                  <a:lnTo>
                    <a:pt x="150062" y="310634"/>
                  </a:lnTo>
                  <a:lnTo>
                    <a:pt x="132030" y="352865"/>
                  </a:lnTo>
                  <a:lnTo>
                    <a:pt x="109158" y="380571"/>
                  </a:lnTo>
                  <a:lnTo>
                    <a:pt x="82816" y="390525"/>
                  </a:lnTo>
                  <a:close/>
                </a:path>
              </a:pathLst>
            </a:custGeom>
            <a:solidFill>
              <a:srgbClr val="0562C1"/>
            </a:solidFill>
          </p:spPr>
          <p:txBody>
            <a:bodyPr wrap="square" lIns="0" tIns="0" rIns="0" bIns="0" rtlCol="0"/>
            <a:lstStyle/>
            <a:p>
              <a:endParaRPr/>
            </a:p>
          </p:txBody>
        </p:sp>
        <p:sp>
          <p:nvSpPr>
            <p:cNvPr id="65" name="object 31"/>
            <p:cNvSpPr txBox="1"/>
            <p:nvPr/>
          </p:nvSpPr>
          <p:spPr>
            <a:xfrm>
              <a:off x="7052564" y="4935283"/>
              <a:ext cx="96520" cy="162560"/>
            </a:xfrm>
            <a:prstGeom prst="rect">
              <a:avLst/>
            </a:prstGeom>
          </p:spPr>
          <p:txBody>
            <a:bodyPr vert="horz" wrap="square" lIns="0" tIns="12700" rIns="0" bIns="0" rtlCol="0">
              <a:spAutoFit/>
            </a:bodyPr>
            <a:lstStyle/>
            <a:p>
              <a:pPr marL="12700">
                <a:lnSpc>
                  <a:spcPct val="100000"/>
                </a:lnSpc>
                <a:spcBef>
                  <a:spcPts val="100"/>
                </a:spcBef>
              </a:pPr>
              <a:r>
                <a:rPr sz="900" b="1" dirty="0">
                  <a:solidFill>
                    <a:srgbClr val="FFFFFF"/>
                  </a:solidFill>
                  <a:latin typeface="微软雅黑"/>
                  <a:cs typeface="微软雅黑"/>
                </a:rPr>
                <a:t>5</a:t>
              </a:r>
              <a:endParaRPr sz="900">
                <a:latin typeface="微软雅黑"/>
                <a:cs typeface="微软雅黑"/>
              </a:endParaRPr>
            </a:p>
          </p:txBody>
        </p:sp>
        <p:sp>
          <p:nvSpPr>
            <p:cNvPr id="66" name="object 32"/>
            <p:cNvSpPr/>
            <p:nvPr/>
          </p:nvSpPr>
          <p:spPr>
            <a:xfrm>
              <a:off x="2252472" y="2442972"/>
              <a:ext cx="781812" cy="781812"/>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8900563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5" name="object 5"/>
          <p:cNvSpPr txBox="1"/>
          <p:nvPr/>
        </p:nvSpPr>
        <p:spPr>
          <a:xfrm>
            <a:off x="955116" y="1150404"/>
            <a:ext cx="3190875" cy="381515"/>
          </a:xfrm>
          <a:prstGeom prst="rect">
            <a:avLst/>
          </a:prstGeom>
        </p:spPr>
        <p:txBody>
          <a:bodyPr vert="horz" wrap="square" lIns="0" tIns="12065" rIns="0" bIns="0" rtlCol="0">
            <a:spAutoFit/>
          </a:bodyPr>
          <a:lstStyle/>
          <a:p>
            <a:pPr marL="12700">
              <a:lnSpc>
                <a:spcPct val="100000"/>
              </a:lnSpc>
              <a:spcBef>
                <a:spcPts val="95"/>
              </a:spcBef>
            </a:pPr>
            <a:r>
              <a:rPr sz="2400" b="1" spc="-5" dirty="0">
                <a:latin typeface="微软雅黑"/>
                <a:cs typeface="微软雅黑"/>
              </a:rPr>
              <a:t>存储型XSS攻击示例</a:t>
            </a:r>
            <a:endParaRPr sz="2400" dirty="0">
              <a:latin typeface="微软雅黑"/>
              <a:cs typeface="微软雅黑"/>
            </a:endParaRPr>
          </a:p>
        </p:txBody>
      </p:sp>
      <p:sp>
        <p:nvSpPr>
          <p:cNvPr id="8" name="object 8"/>
          <p:cNvSpPr/>
          <p:nvPr/>
        </p:nvSpPr>
        <p:spPr>
          <a:xfrm>
            <a:off x="3081527" y="3057203"/>
            <a:ext cx="5542605" cy="3380451"/>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955116" y="1841692"/>
            <a:ext cx="5031740" cy="784830"/>
          </a:xfrm>
          <a:prstGeom prst="rect">
            <a:avLst/>
          </a:prstGeom>
        </p:spPr>
        <p:txBody>
          <a:bodyPr vert="horz" wrap="square" lIns="0" tIns="12700" rIns="0" bIns="0" rtlCol="0">
            <a:spAutoFit/>
          </a:bodyPr>
          <a:lstStyle/>
          <a:p>
            <a:pPr marL="12700">
              <a:lnSpc>
                <a:spcPct val="100000"/>
              </a:lnSpc>
              <a:spcBef>
                <a:spcPts val="100"/>
              </a:spcBef>
            </a:pPr>
            <a:r>
              <a:rPr sz="1800" b="1" dirty="0">
                <a:latin typeface="微软雅黑"/>
                <a:cs typeface="微软雅黑"/>
              </a:rPr>
              <a:t>以</a:t>
            </a:r>
            <a:r>
              <a:rPr sz="1800" b="1" spc="-15" dirty="0">
                <a:latin typeface="微软雅黑"/>
                <a:cs typeface="微软雅黑"/>
              </a:rPr>
              <a:t>t</a:t>
            </a:r>
            <a:r>
              <a:rPr sz="1800" b="1" dirty="0">
                <a:latin typeface="微软雅黑"/>
                <a:cs typeface="微软雅黑"/>
              </a:rPr>
              <a:t>es</a:t>
            </a:r>
            <a:r>
              <a:rPr sz="1800" b="1" spc="-5" dirty="0">
                <a:latin typeface="微软雅黑"/>
                <a:cs typeface="微软雅黑"/>
              </a:rPr>
              <a:t>t</a:t>
            </a:r>
            <a:r>
              <a:rPr sz="1800" b="1" dirty="0">
                <a:latin typeface="微软雅黑"/>
                <a:cs typeface="微软雅黑"/>
              </a:rPr>
              <a:t>用户登录培训论坛发表新帖子，内容如下：</a:t>
            </a:r>
            <a:endParaRPr sz="1800" dirty="0">
              <a:latin typeface="微软雅黑"/>
              <a:cs typeface="微软雅黑"/>
            </a:endParaRPr>
          </a:p>
          <a:p>
            <a:pPr marL="698500" indent="-228600">
              <a:lnSpc>
                <a:spcPct val="100000"/>
              </a:lnSpc>
              <a:spcBef>
                <a:spcPts val="1730"/>
              </a:spcBef>
              <a:buClr>
                <a:srgbClr val="CC3300"/>
              </a:buClr>
              <a:buSzPct val="85714"/>
              <a:buFont typeface="Arial"/>
              <a:buChar char="•"/>
              <a:tabLst>
                <a:tab pos="697865" algn="l"/>
                <a:tab pos="698500" algn="l"/>
              </a:tabLst>
            </a:pPr>
            <a:r>
              <a:rPr spc="-5" dirty="0">
                <a:latin typeface="微软雅黑"/>
                <a:cs typeface="微软雅黑"/>
              </a:rPr>
              <a:t>&lt;script&gt;alert(‘hello’)&lt;/script&gt;</a:t>
            </a:r>
            <a:endParaRPr dirty="0">
              <a:latin typeface="微软雅黑"/>
              <a:cs typeface="微软雅黑"/>
            </a:endParaRPr>
          </a:p>
        </p:txBody>
      </p:sp>
      <p:sp>
        <p:nvSpPr>
          <p:cNvPr id="16" name="标题 1"/>
          <p:cNvSpPr txBox="1">
            <a:spLocks/>
          </p:cNvSpPr>
          <p:nvPr/>
        </p:nvSpPr>
        <p:spPr>
          <a:xfrm>
            <a:off x="686338" y="369583"/>
            <a:ext cx="2810031"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a:solidFill>
                  <a:schemeClr val="accent1">
                    <a:lumMod val="50000"/>
                  </a:schemeClr>
                </a:solidFill>
                <a:latin typeface="微软雅黑" panose="020B0503020204020204" pitchFamily="34" charset="-122"/>
                <a:ea typeface="微软雅黑" panose="020B0503020204020204" pitchFamily="34" charset="-122"/>
              </a:rPr>
              <a:t>跨</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站脚本攻击</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 y="336652"/>
            <a:ext cx="12191999" cy="378554"/>
            <a:chOff x="1" y="336652"/>
            <a:chExt cx="12191999" cy="378554"/>
          </a:xfrm>
        </p:grpSpPr>
        <p:sp>
          <p:nvSpPr>
            <p:cNvPr id="18" name="矩形 17">
              <a:extLst>
                <a:ext uri="{FF2B5EF4-FFF2-40B4-BE49-F238E27FC236}">
                  <a16:creationId xmlns:a16="http://schemas.microsoft.com/office/drawing/2014/main" id="{F9A61405-0682-4602-BF60-F734C8C97EA0}"/>
                </a:ext>
              </a:extLst>
            </p:cNvPr>
            <p:cNvSpPr/>
            <p:nvPr/>
          </p:nvSpPr>
          <p:spPr>
            <a:xfrm>
              <a:off x="3081527" y="336652"/>
              <a:ext cx="9110473"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708286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5" name="object 5"/>
          <p:cNvSpPr txBox="1"/>
          <p:nvPr/>
        </p:nvSpPr>
        <p:spPr>
          <a:xfrm>
            <a:off x="955116" y="1150404"/>
            <a:ext cx="3190875" cy="381515"/>
          </a:xfrm>
          <a:prstGeom prst="rect">
            <a:avLst/>
          </a:prstGeom>
        </p:spPr>
        <p:txBody>
          <a:bodyPr vert="horz" wrap="square" lIns="0" tIns="12065" rIns="0" bIns="0" rtlCol="0">
            <a:spAutoFit/>
          </a:bodyPr>
          <a:lstStyle/>
          <a:p>
            <a:pPr marL="12700">
              <a:lnSpc>
                <a:spcPct val="100000"/>
              </a:lnSpc>
              <a:spcBef>
                <a:spcPts val="95"/>
              </a:spcBef>
            </a:pPr>
            <a:r>
              <a:rPr sz="2400" b="1" spc="-5" dirty="0">
                <a:latin typeface="微软雅黑"/>
                <a:cs typeface="微软雅黑"/>
              </a:rPr>
              <a:t>存储型XSS攻击示例</a:t>
            </a:r>
            <a:endParaRPr sz="2400" dirty="0">
              <a:latin typeface="微软雅黑"/>
              <a:cs typeface="微软雅黑"/>
            </a:endParaRPr>
          </a:p>
        </p:txBody>
      </p:sp>
      <p:sp>
        <p:nvSpPr>
          <p:cNvPr id="8" name="object 8"/>
          <p:cNvSpPr txBox="1"/>
          <p:nvPr/>
        </p:nvSpPr>
        <p:spPr>
          <a:xfrm>
            <a:off x="1234911" y="1740827"/>
            <a:ext cx="5092700" cy="299720"/>
          </a:xfrm>
          <a:prstGeom prst="rect">
            <a:avLst/>
          </a:prstGeom>
        </p:spPr>
        <p:txBody>
          <a:bodyPr vert="horz" wrap="square" lIns="0" tIns="12700" rIns="0" bIns="0" rtlCol="0">
            <a:spAutoFit/>
          </a:bodyPr>
          <a:lstStyle/>
          <a:p>
            <a:pPr marL="241300" indent="-228600">
              <a:lnSpc>
                <a:spcPct val="100000"/>
              </a:lnSpc>
              <a:spcBef>
                <a:spcPts val="100"/>
              </a:spcBef>
              <a:buClr>
                <a:srgbClr val="CC3300"/>
              </a:buClr>
              <a:buSzPct val="83333"/>
              <a:buFont typeface="Arial"/>
              <a:buChar char="•"/>
              <a:tabLst>
                <a:tab pos="240665" algn="l"/>
                <a:tab pos="241300" algn="l"/>
              </a:tabLst>
            </a:pPr>
            <a:r>
              <a:rPr sz="1800" b="1" dirty="0">
                <a:latin typeface="微软雅黑"/>
                <a:cs typeface="微软雅黑"/>
              </a:rPr>
              <a:t>以a</a:t>
            </a:r>
            <a:r>
              <a:rPr sz="1800" b="1" spc="-5" dirty="0">
                <a:latin typeface="微软雅黑"/>
                <a:cs typeface="微软雅黑"/>
              </a:rPr>
              <a:t>dm</a:t>
            </a:r>
            <a:r>
              <a:rPr sz="1800" b="1" dirty="0">
                <a:latin typeface="微软雅黑"/>
                <a:cs typeface="微软雅黑"/>
              </a:rPr>
              <a:t>i</a:t>
            </a:r>
            <a:r>
              <a:rPr sz="1800" b="1" spc="-5" dirty="0">
                <a:latin typeface="微软雅黑"/>
                <a:cs typeface="微软雅黑"/>
              </a:rPr>
              <a:t>n</a:t>
            </a:r>
            <a:r>
              <a:rPr sz="1800" b="1" dirty="0">
                <a:latin typeface="微软雅黑"/>
                <a:cs typeface="微软雅黑"/>
              </a:rPr>
              <a:t>用户登录培训论坛浏览刚才那个新帖子</a:t>
            </a:r>
            <a:endParaRPr sz="1800" dirty="0">
              <a:latin typeface="微软雅黑"/>
              <a:cs typeface="微软雅黑"/>
            </a:endParaRPr>
          </a:p>
        </p:txBody>
      </p:sp>
      <p:sp>
        <p:nvSpPr>
          <p:cNvPr id="9" name="object 9"/>
          <p:cNvSpPr/>
          <p:nvPr/>
        </p:nvSpPr>
        <p:spPr>
          <a:xfrm>
            <a:off x="3081527" y="2416026"/>
            <a:ext cx="5645767" cy="3701746"/>
          </a:xfrm>
          <a:prstGeom prst="rect">
            <a:avLst/>
          </a:prstGeom>
          <a:blipFill>
            <a:blip r:embed="rId2" cstate="print"/>
            <a:stretch>
              <a:fillRect/>
            </a:stretch>
          </a:blipFill>
        </p:spPr>
        <p:txBody>
          <a:bodyPr wrap="square" lIns="0" tIns="0" rIns="0" bIns="0" rtlCol="0"/>
          <a:lstStyle/>
          <a:p>
            <a:endParaRPr/>
          </a:p>
        </p:txBody>
      </p:sp>
      <p:sp>
        <p:nvSpPr>
          <p:cNvPr id="1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3" name="标题 1"/>
          <p:cNvSpPr txBox="1">
            <a:spLocks/>
          </p:cNvSpPr>
          <p:nvPr/>
        </p:nvSpPr>
        <p:spPr>
          <a:xfrm>
            <a:off x="686338" y="369583"/>
            <a:ext cx="2810031"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a:solidFill>
                  <a:schemeClr val="accent1">
                    <a:lumMod val="50000"/>
                  </a:schemeClr>
                </a:solidFill>
                <a:latin typeface="微软雅黑" panose="020B0503020204020204" pitchFamily="34" charset="-122"/>
                <a:ea typeface="微软雅黑" panose="020B0503020204020204" pitchFamily="34" charset="-122"/>
              </a:rPr>
              <a:t>跨</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站脚本攻击</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1" y="336652"/>
            <a:ext cx="12191999" cy="378554"/>
            <a:chOff x="1" y="336652"/>
            <a:chExt cx="12191999" cy="378554"/>
          </a:xfrm>
        </p:grpSpPr>
        <p:sp>
          <p:nvSpPr>
            <p:cNvPr id="15" name="矩形 14">
              <a:extLst>
                <a:ext uri="{FF2B5EF4-FFF2-40B4-BE49-F238E27FC236}">
                  <a16:creationId xmlns:a16="http://schemas.microsoft.com/office/drawing/2014/main" id="{F9A61405-0682-4602-BF60-F734C8C97EA0}"/>
                </a:ext>
              </a:extLst>
            </p:cNvPr>
            <p:cNvSpPr/>
            <p:nvPr/>
          </p:nvSpPr>
          <p:spPr>
            <a:xfrm>
              <a:off x="3081527" y="336652"/>
              <a:ext cx="9110473"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374481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内容占位符 4"/>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326792" y="1039875"/>
            <a:ext cx="9834517" cy="5691169"/>
          </a:xfrm>
        </p:spPr>
      </p:pic>
      <p:sp>
        <p:nvSpPr>
          <p:cNvPr id="7"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8"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9" name="标题 1"/>
          <p:cNvSpPr txBox="1">
            <a:spLocks/>
          </p:cNvSpPr>
          <p:nvPr/>
        </p:nvSpPr>
        <p:spPr>
          <a:xfrm>
            <a:off x="686338" y="369583"/>
            <a:ext cx="2810031"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a:solidFill>
                  <a:schemeClr val="accent1">
                    <a:lumMod val="50000"/>
                  </a:schemeClr>
                </a:solidFill>
                <a:latin typeface="微软雅黑" panose="020B0503020204020204" pitchFamily="34" charset="-122"/>
                <a:ea typeface="微软雅黑" panose="020B0503020204020204" pitchFamily="34" charset="-122"/>
              </a:rPr>
              <a:t>跨</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站脚本攻击</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1" y="336652"/>
            <a:ext cx="12191999" cy="378554"/>
            <a:chOff x="1" y="336652"/>
            <a:chExt cx="12191999" cy="378554"/>
          </a:xfrm>
        </p:grpSpPr>
        <p:sp>
          <p:nvSpPr>
            <p:cNvPr id="11" name="矩形 10">
              <a:extLst>
                <a:ext uri="{FF2B5EF4-FFF2-40B4-BE49-F238E27FC236}">
                  <a16:creationId xmlns:a16="http://schemas.microsoft.com/office/drawing/2014/main" id="{F9A61405-0682-4602-BF60-F734C8C97EA0}"/>
                </a:ext>
              </a:extLst>
            </p:cNvPr>
            <p:cNvSpPr/>
            <p:nvPr/>
          </p:nvSpPr>
          <p:spPr>
            <a:xfrm>
              <a:off x="3081527" y="336652"/>
              <a:ext cx="9110473"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object 5"/>
          <p:cNvSpPr txBox="1"/>
          <p:nvPr/>
        </p:nvSpPr>
        <p:spPr>
          <a:xfrm>
            <a:off x="686338" y="1006944"/>
            <a:ext cx="3190875" cy="319959"/>
          </a:xfrm>
          <a:prstGeom prst="rect">
            <a:avLst/>
          </a:prstGeom>
        </p:spPr>
        <p:txBody>
          <a:bodyPr vert="horz" wrap="square" lIns="0" tIns="12065" rIns="0" bIns="0" rtlCol="0">
            <a:spAutoFit/>
          </a:bodyPr>
          <a:lstStyle/>
          <a:p>
            <a:pPr marL="12700">
              <a:lnSpc>
                <a:spcPct val="100000"/>
              </a:lnSpc>
              <a:spcBef>
                <a:spcPts val="95"/>
              </a:spcBef>
            </a:pPr>
            <a:r>
              <a:rPr sz="2000" b="1" spc="-5" dirty="0">
                <a:latin typeface="微软雅黑"/>
                <a:cs typeface="微软雅黑"/>
              </a:rPr>
              <a:t>存储型XSS</a:t>
            </a:r>
            <a:r>
              <a:rPr sz="2000" b="1" spc="-5" dirty="0" smtClean="0">
                <a:latin typeface="微软雅黑"/>
                <a:cs typeface="微软雅黑"/>
              </a:rPr>
              <a:t>攻击示例</a:t>
            </a:r>
            <a:r>
              <a:rPr lang="en-US" sz="2000" b="1" spc="-5" dirty="0" smtClean="0">
                <a:latin typeface="微软雅黑"/>
                <a:cs typeface="微软雅黑"/>
              </a:rPr>
              <a:t>2</a:t>
            </a:r>
            <a:endParaRPr sz="2000" dirty="0">
              <a:latin typeface="微软雅黑"/>
              <a:cs typeface="微软雅黑"/>
            </a:endParaRPr>
          </a:p>
        </p:txBody>
      </p:sp>
    </p:spTree>
    <p:extLst>
      <p:ext uri="{BB962C8B-B14F-4D97-AF65-F5344CB8AC3E}">
        <p14:creationId xmlns:p14="http://schemas.microsoft.com/office/powerpoint/2010/main" val="35319585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5"/>
          <p:cNvSpPr>
            <a:spLocks noGrp="1"/>
          </p:cNvSpPr>
          <p:nvPr>
            <p:ph sz="half" idx="2"/>
          </p:nvPr>
        </p:nvSpPr>
        <p:spPr>
          <a:xfrm>
            <a:off x="871714" y="1380096"/>
            <a:ext cx="10346413" cy="4910138"/>
          </a:xfrm>
        </p:spPr>
        <p:txBody>
          <a:bodyPr vert="horz" lIns="91440" tIns="45720" rIns="91440" bIns="45720" rtlCol="0">
            <a:normAutofit/>
          </a:bodyPr>
          <a:lstStyle/>
          <a:p>
            <a:pPr marL="358775" indent="-358775" algn="just">
              <a:lnSpc>
                <a:spcPct val="130000"/>
              </a:lnSpc>
              <a:buSzPct val="110000"/>
            </a:pPr>
            <a:r>
              <a:rPr lang="zh-CN" altLang="en-US" dirty="0">
                <a:solidFill>
                  <a:srgbClr val="C00000"/>
                </a:solidFill>
                <a:latin typeface="Times New Roman" panose="02020603050405020304" pitchFamily="18" charset="0"/>
                <a:ea typeface="黑体" panose="02010609060101010101" pitchFamily="49" charset="-122"/>
              </a:rPr>
              <a:t>反射</a:t>
            </a:r>
            <a:r>
              <a:rPr lang="zh-CN" altLang="en-US" dirty="0" smtClean="0">
                <a:solidFill>
                  <a:srgbClr val="C00000"/>
                </a:solidFill>
                <a:latin typeface="Times New Roman" panose="02020603050405020304" pitchFamily="18" charset="0"/>
                <a:ea typeface="黑体" panose="02010609060101010101" pitchFamily="49" charset="-122"/>
              </a:rPr>
              <a:t>型</a:t>
            </a:r>
            <a:r>
              <a:rPr lang="zh-CN" altLang="en-US" dirty="0" smtClean="0">
                <a:latin typeface="Times New Roman" panose="02020603050405020304" pitchFamily="18" charset="0"/>
                <a:ea typeface="黑体" panose="02010609060101010101" pitchFamily="49" charset="-122"/>
              </a:rPr>
              <a:t>跨</a:t>
            </a:r>
            <a:r>
              <a:rPr lang="zh-CN" altLang="en-US" dirty="0">
                <a:latin typeface="Times New Roman" panose="02020603050405020304" pitchFamily="18" charset="0"/>
                <a:ea typeface="黑体" panose="02010609060101010101" pitchFamily="49" charset="-122"/>
              </a:rPr>
              <a:t>站脚本攻击</a:t>
            </a:r>
            <a:endParaRPr lang="en-US" altLang="zh-CN" dirty="0">
              <a:latin typeface="Times New Roman" panose="02020603050405020304" pitchFamily="18" charset="0"/>
              <a:ea typeface="黑体" panose="02010609060101010101" pitchFamily="49" charset="-122"/>
            </a:endParaRPr>
          </a:p>
          <a:p>
            <a:pPr marL="803275" lvl="1" indent="-346075" algn="just">
              <a:lnSpc>
                <a:spcPct val="130000"/>
              </a:lnSpc>
              <a:buSzPct val="120000"/>
              <a:buFont typeface="Times New Roman" panose="02020603050405020304" pitchFamily="18" charset="0"/>
              <a:buChar char="–"/>
            </a:pPr>
            <a:r>
              <a:rPr lang="zh-CN" altLang="en-US" dirty="0">
                <a:latin typeface="Times New Roman" panose="02020603050405020304" pitchFamily="18" charset="0"/>
                <a:ea typeface="黑体" panose="02010609060101010101" pitchFamily="49" charset="-122"/>
              </a:rPr>
              <a:t>反射型</a:t>
            </a:r>
            <a:r>
              <a:rPr lang="en-US" altLang="zh-CN" dirty="0" smtClean="0">
                <a:latin typeface="Times New Roman" panose="02020603050405020304" pitchFamily="18" charset="0"/>
                <a:ea typeface="黑体" panose="02010609060101010101" pitchFamily="49" charset="-122"/>
              </a:rPr>
              <a:t>XSS</a:t>
            </a:r>
            <a:r>
              <a:rPr lang="zh-CN" altLang="en-US" dirty="0" smtClean="0">
                <a:latin typeface="Times New Roman" panose="02020603050405020304" pitchFamily="18" charset="0"/>
                <a:ea typeface="黑体" panose="02010609060101010101" pitchFamily="49" charset="-122"/>
              </a:rPr>
              <a:t>攻击一般</a:t>
            </a:r>
            <a:r>
              <a:rPr lang="zh-CN" altLang="en-US" dirty="0">
                <a:latin typeface="Times New Roman" panose="02020603050405020304" pitchFamily="18" charset="0"/>
                <a:ea typeface="黑体" panose="02010609060101010101" pitchFamily="49" charset="-122"/>
              </a:rPr>
              <a:t>是攻击者通过特定手法（如电子邮件），诱使用户去访问一个包含恶意代码的 </a:t>
            </a:r>
            <a:r>
              <a:rPr lang="en-US" altLang="zh-CN" dirty="0">
                <a:latin typeface="Times New Roman" panose="02020603050405020304" pitchFamily="18" charset="0"/>
                <a:ea typeface="黑体" panose="02010609060101010101" pitchFamily="49" charset="-122"/>
              </a:rPr>
              <a:t>URL</a:t>
            </a:r>
            <a:r>
              <a:rPr lang="zh-CN" altLang="en-US" dirty="0">
                <a:latin typeface="Times New Roman" panose="02020603050405020304" pitchFamily="18" charset="0"/>
                <a:ea typeface="黑体" panose="02010609060101010101" pitchFamily="49" charset="-122"/>
              </a:rPr>
              <a:t>，当受害者点击这些专门设计的链接的时候，恶意代码</a:t>
            </a:r>
            <a:r>
              <a:rPr lang="zh-CN" altLang="en-US" dirty="0" smtClean="0">
                <a:latin typeface="Times New Roman" panose="02020603050405020304" pitchFamily="18" charset="0"/>
                <a:ea typeface="黑体" panose="02010609060101010101" pitchFamily="49" charset="-122"/>
              </a:rPr>
              <a:t>会在</a:t>
            </a:r>
            <a:r>
              <a:rPr lang="zh-CN" altLang="en-US" dirty="0">
                <a:latin typeface="Times New Roman" panose="02020603050405020304" pitchFamily="18" charset="0"/>
                <a:ea typeface="黑体" panose="02010609060101010101" pitchFamily="49" charset="-122"/>
              </a:rPr>
              <a:t>受害者主机上的浏览器执行。</a:t>
            </a:r>
          </a:p>
          <a:p>
            <a:pPr marL="358775" indent="-358775" algn="just">
              <a:lnSpc>
                <a:spcPct val="130000"/>
              </a:lnSpc>
              <a:buSzPct val="110000"/>
            </a:pPr>
            <a:endParaRPr lang="zh-CN" altLang="en-US" dirty="0">
              <a:solidFill>
                <a:srgbClr val="C00000"/>
              </a:solidFill>
              <a:latin typeface="Times New Roman" panose="02020603050405020304" pitchFamily="18" charset="0"/>
              <a:ea typeface="黑体" panose="02010609060101010101" pitchFamily="49" charset="-122"/>
            </a:endParaRPr>
          </a:p>
        </p:txBody>
      </p:sp>
      <p:sp>
        <p:nvSpPr>
          <p:cNvPr id="6"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7"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8"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9" name="标题 1"/>
          <p:cNvSpPr txBox="1">
            <a:spLocks/>
          </p:cNvSpPr>
          <p:nvPr/>
        </p:nvSpPr>
        <p:spPr>
          <a:xfrm>
            <a:off x="686338" y="369583"/>
            <a:ext cx="2810031"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a:solidFill>
                  <a:schemeClr val="accent1">
                    <a:lumMod val="50000"/>
                  </a:schemeClr>
                </a:solidFill>
                <a:latin typeface="微软雅黑" panose="020B0503020204020204" pitchFamily="34" charset="-122"/>
                <a:ea typeface="微软雅黑" panose="020B0503020204020204" pitchFamily="34" charset="-122"/>
              </a:rPr>
              <a:t>跨</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站脚本攻击</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1" y="336652"/>
            <a:ext cx="12191999" cy="378554"/>
            <a:chOff x="1" y="336652"/>
            <a:chExt cx="12191999" cy="378554"/>
          </a:xfrm>
        </p:grpSpPr>
        <p:sp>
          <p:nvSpPr>
            <p:cNvPr id="11" name="矩形 10">
              <a:extLst>
                <a:ext uri="{FF2B5EF4-FFF2-40B4-BE49-F238E27FC236}">
                  <a16:creationId xmlns:a16="http://schemas.microsoft.com/office/drawing/2014/main" id="{F9A61405-0682-4602-BF60-F734C8C97EA0}"/>
                </a:ext>
              </a:extLst>
            </p:cNvPr>
            <p:cNvSpPr/>
            <p:nvPr/>
          </p:nvSpPr>
          <p:spPr>
            <a:xfrm>
              <a:off x="3081527" y="336652"/>
              <a:ext cx="9110473"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729351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5" name="object 5"/>
          <p:cNvSpPr txBox="1"/>
          <p:nvPr/>
        </p:nvSpPr>
        <p:spPr>
          <a:xfrm>
            <a:off x="613187" y="913285"/>
            <a:ext cx="2990215" cy="451484"/>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a:cs typeface="微软雅黑"/>
              </a:rPr>
              <a:t>反射XSS-攻击简介</a:t>
            </a:r>
            <a:endParaRPr sz="2800" dirty="0">
              <a:latin typeface="微软雅黑"/>
              <a:cs typeface="微软雅黑"/>
            </a:endParaRPr>
          </a:p>
        </p:txBody>
      </p:sp>
      <p:pic>
        <p:nvPicPr>
          <p:cNvPr id="70" name="图片 6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143" y="1529917"/>
            <a:ext cx="7848599" cy="5119235"/>
          </a:xfrm>
          <a:prstGeom prst="rect">
            <a:avLst/>
          </a:prstGeom>
        </p:spPr>
      </p:pic>
      <p:sp>
        <p:nvSpPr>
          <p:cNvPr id="71"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7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73" name="标题 1"/>
          <p:cNvSpPr txBox="1">
            <a:spLocks/>
          </p:cNvSpPr>
          <p:nvPr/>
        </p:nvSpPr>
        <p:spPr>
          <a:xfrm>
            <a:off x="686338" y="369583"/>
            <a:ext cx="2810031"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a:solidFill>
                  <a:schemeClr val="accent1">
                    <a:lumMod val="50000"/>
                  </a:schemeClr>
                </a:solidFill>
                <a:latin typeface="微软雅黑" panose="020B0503020204020204" pitchFamily="34" charset="-122"/>
                <a:ea typeface="微软雅黑" panose="020B0503020204020204" pitchFamily="34" charset="-122"/>
              </a:rPr>
              <a:t>跨</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站脚本攻击</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74" name="组合 73"/>
          <p:cNvGrpSpPr/>
          <p:nvPr/>
        </p:nvGrpSpPr>
        <p:grpSpPr>
          <a:xfrm>
            <a:off x="1" y="336652"/>
            <a:ext cx="12191999" cy="378554"/>
            <a:chOff x="1" y="336652"/>
            <a:chExt cx="12191999" cy="378554"/>
          </a:xfrm>
        </p:grpSpPr>
        <p:sp>
          <p:nvSpPr>
            <p:cNvPr id="75" name="矩形 74">
              <a:extLst>
                <a:ext uri="{FF2B5EF4-FFF2-40B4-BE49-F238E27FC236}">
                  <a16:creationId xmlns:a16="http://schemas.microsoft.com/office/drawing/2014/main" id="{F9A61405-0682-4602-BF60-F734C8C97EA0}"/>
                </a:ext>
              </a:extLst>
            </p:cNvPr>
            <p:cNvSpPr/>
            <p:nvPr/>
          </p:nvSpPr>
          <p:spPr>
            <a:xfrm>
              <a:off x="3081527" y="336652"/>
              <a:ext cx="9110473"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683853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86AB40A-A74A-46C7-8AA3-569B6541296D}"/>
              </a:ext>
            </a:extLst>
          </p:cNvPr>
          <p:cNvSpPr/>
          <p:nvPr/>
        </p:nvSpPr>
        <p:spPr>
          <a:xfrm>
            <a:off x="0" y="0"/>
            <a:ext cx="3919525" cy="6858000"/>
          </a:xfrm>
          <a:prstGeom prst="rect">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2" name="组合 11">
            <a:extLst>
              <a:ext uri="{FF2B5EF4-FFF2-40B4-BE49-F238E27FC236}">
                <a16:creationId xmlns:a16="http://schemas.microsoft.com/office/drawing/2014/main" id="{1407D250-B046-432D-931B-819278BD4D71}"/>
              </a:ext>
            </a:extLst>
          </p:cNvPr>
          <p:cNvGrpSpPr/>
          <p:nvPr/>
        </p:nvGrpSpPr>
        <p:grpSpPr>
          <a:xfrm>
            <a:off x="774703" y="2338925"/>
            <a:ext cx="2305382" cy="1565957"/>
            <a:chOff x="758661" y="1328277"/>
            <a:chExt cx="2305382" cy="1565957"/>
          </a:xfrm>
        </p:grpSpPr>
        <p:sp>
          <p:nvSpPr>
            <p:cNvPr id="6" name="文本框 5">
              <a:extLst>
                <a:ext uri="{FF2B5EF4-FFF2-40B4-BE49-F238E27FC236}">
                  <a16:creationId xmlns:a16="http://schemas.microsoft.com/office/drawing/2014/main" id="{6A6CE1AD-E291-4A32-ACA5-C1ED27E1DED8}"/>
                </a:ext>
              </a:extLst>
            </p:cNvPr>
            <p:cNvSpPr txBox="1"/>
            <p:nvPr/>
          </p:nvSpPr>
          <p:spPr>
            <a:xfrm>
              <a:off x="758661" y="1328277"/>
              <a:ext cx="1631611"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sp>
          <p:nvSpPr>
            <p:cNvPr id="9" name="文本框 8">
              <a:extLst>
                <a:ext uri="{FF2B5EF4-FFF2-40B4-BE49-F238E27FC236}">
                  <a16:creationId xmlns:a16="http://schemas.microsoft.com/office/drawing/2014/main" id="{A166616B-8DC4-4EE7-8226-61677D9E22B2}"/>
                </a:ext>
              </a:extLst>
            </p:cNvPr>
            <p:cNvSpPr txBox="1"/>
            <p:nvPr/>
          </p:nvSpPr>
          <p:spPr>
            <a:xfrm>
              <a:off x="822829" y="2242678"/>
              <a:ext cx="2241214"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0" name="直接连接符 9">
              <a:extLst>
                <a:ext uri="{FF2B5EF4-FFF2-40B4-BE49-F238E27FC236}">
                  <a16:creationId xmlns:a16="http://schemas.microsoft.com/office/drawing/2014/main" id="{B0CC6B6F-07E0-4755-818A-4112E1844C52}"/>
                </a:ext>
              </a:extLst>
            </p:cNvPr>
            <p:cNvCxnSpPr>
              <a:cxnSpLocks/>
            </p:cNvCxnSpPr>
            <p:nvPr/>
          </p:nvCxnSpPr>
          <p:spPr>
            <a:xfrm>
              <a:off x="925429" y="2894234"/>
              <a:ext cx="325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椭圆 12">
            <a:extLst>
              <a:ext uri="{FF2B5EF4-FFF2-40B4-BE49-F238E27FC236}">
                <a16:creationId xmlns:a16="http://schemas.microsoft.com/office/drawing/2014/main" id="{B5E2B5B6-A674-4CF6-99C6-1FF1C1309F75}"/>
              </a:ext>
            </a:extLst>
          </p:cNvPr>
          <p:cNvSpPr/>
          <p:nvPr/>
        </p:nvSpPr>
        <p:spPr>
          <a:xfrm>
            <a:off x="4860996" y="1860738"/>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181059ED-9A6A-4B8B-B2D9-F1E0DD2B5F8C}"/>
              </a:ext>
            </a:extLst>
          </p:cNvPr>
          <p:cNvSpPr/>
          <p:nvPr/>
        </p:nvSpPr>
        <p:spPr>
          <a:xfrm>
            <a:off x="4860996" y="2835481"/>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7A6F7131-4ED3-4B7E-8A62-C849D74C4FF9}"/>
              </a:ext>
            </a:extLst>
          </p:cNvPr>
          <p:cNvSpPr/>
          <p:nvPr/>
        </p:nvSpPr>
        <p:spPr>
          <a:xfrm>
            <a:off x="4870922" y="3840318"/>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D8525EF6-319E-4F66-8F37-7FEF4FB19DAB}"/>
              </a:ext>
            </a:extLst>
          </p:cNvPr>
          <p:cNvSpPr/>
          <p:nvPr/>
        </p:nvSpPr>
        <p:spPr>
          <a:xfrm>
            <a:off x="4870922" y="4845155"/>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a:extLst>
              <a:ext uri="{FF2B5EF4-FFF2-40B4-BE49-F238E27FC236}">
                <a16:creationId xmlns:a16="http://schemas.microsoft.com/office/drawing/2014/main" id="{82F0ADDB-0C80-4E4C-8A5F-41531C83A1F2}"/>
              </a:ext>
            </a:extLst>
          </p:cNvPr>
          <p:cNvSpPr txBox="1"/>
          <p:nvPr/>
        </p:nvSpPr>
        <p:spPr>
          <a:xfrm>
            <a:off x="5439727" y="3814725"/>
            <a:ext cx="4477199" cy="461665"/>
          </a:xfrm>
          <a:prstGeom prst="rect">
            <a:avLst/>
          </a:prstGeom>
          <a:noFill/>
        </p:spPr>
        <p:txBody>
          <a:bodyPr wrap="square" rtlCol="0">
            <a:spAutoFit/>
          </a:bodyPr>
          <a:lstStyle/>
          <a:p>
            <a:r>
              <a:rPr lang="en-US" altLang="zh-CN" sz="2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Web</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攻防技术</a:t>
            </a:r>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原理</a:t>
            </a:r>
            <a:endPar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Century Gothic" panose="020B0502020202020204" pitchFamily="34" charset="0"/>
            </a:endParaRPr>
          </a:p>
        </p:txBody>
      </p:sp>
      <p:sp>
        <p:nvSpPr>
          <p:cNvPr id="18" name="文本框 17">
            <a:extLst>
              <a:ext uri="{FF2B5EF4-FFF2-40B4-BE49-F238E27FC236}">
                <a16:creationId xmlns:a16="http://schemas.microsoft.com/office/drawing/2014/main" id="{D840C877-F8A5-4187-938B-CE857F1DE389}"/>
              </a:ext>
            </a:extLst>
          </p:cNvPr>
          <p:cNvSpPr txBox="1"/>
          <p:nvPr/>
        </p:nvSpPr>
        <p:spPr>
          <a:xfrm>
            <a:off x="5439727" y="1860738"/>
            <a:ext cx="4698958" cy="461665"/>
          </a:xfrm>
          <a:prstGeom prst="rect">
            <a:avLst/>
          </a:prstGeom>
          <a:noFill/>
        </p:spPr>
        <p:txBody>
          <a:bodyPr wrap="square" rtlCol="0">
            <a:spAutoFit/>
          </a:bodyPr>
          <a:lstStyle/>
          <a:p>
            <a:pPr>
              <a:defRPr/>
            </a:pPr>
            <a:r>
              <a:rPr lang="en-US" altLang="zh-CN" sz="2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Web</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安全概述</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19" name="文本框 18">
            <a:extLst>
              <a:ext uri="{FF2B5EF4-FFF2-40B4-BE49-F238E27FC236}">
                <a16:creationId xmlns:a16="http://schemas.microsoft.com/office/drawing/2014/main" id="{B9E076CC-008F-4ABD-9B6E-72D584BE4970}"/>
              </a:ext>
            </a:extLst>
          </p:cNvPr>
          <p:cNvSpPr txBox="1"/>
          <p:nvPr/>
        </p:nvSpPr>
        <p:spPr>
          <a:xfrm>
            <a:off x="5439727" y="2820909"/>
            <a:ext cx="5025839" cy="461665"/>
          </a:xfrm>
          <a:prstGeom prst="rect">
            <a:avLst/>
          </a:prstGeom>
          <a:noFill/>
        </p:spPr>
        <p:txBody>
          <a:bodyPr wrap="square" rtlCol="0">
            <a:spAutoFit/>
          </a:bodyPr>
          <a:lstStyle/>
          <a:p>
            <a:r>
              <a:rPr lang="en-US" altLang="zh-CN" sz="2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Web</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攻击</a:t>
            </a:r>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简介</a:t>
            </a:r>
            <a:endPar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Century Gothic" panose="020B0502020202020204" pitchFamily="34" charset="0"/>
            </a:endParaRPr>
          </a:p>
        </p:txBody>
      </p:sp>
      <p:sp>
        <p:nvSpPr>
          <p:cNvPr id="39" name="文本框 38">
            <a:extLst>
              <a:ext uri="{FF2B5EF4-FFF2-40B4-BE49-F238E27FC236}">
                <a16:creationId xmlns:a16="http://schemas.microsoft.com/office/drawing/2014/main" id="{B9E076CC-008F-4ABD-9B6E-72D584BE4970}"/>
              </a:ext>
            </a:extLst>
          </p:cNvPr>
          <p:cNvSpPr txBox="1"/>
          <p:nvPr/>
        </p:nvSpPr>
        <p:spPr>
          <a:xfrm>
            <a:off x="5439727" y="4816013"/>
            <a:ext cx="5025839" cy="461665"/>
          </a:xfrm>
          <a:prstGeom prst="rect">
            <a:avLst/>
          </a:prstGeom>
          <a:noFill/>
        </p:spPr>
        <p:txBody>
          <a:bodyPr wrap="square" rtlCol="0">
            <a:spAutoFit/>
          </a:bodyPr>
          <a:lstStyle/>
          <a:p>
            <a:r>
              <a:rPr lang="en-US" altLang="zh-CN" sz="2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Web</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防护产品</a:t>
            </a:r>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体系</a:t>
            </a:r>
            <a:endPar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17" name="矩形 16"/>
          <p:cNvSpPr/>
          <p:nvPr/>
        </p:nvSpPr>
        <p:spPr>
          <a:xfrm>
            <a:off x="4250648" y="2385426"/>
            <a:ext cx="6601809" cy="377483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81473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5" name="object 5"/>
          <p:cNvSpPr txBox="1"/>
          <p:nvPr/>
        </p:nvSpPr>
        <p:spPr>
          <a:xfrm>
            <a:off x="745885" y="962723"/>
            <a:ext cx="3190875" cy="451484"/>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a:cs typeface="微软雅黑"/>
              </a:rPr>
              <a:t>反射型XSS攻击示例</a:t>
            </a:r>
            <a:endParaRPr sz="2800" dirty="0">
              <a:latin typeface="微软雅黑"/>
              <a:cs typeface="微软雅黑"/>
            </a:endParaRPr>
          </a:p>
        </p:txBody>
      </p:sp>
      <p:sp>
        <p:nvSpPr>
          <p:cNvPr id="8" name="object 8"/>
          <p:cNvSpPr txBox="1"/>
          <p:nvPr/>
        </p:nvSpPr>
        <p:spPr>
          <a:xfrm>
            <a:off x="1184482" y="1698399"/>
            <a:ext cx="9359900" cy="299720"/>
          </a:xfrm>
          <a:prstGeom prst="rect">
            <a:avLst/>
          </a:prstGeom>
        </p:spPr>
        <p:txBody>
          <a:bodyPr vert="horz" wrap="square" lIns="0" tIns="12700" rIns="0" bIns="0" rtlCol="0">
            <a:spAutoFit/>
          </a:bodyPr>
          <a:lstStyle/>
          <a:p>
            <a:pPr marL="241300" indent="-228600">
              <a:lnSpc>
                <a:spcPct val="100000"/>
              </a:lnSpc>
              <a:spcBef>
                <a:spcPts val="100"/>
              </a:spcBef>
              <a:buClr>
                <a:srgbClr val="CC3300"/>
              </a:buClr>
              <a:buSzPct val="83333"/>
              <a:buFont typeface="Arial"/>
              <a:buChar char="•"/>
              <a:tabLst>
                <a:tab pos="240665" algn="l"/>
                <a:tab pos="241300" algn="l"/>
              </a:tabLst>
            </a:pPr>
            <a:r>
              <a:rPr sz="1800" b="1" dirty="0">
                <a:latin typeface="微软雅黑"/>
                <a:cs typeface="微软雅黑"/>
              </a:rPr>
              <a:t>以</a:t>
            </a:r>
            <a:r>
              <a:rPr sz="1800" b="1" spc="-5" dirty="0">
                <a:latin typeface="微软雅黑"/>
                <a:cs typeface="微软雅黑"/>
              </a:rPr>
              <a:t>test</a:t>
            </a:r>
            <a:r>
              <a:rPr sz="1800" b="1" dirty="0">
                <a:latin typeface="微软雅黑"/>
                <a:cs typeface="微软雅黑"/>
              </a:rPr>
              <a:t>用户登录培训论坛发表新帖子，在浏览器网址处修改</a:t>
            </a:r>
            <a:r>
              <a:rPr sz="1800" b="1" spc="-5" dirty="0">
                <a:latin typeface="微软雅黑"/>
                <a:cs typeface="微软雅黑"/>
              </a:rPr>
              <a:t>Forum_Title</a:t>
            </a:r>
            <a:r>
              <a:rPr sz="1800" b="1" dirty="0">
                <a:latin typeface="微软雅黑"/>
                <a:cs typeface="微软雅黑"/>
              </a:rPr>
              <a:t>参数，观察结果：</a:t>
            </a:r>
            <a:endParaRPr sz="1800" dirty="0">
              <a:latin typeface="微软雅黑"/>
              <a:cs typeface="微软雅黑"/>
            </a:endParaRPr>
          </a:p>
        </p:txBody>
      </p:sp>
      <p:sp>
        <p:nvSpPr>
          <p:cNvPr id="9" name="object 9"/>
          <p:cNvSpPr/>
          <p:nvPr/>
        </p:nvSpPr>
        <p:spPr>
          <a:xfrm>
            <a:off x="1986540" y="2159648"/>
            <a:ext cx="8321966" cy="4303545"/>
          </a:xfrm>
          <a:prstGeom prst="rect">
            <a:avLst/>
          </a:prstGeom>
          <a:blipFill>
            <a:blip r:embed="rId2" cstate="print"/>
            <a:stretch>
              <a:fillRect/>
            </a:stretch>
          </a:blipFill>
        </p:spPr>
        <p:txBody>
          <a:bodyPr wrap="square" lIns="0" tIns="0" rIns="0" bIns="0" rtlCol="0"/>
          <a:lstStyle/>
          <a:p>
            <a:endParaRPr/>
          </a:p>
        </p:txBody>
      </p:sp>
      <p:sp>
        <p:nvSpPr>
          <p:cNvPr id="1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3"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4" name="标题 1"/>
          <p:cNvSpPr txBox="1">
            <a:spLocks/>
          </p:cNvSpPr>
          <p:nvPr/>
        </p:nvSpPr>
        <p:spPr>
          <a:xfrm>
            <a:off x="686338" y="369583"/>
            <a:ext cx="2810031"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a:solidFill>
                  <a:schemeClr val="accent1">
                    <a:lumMod val="50000"/>
                  </a:schemeClr>
                </a:solidFill>
                <a:latin typeface="微软雅黑" panose="020B0503020204020204" pitchFamily="34" charset="-122"/>
                <a:ea typeface="微软雅黑" panose="020B0503020204020204" pitchFamily="34" charset="-122"/>
              </a:rPr>
              <a:t>跨</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站脚本攻击</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 y="336652"/>
            <a:ext cx="12191999" cy="378554"/>
            <a:chOff x="1" y="336652"/>
            <a:chExt cx="12191999" cy="378554"/>
          </a:xfrm>
        </p:grpSpPr>
        <p:sp>
          <p:nvSpPr>
            <p:cNvPr id="16" name="矩形 15">
              <a:extLst>
                <a:ext uri="{FF2B5EF4-FFF2-40B4-BE49-F238E27FC236}">
                  <a16:creationId xmlns:a16="http://schemas.microsoft.com/office/drawing/2014/main" id="{F9A61405-0682-4602-BF60-F734C8C97EA0}"/>
                </a:ext>
              </a:extLst>
            </p:cNvPr>
            <p:cNvSpPr/>
            <p:nvPr/>
          </p:nvSpPr>
          <p:spPr>
            <a:xfrm>
              <a:off x="3081527" y="336652"/>
              <a:ext cx="9110473"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602930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5" name="object 5"/>
          <p:cNvSpPr txBox="1"/>
          <p:nvPr/>
        </p:nvSpPr>
        <p:spPr>
          <a:xfrm>
            <a:off x="686338" y="979372"/>
            <a:ext cx="3190875" cy="451484"/>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a:cs typeface="微软雅黑"/>
              </a:rPr>
              <a:t>反射型XSS攻击示例</a:t>
            </a:r>
            <a:endParaRPr sz="2800" dirty="0">
              <a:latin typeface="微软雅黑"/>
              <a:cs typeface="微软雅黑"/>
            </a:endParaRPr>
          </a:p>
        </p:txBody>
      </p:sp>
      <p:sp>
        <p:nvSpPr>
          <p:cNvPr id="8" name="object 8"/>
          <p:cNvSpPr txBox="1"/>
          <p:nvPr/>
        </p:nvSpPr>
        <p:spPr>
          <a:xfrm>
            <a:off x="1094740" y="1662091"/>
            <a:ext cx="6560184" cy="299720"/>
          </a:xfrm>
          <a:prstGeom prst="rect">
            <a:avLst/>
          </a:prstGeom>
        </p:spPr>
        <p:txBody>
          <a:bodyPr vert="horz" wrap="square" lIns="0" tIns="12700" rIns="0" bIns="0" rtlCol="0">
            <a:spAutoFit/>
          </a:bodyPr>
          <a:lstStyle/>
          <a:p>
            <a:pPr marL="241300" indent="-228600">
              <a:lnSpc>
                <a:spcPct val="100000"/>
              </a:lnSpc>
              <a:spcBef>
                <a:spcPts val="100"/>
              </a:spcBef>
              <a:buClr>
                <a:srgbClr val="CC3300"/>
              </a:buClr>
              <a:buSzPct val="83333"/>
              <a:buFont typeface="Arial"/>
              <a:buChar char="•"/>
              <a:tabLst>
                <a:tab pos="240665" algn="l"/>
                <a:tab pos="241300" algn="l"/>
              </a:tabLst>
            </a:pPr>
            <a:r>
              <a:rPr sz="1800" b="1" dirty="0">
                <a:latin typeface="微软雅黑"/>
                <a:cs typeface="微软雅黑"/>
              </a:rPr>
              <a:t>把</a:t>
            </a:r>
            <a:r>
              <a:rPr sz="1800" b="1" spc="-5" dirty="0">
                <a:latin typeface="微软雅黑"/>
                <a:cs typeface="微软雅黑"/>
              </a:rPr>
              <a:t>Forum_Title</a:t>
            </a:r>
            <a:r>
              <a:rPr sz="1800" b="1" dirty="0">
                <a:latin typeface="微软雅黑"/>
                <a:cs typeface="微软雅黑"/>
              </a:rPr>
              <a:t>修改为</a:t>
            </a:r>
            <a:r>
              <a:rPr sz="1800" b="1" spc="-5" dirty="0">
                <a:latin typeface="微软雅黑"/>
                <a:cs typeface="微软雅黑"/>
              </a:rPr>
              <a:t>：&lt;script&gt;alert(‘hello’)&lt;/script&gt;</a:t>
            </a:r>
            <a:endParaRPr sz="1800" dirty="0">
              <a:latin typeface="微软雅黑"/>
              <a:cs typeface="微软雅黑"/>
            </a:endParaRPr>
          </a:p>
        </p:txBody>
      </p:sp>
      <p:sp>
        <p:nvSpPr>
          <p:cNvPr id="9" name="object 9"/>
          <p:cNvSpPr/>
          <p:nvPr/>
        </p:nvSpPr>
        <p:spPr>
          <a:xfrm>
            <a:off x="1951102" y="2161584"/>
            <a:ext cx="8629811" cy="4391616"/>
          </a:xfrm>
          <a:prstGeom prst="rect">
            <a:avLst/>
          </a:prstGeom>
          <a:blipFill>
            <a:blip r:embed="rId2" cstate="print"/>
            <a:stretch>
              <a:fillRect/>
            </a:stretch>
          </a:blipFill>
        </p:spPr>
        <p:txBody>
          <a:bodyPr wrap="square" lIns="0" tIns="0" rIns="0" bIns="0" rtlCol="0"/>
          <a:lstStyle/>
          <a:p>
            <a:endParaRPr/>
          </a:p>
        </p:txBody>
      </p:sp>
      <p:sp>
        <p:nvSpPr>
          <p:cNvPr id="1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3"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4" name="标题 1"/>
          <p:cNvSpPr txBox="1">
            <a:spLocks/>
          </p:cNvSpPr>
          <p:nvPr/>
        </p:nvSpPr>
        <p:spPr>
          <a:xfrm>
            <a:off x="686338" y="369583"/>
            <a:ext cx="2810031"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a:solidFill>
                  <a:schemeClr val="accent1">
                    <a:lumMod val="50000"/>
                  </a:schemeClr>
                </a:solidFill>
                <a:latin typeface="微软雅黑" panose="020B0503020204020204" pitchFamily="34" charset="-122"/>
                <a:ea typeface="微软雅黑" panose="020B0503020204020204" pitchFamily="34" charset="-122"/>
              </a:rPr>
              <a:t>跨</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站脚本攻击</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 y="336652"/>
            <a:ext cx="12191999" cy="378554"/>
            <a:chOff x="1" y="336652"/>
            <a:chExt cx="12191999" cy="378554"/>
          </a:xfrm>
        </p:grpSpPr>
        <p:sp>
          <p:nvSpPr>
            <p:cNvPr id="16" name="矩形 15">
              <a:extLst>
                <a:ext uri="{FF2B5EF4-FFF2-40B4-BE49-F238E27FC236}">
                  <a16:creationId xmlns:a16="http://schemas.microsoft.com/office/drawing/2014/main" id="{F9A61405-0682-4602-BF60-F734C8C97EA0}"/>
                </a:ext>
              </a:extLst>
            </p:cNvPr>
            <p:cNvSpPr/>
            <p:nvPr/>
          </p:nvSpPr>
          <p:spPr>
            <a:xfrm>
              <a:off x="3081527" y="336652"/>
              <a:ext cx="9110473"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227581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内容占位符 3"/>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50372" y="1145825"/>
            <a:ext cx="10989210" cy="5614203"/>
          </a:xfrm>
        </p:spPr>
      </p:pic>
      <p:sp>
        <p:nvSpPr>
          <p:cNvPr id="7"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8"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9" name="object 5"/>
          <p:cNvSpPr txBox="1"/>
          <p:nvPr/>
        </p:nvSpPr>
        <p:spPr>
          <a:xfrm>
            <a:off x="495915" y="879614"/>
            <a:ext cx="3716856" cy="319959"/>
          </a:xfrm>
          <a:prstGeom prst="rect">
            <a:avLst/>
          </a:prstGeom>
        </p:spPr>
        <p:txBody>
          <a:bodyPr vert="horz" wrap="square" lIns="0" tIns="12065" rIns="0" bIns="0" rtlCol="0">
            <a:spAutoFit/>
          </a:bodyPr>
          <a:lstStyle/>
          <a:p>
            <a:pPr marL="12700">
              <a:lnSpc>
                <a:spcPct val="100000"/>
              </a:lnSpc>
              <a:spcBef>
                <a:spcPts val="95"/>
              </a:spcBef>
            </a:pPr>
            <a:r>
              <a:rPr sz="2000" b="1" spc="-5" dirty="0">
                <a:latin typeface="微软雅黑"/>
                <a:cs typeface="微软雅黑"/>
              </a:rPr>
              <a:t>反射型XSS</a:t>
            </a:r>
            <a:r>
              <a:rPr sz="2000" b="1" spc="-5" dirty="0" smtClean="0">
                <a:latin typeface="微软雅黑"/>
                <a:cs typeface="微软雅黑"/>
              </a:rPr>
              <a:t>攻击示例</a:t>
            </a:r>
            <a:r>
              <a:rPr lang="en-US" sz="2000" b="1" spc="-5" dirty="0" smtClean="0">
                <a:latin typeface="微软雅黑"/>
                <a:cs typeface="微软雅黑"/>
              </a:rPr>
              <a:t>2</a:t>
            </a:r>
            <a:endParaRPr sz="2000" dirty="0">
              <a:latin typeface="微软雅黑"/>
              <a:cs typeface="微软雅黑"/>
            </a:endParaRPr>
          </a:p>
        </p:txBody>
      </p:sp>
      <p:sp>
        <p:nvSpPr>
          <p:cNvPr id="10"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1"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2" name="标题 1"/>
          <p:cNvSpPr txBox="1">
            <a:spLocks/>
          </p:cNvSpPr>
          <p:nvPr/>
        </p:nvSpPr>
        <p:spPr>
          <a:xfrm>
            <a:off x="686338" y="369583"/>
            <a:ext cx="2810031"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a:solidFill>
                  <a:schemeClr val="accent1">
                    <a:lumMod val="50000"/>
                  </a:schemeClr>
                </a:solidFill>
                <a:latin typeface="微软雅黑" panose="020B0503020204020204" pitchFamily="34" charset="-122"/>
                <a:ea typeface="微软雅黑" panose="020B0503020204020204" pitchFamily="34" charset="-122"/>
              </a:rPr>
              <a:t>跨</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站脚本攻击</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1" y="336652"/>
            <a:ext cx="12191999" cy="378554"/>
            <a:chOff x="1" y="336652"/>
            <a:chExt cx="12191999" cy="378554"/>
          </a:xfrm>
        </p:grpSpPr>
        <p:sp>
          <p:nvSpPr>
            <p:cNvPr id="14" name="矩形 13">
              <a:extLst>
                <a:ext uri="{FF2B5EF4-FFF2-40B4-BE49-F238E27FC236}">
                  <a16:creationId xmlns:a16="http://schemas.microsoft.com/office/drawing/2014/main" id="{F9A61405-0682-4602-BF60-F734C8C97EA0}"/>
                </a:ext>
              </a:extLst>
            </p:cNvPr>
            <p:cNvSpPr/>
            <p:nvPr/>
          </p:nvSpPr>
          <p:spPr>
            <a:xfrm>
              <a:off x="3081527" y="336652"/>
              <a:ext cx="9110473"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131762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8" name="object 8"/>
          <p:cNvSpPr txBox="1"/>
          <p:nvPr/>
        </p:nvSpPr>
        <p:spPr>
          <a:xfrm>
            <a:off x="909682" y="1471029"/>
            <a:ext cx="9976031" cy="3757824"/>
          </a:xfrm>
          <a:prstGeom prst="rect">
            <a:avLst/>
          </a:prstGeom>
        </p:spPr>
        <p:txBody>
          <a:bodyPr vert="horz" lIns="91440" tIns="45720" rIns="91440" bIns="45720" rtlCol="0">
            <a:normAutofit/>
          </a:bodyPr>
          <a:lstStyle>
            <a:lvl1pPr marL="358775" indent="-358775" algn="just">
              <a:lnSpc>
                <a:spcPct val="130000"/>
              </a:lnSpc>
              <a:spcBef>
                <a:spcPts val="1000"/>
              </a:spcBef>
              <a:buSzPct val="110000"/>
              <a:buFont typeface="Arial" panose="020B0604020202020204" pitchFamily="34" charset="0"/>
              <a:buChar char="•"/>
              <a:defRPr sz="2800">
                <a:solidFill>
                  <a:srgbClr val="C00000"/>
                </a:solidFill>
                <a:latin typeface="Times New Roman" panose="02020603050405020304" pitchFamily="18" charset="0"/>
                <a:ea typeface="黑体" panose="02010609060101010101" pitchFamily="49" charset="-122"/>
              </a:defRPr>
            </a:lvl1pPr>
            <a:lvl2pPr marL="803275" lvl="1" indent="-346075" algn="just">
              <a:lnSpc>
                <a:spcPct val="130000"/>
              </a:lnSpc>
              <a:spcBef>
                <a:spcPts val="500"/>
              </a:spcBef>
              <a:buSzPct val="120000"/>
              <a:buFont typeface="Times New Roman" panose="02020603050405020304" pitchFamily="18" charset="0"/>
              <a:buChar char="–"/>
              <a:defRPr sz="2400">
                <a:latin typeface="Times New Roman" panose="02020603050405020304" pitchFamily="18"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3200" b="1" spc="-5" dirty="0" smtClean="0">
                <a:latin typeface="微软雅黑"/>
                <a:cs typeface="微软雅黑"/>
              </a:rPr>
              <a:t>XSS:</a:t>
            </a:r>
            <a:r>
              <a:rPr lang="zh-CN" altLang="en-US" sz="3200" b="1" spc="-5" dirty="0" smtClean="0">
                <a:latin typeface="微软雅黑"/>
                <a:cs typeface="微软雅黑"/>
              </a:rPr>
              <a:t>两种类型总结</a:t>
            </a:r>
            <a:endParaRPr lang="zh-CN" altLang="en-US" sz="3200" dirty="0" smtClean="0">
              <a:latin typeface="微软雅黑"/>
              <a:cs typeface="微软雅黑"/>
            </a:endParaRPr>
          </a:p>
          <a:p>
            <a:pPr lvl="1"/>
            <a:r>
              <a:rPr sz="2800" dirty="0" err="1" smtClean="0">
                <a:solidFill>
                  <a:schemeClr val="tx1"/>
                </a:solidFill>
              </a:rPr>
              <a:t>存储式</a:t>
            </a:r>
            <a:r>
              <a:rPr sz="2800" dirty="0" err="1">
                <a:solidFill>
                  <a:schemeClr val="tx1"/>
                </a:solidFill>
              </a:rPr>
              <a:t>XSS：恶意代码持久保存在服务器上</a:t>
            </a:r>
            <a:r>
              <a:rPr sz="2800" dirty="0">
                <a:solidFill>
                  <a:schemeClr val="tx1"/>
                </a:solidFill>
              </a:rPr>
              <a:t>。</a:t>
            </a:r>
          </a:p>
          <a:p>
            <a:pPr lvl="1"/>
            <a:r>
              <a:rPr sz="2800" dirty="0" err="1" smtClean="0">
                <a:solidFill>
                  <a:schemeClr val="tx1"/>
                </a:solidFill>
              </a:rPr>
              <a:t>反射式</a:t>
            </a:r>
            <a:r>
              <a:rPr sz="2800" dirty="0" err="1">
                <a:solidFill>
                  <a:schemeClr val="tx1"/>
                </a:solidFill>
              </a:rPr>
              <a:t>XSS：恶意代码不保留在服务器上，</a:t>
            </a:r>
            <a:r>
              <a:rPr sz="2800" dirty="0" err="1" smtClean="0">
                <a:solidFill>
                  <a:schemeClr val="tx1"/>
                </a:solidFill>
              </a:rPr>
              <a:t>而是通过其他形式实时通过服务器反射给普通用户</a:t>
            </a:r>
            <a:r>
              <a:rPr lang="zh-CN" altLang="en-US" sz="2800" dirty="0" smtClean="0">
                <a:solidFill>
                  <a:schemeClr val="tx1"/>
                </a:solidFill>
              </a:rPr>
              <a:t>。</a:t>
            </a:r>
            <a:endParaRPr lang="en-US" sz="2800" dirty="0">
              <a:solidFill>
                <a:schemeClr val="tx1"/>
              </a:solidFill>
            </a:endParaRPr>
          </a:p>
          <a:p>
            <a:pPr lvl="1"/>
            <a:r>
              <a:rPr sz="2800" dirty="0" err="1" smtClean="0">
                <a:solidFill>
                  <a:schemeClr val="tx1"/>
                </a:solidFill>
              </a:rPr>
              <a:t>存储的是仅需访问该站网页</a:t>
            </a:r>
            <a:r>
              <a:rPr sz="2800" dirty="0" err="1">
                <a:solidFill>
                  <a:schemeClr val="tx1"/>
                </a:solidFill>
              </a:rPr>
              <a:t>，反射的必须要在别处点击该站的一个特殊链接</a:t>
            </a:r>
            <a:r>
              <a:rPr sz="2800" dirty="0">
                <a:solidFill>
                  <a:schemeClr val="tx1"/>
                </a:solidFill>
              </a:rPr>
              <a:t>。</a:t>
            </a:r>
          </a:p>
        </p:txBody>
      </p:sp>
      <p:sp>
        <p:nvSpPr>
          <p:cNvPr id="11"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3"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4" name="标题 1"/>
          <p:cNvSpPr txBox="1">
            <a:spLocks/>
          </p:cNvSpPr>
          <p:nvPr/>
        </p:nvSpPr>
        <p:spPr>
          <a:xfrm>
            <a:off x="686338" y="369583"/>
            <a:ext cx="2810031"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a:solidFill>
                  <a:schemeClr val="accent1">
                    <a:lumMod val="50000"/>
                  </a:schemeClr>
                </a:solidFill>
                <a:latin typeface="微软雅黑" panose="020B0503020204020204" pitchFamily="34" charset="-122"/>
                <a:ea typeface="微软雅黑" panose="020B0503020204020204" pitchFamily="34" charset="-122"/>
              </a:rPr>
              <a:t>跨</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站脚本攻击</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 y="336652"/>
            <a:ext cx="12191999" cy="378554"/>
            <a:chOff x="1" y="336652"/>
            <a:chExt cx="12191999" cy="378554"/>
          </a:xfrm>
        </p:grpSpPr>
        <p:sp>
          <p:nvSpPr>
            <p:cNvPr id="16" name="矩形 15">
              <a:extLst>
                <a:ext uri="{FF2B5EF4-FFF2-40B4-BE49-F238E27FC236}">
                  <a16:creationId xmlns:a16="http://schemas.microsoft.com/office/drawing/2014/main" id="{F9A61405-0682-4602-BF60-F734C8C97EA0}"/>
                </a:ext>
              </a:extLst>
            </p:cNvPr>
            <p:cNvSpPr/>
            <p:nvPr/>
          </p:nvSpPr>
          <p:spPr>
            <a:xfrm>
              <a:off x="3081527" y="336652"/>
              <a:ext cx="9110473"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414219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5" name="object 5"/>
          <p:cNvSpPr txBox="1"/>
          <p:nvPr/>
        </p:nvSpPr>
        <p:spPr>
          <a:xfrm>
            <a:off x="955116" y="1150404"/>
            <a:ext cx="3575050" cy="451484"/>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a:cs typeface="微软雅黑"/>
              </a:rPr>
              <a:t>XSS漏洞的防范</a:t>
            </a:r>
            <a:r>
              <a:rPr sz="2800" b="1" spc="-10" dirty="0">
                <a:latin typeface="微软雅黑"/>
                <a:cs typeface="微软雅黑"/>
              </a:rPr>
              <a:t>—</a:t>
            </a:r>
            <a:r>
              <a:rPr sz="2800" b="1" spc="-5" dirty="0">
                <a:solidFill>
                  <a:srgbClr val="C00000"/>
                </a:solidFill>
                <a:latin typeface="微软雅黑"/>
                <a:cs typeface="微软雅黑"/>
              </a:rPr>
              <a:t>过滤</a:t>
            </a:r>
            <a:endParaRPr sz="2800" dirty="0">
              <a:solidFill>
                <a:srgbClr val="C00000"/>
              </a:solidFill>
              <a:latin typeface="微软雅黑"/>
              <a:cs typeface="微软雅黑"/>
            </a:endParaRPr>
          </a:p>
        </p:txBody>
      </p:sp>
      <p:sp>
        <p:nvSpPr>
          <p:cNvPr id="12" name="object 12"/>
          <p:cNvSpPr txBox="1"/>
          <p:nvPr/>
        </p:nvSpPr>
        <p:spPr>
          <a:xfrm>
            <a:off x="1481619" y="1841500"/>
            <a:ext cx="4886523" cy="320601"/>
          </a:xfrm>
          <a:prstGeom prst="rect">
            <a:avLst/>
          </a:prstGeom>
        </p:spPr>
        <p:txBody>
          <a:bodyPr vert="horz" wrap="square" lIns="0" tIns="12700" rIns="0" bIns="0" rtlCol="0">
            <a:spAutoFit/>
          </a:bodyPr>
          <a:lstStyle/>
          <a:p>
            <a:pPr marL="12700">
              <a:lnSpc>
                <a:spcPct val="100000"/>
              </a:lnSpc>
              <a:spcBef>
                <a:spcPts val="100"/>
              </a:spcBef>
            </a:pPr>
            <a:r>
              <a:rPr sz="2000" dirty="0">
                <a:latin typeface="微软雅黑"/>
                <a:cs typeface="微软雅黑"/>
              </a:rPr>
              <a:t>如果只采用过滤，</a:t>
            </a:r>
            <a:r>
              <a:rPr sz="2000" dirty="0">
                <a:solidFill>
                  <a:srgbClr val="C00000"/>
                </a:solidFill>
                <a:latin typeface="微软雅黑"/>
                <a:cs typeface="微软雅黑"/>
              </a:rPr>
              <a:t>很难考虑完备：</a:t>
            </a:r>
          </a:p>
        </p:txBody>
      </p:sp>
      <p:sp>
        <p:nvSpPr>
          <p:cNvPr id="15" name="object 15"/>
          <p:cNvSpPr txBox="1"/>
          <p:nvPr/>
        </p:nvSpPr>
        <p:spPr>
          <a:xfrm>
            <a:off x="1828801" y="2310130"/>
            <a:ext cx="7046255" cy="1357423"/>
          </a:xfrm>
          <a:prstGeom prst="rect">
            <a:avLst/>
          </a:prstGeom>
        </p:spPr>
        <p:txBody>
          <a:bodyPr vert="horz" wrap="square" lIns="0" tIns="13335" rIns="0" bIns="0" rtlCol="0">
            <a:spAutoFit/>
          </a:bodyPr>
          <a:lstStyle/>
          <a:p>
            <a:pPr>
              <a:lnSpc>
                <a:spcPct val="100000"/>
              </a:lnSpc>
              <a:spcBef>
                <a:spcPts val="105"/>
              </a:spcBef>
            </a:pPr>
            <a:r>
              <a:rPr sz="1400" b="1" spc="-5" dirty="0">
                <a:latin typeface="Arial"/>
                <a:cs typeface="Arial"/>
              </a:rPr>
              <a:t>&lt;SCRIPT&gt;alert("XSS");&lt;/SCRIPT&gt;</a:t>
            </a:r>
            <a:endParaRPr sz="1400" dirty="0">
              <a:latin typeface="Arial"/>
              <a:cs typeface="Arial"/>
            </a:endParaRPr>
          </a:p>
          <a:p>
            <a:pPr>
              <a:lnSpc>
                <a:spcPct val="100000"/>
              </a:lnSpc>
              <a:spcBef>
                <a:spcPts val="20"/>
              </a:spcBef>
            </a:pPr>
            <a:endParaRPr dirty="0">
              <a:latin typeface="Times New Roman"/>
              <a:cs typeface="Times New Roman"/>
            </a:endParaRPr>
          </a:p>
          <a:p>
            <a:pPr>
              <a:lnSpc>
                <a:spcPct val="100000"/>
              </a:lnSpc>
            </a:pPr>
            <a:r>
              <a:rPr sz="1400" b="1" spc="-5" dirty="0">
                <a:latin typeface="Arial"/>
                <a:cs typeface="Arial"/>
              </a:rPr>
              <a:t>&lt;SCRIPT</a:t>
            </a:r>
            <a:r>
              <a:rPr sz="1400" b="1" spc="-10" dirty="0">
                <a:latin typeface="Arial"/>
                <a:cs typeface="Arial"/>
              </a:rPr>
              <a:t> </a:t>
            </a:r>
            <a:r>
              <a:rPr sz="1400" b="1" spc="-5" dirty="0">
                <a:latin typeface="Arial"/>
                <a:cs typeface="Arial"/>
              </a:rPr>
              <a:t>SRC=</a:t>
            </a:r>
            <a:r>
              <a:rPr sz="1400" b="1" spc="-5" dirty="0">
                <a:latin typeface="Arial"/>
                <a:cs typeface="Arial"/>
                <a:hlinkClick r:id="rId3"/>
              </a:rPr>
              <a:t>http://bsp.com/xss.js</a:t>
            </a:r>
            <a:r>
              <a:rPr sz="1400" b="1" spc="-5" dirty="0">
                <a:latin typeface="Arial"/>
                <a:cs typeface="Arial"/>
              </a:rPr>
              <a:t>&gt;&lt;/SCRIPT&gt;</a:t>
            </a:r>
            <a:endParaRPr sz="1400" dirty="0">
              <a:latin typeface="Arial"/>
              <a:cs typeface="Arial"/>
            </a:endParaRPr>
          </a:p>
          <a:p>
            <a:pPr>
              <a:lnSpc>
                <a:spcPct val="100000"/>
              </a:lnSpc>
              <a:spcBef>
                <a:spcPts val="735"/>
              </a:spcBef>
            </a:pPr>
            <a:r>
              <a:rPr sz="1400" b="1" spc="-5" dirty="0">
                <a:latin typeface="Arial"/>
                <a:cs typeface="Arial"/>
              </a:rPr>
              <a:t>&lt;IMG SRC=JaVaScRiPt:alert(&amp;quot;XSS&amp;quot;)&gt;</a:t>
            </a:r>
            <a:endParaRPr sz="1400" dirty="0">
              <a:latin typeface="Arial"/>
              <a:cs typeface="Arial"/>
            </a:endParaRPr>
          </a:p>
          <a:p>
            <a:pPr>
              <a:lnSpc>
                <a:spcPct val="100000"/>
              </a:lnSpc>
              <a:spcBef>
                <a:spcPts val="865"/>
              </a:spcBef>
            </a:pPr>
            <a:r>
              <a:rPr sz="1400" b="1" spc="-5" dirty="0">
                <a:latin typeface="Arial"/>
                <a:cs typeface="Arial"/>
              </a:rPr>
              <a:t>¼script¾alert(¢XSS¢)¼/script¾</a:t>
            </a:r>
            <a:endParaRPr sz="1400" dirty="0">
              <a:latin typeface="Arial"/>
              <a:cs typeface="Arial"/>
            </a:endParaRPr>
          </a:p>
        </p:txBody>
      </p:sp>
      <p:sp>
        <p:nvSpPr>
          <p:cNvPr id="16" name="object 16"/>
          <p:cNvSpPr txBox="1"/>
          <p:nvPr/>
        </p:nvSpPr>
        <p:spPr>
          <a:xfrm>
            <a:off x="1828801" y="3836463"/>
            <a:ext cx="10036628" cy="882293"/>
          </a:xfrm>
          <a:prstGeom prst="rect">
            <a:avLst/>
          </a:prstGeom>
        </p:spPr>
        <p:txBody>
          <a:bodyPr vert="horz" wrap="square" lIns="0" tIns="12700" rIns="0" bIns="0" rtlCol="0">
            <a:spAutoFit/>
          </a:bodyPr>
          <a:lstStyle/>
          <a:p>
            <a:pPr>
              <a:lnSpc>
                <a:spcPct val="100000"/>
              </a:lnSpc>
              <a:spcBef>
                <a:spcPts val="100"/>
              </a:spcBef>
            </a:pPr>
            <a:r>
              <a:rPr sz="1050" b="1" spc="-5" dirty="0">
                <a:latin typeface="Arial"/>
                <a:cs typeface="Arial"/>
              </a:rPr>
              <a:t>&lt;IMG SRC=&amp;#106;&amp;#97;&amp;#118;&amp;#97;&amp;#115;&amp;#99;&amp;#114;&amp;#105;&amp;#112;&amp;#116</a:t>
            </a:r>
            <a:r>
              <a:rPr sz="1050" b="1" spc="-5" dirty="0" smtClean="0">
                <a:latin typeface="Arial"/>
                <a:cs typeface="Arial"/>
              </a:rPr>
              <a:t>;&amp;#</a:t>
            </a:r>
            <a:r>
              <a:rPr sz="1050" b="1" spc="-5" dirty="0">
                <a:latin typeface="Arial"/>
                <a:cs typeface="Arial"/>
              </a:rPr>
              <a:t>58;&amp;#97;&amp;#108;&amp;#101;&amp;#114;&amp;#116;&amp;#40;&amp;#39;&amp;#88;&amp;#83;&amp;#83;&amp;#39;&amp;#41;&gt;</a:t>
            </a:r>
            <a:endParaRPr sz="1050" dirty="0">
              <a:latin typeface="Arial"/>
              <a:cs typeface="Arial"/>
            </a:endParaRPr>
          </a:p>
          <a:p>
            <a:pPr>
              <a:lnSpc>
                <a:spcPct val="100000"/>
              </a:lnSpc>
              <a:spcBef>
                <a:spcPts val="40"/>
              </a:spcBef>
            </a:pPr>
            <a:endParaRPr sz="1050" dirty="0">
              <a:latin typeface="Times New Roman"/>
              <a:cs typeface="Times New Roman"/>
            </a:endParaRPr>
          </a:p>
          <a:p>
            <a:pPr>
              <a:lnSpc>
                <a:spcPct val="100000"/>
              </a:lnSpc>
            </a:pPr>
            <a:r>
              <a:rPr sz="1400" b="1" spc="-5" dirty="0">
                <a:latin typeface="Arial"/>
                <a:cs typeface="Arial"/>
              </a:rPr>
              <a:t>&lt;STYLE&gt;@import'</a:t>
            </a:r>
            <a:r>
              <a:rPr sz="1400" b="1" spc="-5" dirty="0">
                <a:latin typeface="Arial"/>
                <a:cs typeface="Arial"/>
                <a:hlinkClick r:id="rId4"/>
              </a:rPr>
              <a:t>http://bsp.com/xss.css';</a:t>
            </a:r>
            <a:r>
              <a:rPr sz="1400" b="1" spc="-5" dirty="0">
                <a:latin typeface="Arial"/>
                <a:cs typeface="Arial"/>
              </a:rPr>
              <a:t>&lt;/STYLE&gt;</a:t>
            </a:r>
            <a:endParaRPr sz="1400" dirty="0">
              <a:latin typeface="Arial"/>
              <a:cs typeface="Arial"/>
            </a:endParaRPr>
          </a:p>
          <a:p>
            <a:pPr>
              <a:lnSpc>
                <a:spcPct val="100000"/>
              </a:lnSpc>
              <a:spcBef>
                <a:spcPts val="855"/>
              </a:spcBef>
            </a:pPr>
            <a:r>
              <a:rPr sz="1400" b="1" spc="-5" dirty="0">
                <a:latin typeface="Arial"/>
                <a:cs typeface="Arial"/>
              </a:rPr>
              <a:t>&lt;EMBED SRC=</a:t>
            </a:r>
            <a:r>
              <a:rPr sz="1400" b="1" spc="-5" dirty="0">
                <a:latin typeface="Arial"/>
                <a:cs typeface="Arial"/>
                <a:hlinkClick r:id="rId5"/>
              </a:rPr>
              <a:t>http://bsp.com/xss.swf</a:t>
            </a:r>
            <a:r>
              <a:rPr sz="1400" b="1" spc="35" dirty="0">
                <a:latin typeface="Arial"/>
                <a:cs typeface="Arial"/>
                <a:hlinkClick r:id="rId5"/>
              </a:rPr>
              <a:t> </a:t>
            </a:r>
            <a:r>
              <a:rPr sz="1400" b="1" spc="-5" dirty="0">
                <a:latin typeface="Arial"/>
                <a:cs typeface="Arial"/>
              </a:rPr>
              <a:t>AllowScriptAccess="always"&gt;&lt;/EMBED&gt;</a:t>
            </a:r>
            <a:endParaRPr sz="1400" dirty="0">
              <a:latin typeface="Arial"/>
              <a:cs typeface="Arial"/>
            </a:endParaRPr>
          </a:p>
        </p:txBody>
      </p:sp>
      <p:sp>
        <p:nvSpPr>
          <p:cNvPr id="18" name="object 18"/>
          <p:cNvSpPr/>
          <p:nvPr/>
        </p:nvSpPr>
        <p:spPr>
          <a:xfrm>
            <a:off x="2541231" y="4887666"/>
            <a:ext cx="7255911" cy="1371619"/>
          </a:xfrm>
          <a:custGeom>
            <a:avLst/>
            <a:gdLst/>
            <a:ahLst/>
            <a:cxnLst/>
            <a:rect l="l" t="t" r="r" b="b"/>
            <a:pathLst>
              <a:path w="6400800" h="652779">
                <a:moveTo>
                  <a:pt x="6292596" y="652272"/>
                </a:moveTo>
                <a:lnTo>
                  <a:pt x="109728" y="652272"/>
                </a:lnTo>
                <a:lnTo>
                  <a:pt x="67219" y="643950"/>
                </a:lnTo>
                <a:lnTo>
                  <a:pt x="32489" y="620777"/>
                </a:lnTo>
                <a:lnTo>
                  <a:pt x="8947" y="586301"/>
                </a:lnTo>
                <a:lnTo>
                  <a:pt x="0" y="544068"/>
                </a:lnTo>
                <a:lnTo>
                  <a:pt x="0" y="108204"/>
                </a:lnTo>
                <a:lnTo>
                  <a:pt x="8947" y="66297"/>
                </a:lnTo>
                <a:lnTo>
                  <a:pt x="32489" y="31927"/>
                </a:lnTo>
                <a:lnTo>
                  <a:pt x="67219" y="8645"/>
                </a:lnTo>
                <a:lnTo>
                  <a:pt x="109728" y="0"/>
                </a:lnTo>
                <a:lnTo>
                  <a:pt x="6292596" y="0"/>
                </a:lnTo>
                <a:lnTo>
                  <a:pt x="6335000" y="8645"/>
                </a:lnTo>
                <a:lnTo>
                  <a:pt x="6369534" y="31927"/>
                </a:lnTo>
                <a:lnTo>
                  <a:pt x="6392649" y="66297"/>
                </a:lnTo>
                <a:lnTo>
                  <a:pt x="6400800" y="108204"/>
                </a:lnTo>
                <a:lnTo>
                  <a:pt x="6400800" y="544068"/>
                </a:lnTo>
                <a:lnTo>
                  <a:pt x="6392649" y="586301"/>
                </a:lnTo>
                <a:lnTo>
                  <a:pt x="6369534" y="620777"/>
                </a:lnTo>
                <a:lnTo>
                  <a:pt x="6335000" y="643950"/>
                </a:lnTo>
                <a:lnTo>
                  <a:pt x="6292596" y="652272"/>
                </a:lnTo>
                <a:close/>
              </a:path>
            </a:pathLst>
          </a:custGeom>
          <a:solidFill>
            <a:schemeClr val="accent1">
              <a:lumMod val="75000"/>
            </a:schemeClr>
          </a:solidFill>
        </p:spPr>
        <p:txBody>
          <a:bodyPr wrap="square" lIns="0" tIns="0" rIns="0" bIns="0" rtlCol="0"/>
          <a:lstStyle/>
          <a:p>
            <a:endParaRPr/>
          </a:p>
        </p:txBody>
      </p:sp>
      <p:sp>
        <p:nvSpPr>
          <p:cNvPr id="20" name="object 20"/>
          <p:cNvSpPr txBox="1"/>
          <p:nvPr/>
        </p:nvSpPr>
        <p:spPr>
          <a:xfrm>
            <a:off x="2944049" y="5197795"/>
            <a:ext cx="6537408" cy="788421"/>
          </a:xfrm>
          <a:prstGeom prst="rect">
            <a:avLst/>
          </a:prstGeom>
        </p:spPr>
        <p:txBody>
          <a:bodyPr vert="horz" wrap="square" lIns="0" tIns="12700" rIns="0" bIns="0" rtlCol="0">
            <a:spAutoFit/>
          </a:bodyPr>
          <a:lstStyle/>
          <a:p>
            <a:pPr marL="12700" marR="5080" algn="ctr">
              <a:lnSpc>
                <a:spcPct val="119800"/>
              </a:lnSpc>
              <a:spcBef>
                <a:spcPts val="100"/>
              </a:spcBef>
            </a:pPr>
            <a:r>
              <a:rPr b="1" spc="-5" dirty="0">
                <a:solidFill>
                  <a:srgbClr val="FFFFFF"/>
                </a:solidFill>
                <a:latin typeface="微软雅黑"/>
                <a:cs typeface="微软雅黑"/>
              </a:rPr>
              <a:t>综合起来有</a:t>
            </a:r>
            <a:r>
              <a:rPr b="1" spc="10" dirty="0">
                <a:solidFill>
                  <a:srgbClr val="FFFFFF"/>
                </a:solidFill>
                <a:latin typeface="微软雅黑"/>
                <a:cs typeface="微软雅黑"/>
              </a:rPr>
              <a:t> </a:t>
            </a:r>
            <a:r>
              <a:rPr b="1" spc="-5" dirty="0">
                <a:solidFill>
                  <a:srgbClr val="FFFFFF"/>
                </a:solidFill>
                <a:latin typeface="微软雅黑"/>
                <a:cs typeface="微软雅黑"/>
              </a:rPr>
              <a:t>91种HTML标签</a:t>
            </a:r>
            <a:r>
              <a:rPr b="1" spc="-10" dirty="0" smtClean="0">
                <a:solidFill>
                  <a:srgbClr val="FFFFFF"/>
                </a:solidFill>
                <a:latin typeface="微软雅黑"/>
                <a:cs typeface="微软雅黑"/>
              </a:rPr>
              <a:t>,</a:t>
            </a:r>
            <a:r>
              <a:rPr lang="en-US" b="1" spc="-10" dirty="0" smtClean="0">
                <a:solidFill>
                  <a:srgbClr val="FFFFFF"/>
                </a:solidFill>
                <a:latin typeface="微软雅黑"/>
                <a:cs typeface="微软雅黑"/>
              </a:rPr>
              <a:t> </a:t>
            </a:r>
            <a:r>
              <a:rPr b="1" spc="-5" dirty="0" err="1" smtClean="0">
                <a:solidFill>
                  <a:srgbClr val="FFFFFF"/>
                </a:solidFill>
                <a:latin typeface="微软雅黑"/>
                <a:cs typeface="微软雅黑"/>
              </a:rPr>
              <a:t>十多种编码方式</a:t>
            </a:r>
            <a:r>
              <a:rPr b="1" spc="-10" dirty="0" smtClean="0">
                <a:solidFill>
                  <a:srgbClr val="FFFFFF"/>
                </a:solidFill>
                <a:latin typeface="微软雅黑"/>
                <a:cs typeface="微软雅黑"/>
              </a:rPr>
              <a:t>,</a:t>
            </a:r>
            <a:r>
              <a:rPr lang="en-US" b="1" spc="-10" dirty="0" smtClean="0">
                <a:solidFill>
                  <a:srgbClr val="FFFFFF"/>
                </a:solidFill>
                <a:latin typeface="微软雅黑"/>
                <a:cs typeface="微软雅黑"/>
              </a:rPr>
              <a:t> </a:t>
            </a:r>
            <a:r>
              <a:rPr b="1" spc="-5" dirty="0" err="1" smtClean="0">
                <a:solidFill>
                  <a:srgbClr val="FFFFFF"/>
                </a:solidFill>
                <a:latin typeface="微软雅黑"/>
                <a:cs typeface="微软雅黑"/>
              </a:rPr>
              <a:t>数种对象类型</a:t>
            </a:r>
            <a:r>
              <a:rPr b="1" spc="-5" dirty="0">
                <a:solidFill>
                  <a:srgbClr val="FFFFFF"/>
                </a:solidFill>
                <a:latin typeface="微软雅黑"/>
                <a:cs typeface="微软雅黑"/>
              </a:rPr>
              <a:t>…  </a:t>
            </a:r>
            <a:r>
              <a:rPr sz="2400" b="1" spc="-5" dirty="0" err="1">
                <a:solidFill>
                  <a:srgbClr val="C00000"/>
                </a:solidFill>
                <a:latin typeface="黑体" panose="02010609060101010101" pitchFamily="49" charset="-122"/>
                <a:ea typeface="黑体" panose="02010609060101010101" pitchFamily="49" charset="-122"/>
                <a:cs typeface="微软雅黑"/>
              </a:rPr>
              <a:t>过滤是</a:t>
            </a:r>
            <a:r>
              <a:rPr lang="zh-CN" altLang="en-US" sz="2400" b="1" spc="-5" dirty="0">
                <a:solidFill>
                  <a:srgbClr val="C00000"/>
                </a:solidFill>
                <a:latin typeface="黑体" panose="02010609060101010101" pitchFamily="49" charset="-122"/>
                <a:ea typeface="黑体" panose="02010609060101010101" pitchFamily="49" charset="-122"/>
                <a:cs typeface="微软雅黑"/>
              </a:rPr>
              <a:t>一种</a:t>
            </a:r>
            <a:r>
              <a:rPr sz="2400" b="1" spc="-5" dirty="0" err="1">
                <a:solidFill>
                  <a:srgbClr val="C00000"/>
                </a:solidFill>
                <a:latin typeface="黑体" panose="02010609060101010101" pitchFamily="49" charset="-122"/>
                <a:ea typeface="黑体" panose="02010609060101010101" pitchFamily="49" charset="-122"/>
                <a:cs typeface="微软雅黑"/>
              </a:rPr>
              <a:t>低效的方法</a:t>
            </a:r>
            <a:r>
              <a:rPr sz="2400" b="1" spc="-5" dirty="0">
                <a:solidFill>
                  <a:srgbClr val="C00000"/>
                </a:solidFill>
                <a:latin typeface="黑体" panose="02010609060101010101" pitchFamily="49" charset="-122"/>
                <a:ea typeface="黑体" panose="02010609060101010101" pitchFamily="49" charset="-122"/>
                <a:cs typeface="微软雅黑"/>
              </a:rPr>
              <a:t>！</a:t>
            </a:r>
          </a:p>
        </p:txBody>
      </p:sp>
      <p:sp>
        <p:nvSpPr>
          <p:cNvPr id="25"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26"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27"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28"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29" name="标题 1"/>
          <p:cNvSpPr txBox="1">
            <a:spLocks/>
          </p:cNvSpPr>
          <p:nvPr/>
        </p:nvSpPr>
        <p:spPr>
          <a:xfrm>
            <a:off x="686338" y="369583"/>
            <a:ext cx="2810031"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a:solidFill>
                  <a:schemeClr val="accent1">
                    <a:lumMod val="50000"/>
                  </a:schemeClr>
                </a:solidFill>
                <a:latin typeface="微软雅黑" panose="020B0503020204020204" pitchFamily="34" charset="-122"/>
                <a:ea typeface="微软雅黑" panose="020B0503020204020204" pitchFamily="34" charset="-122"/>
              </a:rPr>
              <a:t>跨</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站脚本攻击</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 y="336652"/>
            <a:ext cx="12191999" cy="378554"/>
            <a:chOff x="1" y="336652"/>
            <a:chExt cx="12191999" cy="378554"/>
          </a:xfrm>
        </p:grpSpPr>
        <p:sp>
          <p:nvSpPr>
            <p:cNvPr id="31" name="矩形 30">
              <a:extLst>
                <a:ext uri="{FF2B5EF4-FFF2-40B4-BE49-F238E27FC236}">
                  <a16:creationId xmlns:a16="http://schemas.microsoft.com/office/drawing/2014/main" id="{F9A61405-0682-4602-BF60-F734C8C97EA0}"/>
                </a:ext>
              </a:extLst>
            </p:cNvPr>
            <p:cNvSpPr/>
            <p:nvPr/>
          </p:nvSpPr>
          <p:spPr>
            <a:xfrm>
              <a:off x="3081527" y="336652"/>
              <a:ext cx="9110473"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441312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5" name="object 5"/>
          <p:cNvSpPr txBox="1"/>
          <p:nvPr/>
        </p:nvSpPr>
        <p:spPr>
          <a:xfrm>
            <a:off x="955116" y="1150404"/>
            <a:ext cx="3575050" cy="451484"/>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a:cs typeface="微软雅黑"/>
              </a:rPr>
              <a:t>XSS漏洞的防范</a:t>
            </a:r>
            <a:r>
              <a:rPr sz="2800" b="1" spc="-10" dirty="0">
                <a:latin typeface="微软雅黑"/>
                <a:cs typeface="微软雅黑"/>
              </a:rPr>
              <a:t>—</a:t>
            </a:r>
            <a:r>
              <a:rPr sz="2800" b="1" spc="-5" dirty="0">
                <a:latin typeface="微软雅黑"/>
                <a:cs typeface="微软雅黑"/>
              </a:rPr>
              <a:t>转义</a:t>
            </a:r>
            <a:endParaRPr sz="2800">
              <a:latin typeface="微软雅黑"/>
              <a:cs typeface="微软雅黑"/>
            </a:endParaRPr>
          </a:p>
        </p:txBody>
      </p:sp>
      <p:sp>
        <p:nvSpPr>
          <p:cNvPr id="8" name="object 8"/>
          <p:cNvSpPr/>
          <p:nvPr/>
        </p:nvSpPr>
        <p:spPr>
          <a:xfrm>
            <a:off x="1873692" y="2053183"/>
            <a:ext cx="8097012" cy="1426849"/>
          </a:xfrm>
          <a:custGeom>
            <a:avLst/>
            <a:gdLst/>
            <a:ahLst/>
            <a:cxnLst/>
            <a:rect l="l" t="t" r="r" b="b"/>
            <a:pathLst>
              <a:path w="6555105" h="1374139">
                <a:moveTo>
                  <a:pt x="0" y="1373860"/>
                </a:moveTo>
                <a:lnTo>
                  <a:pt x="6554723" y="1373860"/>
                </a:lnTo>
                <a:lnTo>
                  <a:pt x="6554723" y="0"/>
                </a:lnTo>
                <a:lnTo>
                  <a:pt x="0" y="0"/>
                </a:lnTo>
                <a:lnTo>
                  <a:pt x="0" y="1373860"/>
                </a:lnTo>
                <a:close/>
              </a:path>
            </a:pathLst>
          </a:custGeom>
          <a:solidFill>
            <a:srgbClr val="D9D9D9"/>
          </a:solidFill>
        </p:spPr>
        <p:txBody>
          <a:bodyPr wrap="square" lIns="0" tIns="0" rIns="0" bIns="0" rtlCol="0"/>
          <a:lstStyle/>
          <a:p>
            <a:endParaRPr/>
          </a:p>
        </p:txBody>
      </p:sp>
      <p:sp>
        <p:nvSpPr>
          <p:cNvPr id="9" name="object 9"/>
          <p:cNvSpPr/>
          <p:nvPr/>
        </p:nvSpPr>
        <p:spPr>
          <a:xfrm>
            <a:off x="1928123" y="2046833"/>
            <a:ext cx="6555105" cy="12700"/>
          </a:xfrm>
          <a:custGeom>
            <a:avLst/>
            <a:gdLst/>
            <a:ahLst/>
            <a:cxnLst/>
            <a:rect l="l" t="t" r="r" b="b"/>
            <a:pathLst>
              <a:path w="6555105" h="12700">
                <a:moveTo>
                  <a:pt x="0" y="12700"/>
                </a:moveTo>
                <a:lnTo>
                  <a:pt x="6555104" y="12700"/>
                </a:lnTo>
                <a:lnTo>
                  <a:pt x="6555104" y="0"/>
                </a:lnTo>
                <a:lnTo>
                  <a:pt x="0" y="0"/>
                </a:lnTo>
                <a:lnTo>
                  <a:pt x="0" y="12700"/>
                </a:lnTo>
                <a:close/>
              </a:path>
            </a:pathLst>
          </a:custGeom>
          <a:solidFill>
            <a:srgbClr val="FFFFFF"/>
          </a:solidFill>
        </p:spPr>
        <p:txBody>
          <a:bodyPr wrap="square" lIns="0" tIns="0" rIns="0" bIns="0" rtlCol="0"/>
          <a:lstStyle/>
          <a:p>
            <a:endParaRPr/>
          </a:p>
        </p:txBody>
      </p:sp>
      <p:sp>
        <p:nvSpPr>
          <p:cNvPr id="13" name="object 13"/>
          <p:cNvSpPr txBox="1"/>
          <p:nvPr/>
        </p:nvSpPr>
        <p:spPr>
          <a:xfrm>
            <a:off x="1996068" y="2063978"/>
            <a:ext cx="4796620" cy="1398460"/>
          </a:xfrm>
          <a:prstGeom prst="rect">
            <a:avLst/>
          </a:prstGeom>
        </p:spPr>
        <p:txBody>
          <a:bodyPr vert="horz" wrap="square" lIns="0" tIns="13335" rIns="0" bIns="0" rtlCol="0">
            <a:spAutoFit/>
          </a:bodyPr>
          <a:lstStyle/>
          <a:p>
            <a:pPr marR="5080">
              <a:lnSpc>
                <a:spcPct val="100000"/>
              </a:lnSpc>
              <a:spcBef>
                <a:spcPts val="105"/>
              </a:spcBef>
            </a:pPr>
            <a:r>
              <a:rPr b="1" spc="-5" dirty="0">
                <a:latin typeface="Calibri"/>
                <a:cs typeface="Calibri"/>
              </a:rPr>
              <a:t>String title </a:t>
            </a:r>
            <a:r>
              <a:rPr b="1" dirty="0">
                <a:latin typeface="Calibri"/>
                <a:cs typeface="Calibri"/>
              </a:rPr>
              <a:t>= </a:t>
            </a:r>
            <a:r>
              <a:rPr b="1" spc="-10" dirty="0">
                <a:latin typeface="Calibri"/>
                <a:cs typeface="Calibri"/>
              </a:rPr>
              <a:t>request.getParameter(“title”);  </a:t>
            </a:r>
            <a:endParaRPr lang="en-US" b="1" spc="-10" dirty="0" smtClean="0">
              <a:latin typeface="Calibri"/>
              <a:cs typeface="Calibri"/>
            </a:endParaRPr>
          </a:p>
          <a:p>
            <a:pPr marR="5080">
              <a:lnSpc>
                <a:spcPct val="100000"/>
              </a:lnSpc>
              <a:spcBef>
                <a:spcPts val="105"/>
              </a:spcBef>
            </a:pPr>
            <a:r>
              <a:rPr b="1" spc="-5" dirty="0" smtClean="0">
                <a:latin typeface="Calibri"/>
                <a:cs typeface="Calibri"/>
              </a:rPr>
              <a:t>String </a:t>
            </a:r>
            <a:r>
              <a:rPr b="1" spc="-5" dirty="0">
                <a:latin typeface="Calibri"/>
                <a:cs typeface="Calibri"/>
              </a:rPr>
              <a:t>id </a:t>
            </a:r>
            <a:r>
              <a:rPr b="1" dirty="0">
                <a:latin typeface="Calibri"/>
                <a:cs typeface="Calibri"/>
              </a:rPr>
              <a:t>=</a:t>
            </a:r>
            <a:r>
              <a:rPr b="1" spc="-20" dirty="0">
                <a:latin typeface="Calibri"/>
                <a:cs typeface="Calibri"/>
              </a:rPr>
              <a:t> </a:t>
            </a:r>
            <a:r>
              <a:rPr b="1" spc="-10" dirty="0">
                <a:latin typeface="Calibri"/>
                <a:cs typeface="Calibri"/>
              </a:rPr>
              <a:t>request.getParameter(“id”);</a:t>
            </a:r>
            <a:endParaRPr dirty="0">
              <a:latin typeface="Calibri"/>
              <a:cs typeface="Calibri"/>
            </a:endParaRPr>
          </a:p>
          <a:p>
            <a:pPr>
              <a:lnSpc>
                <a:spcPct val="100000"/>
              </a:lnSpc>
            </a:pPr>
            <a:r>
              <a:rPr b="1" spc="-5" dirty="0">
                <a:latin typeface="Calibri"/>
                <a:cs typeface="Calibri"/>
              </a:rPr>
              <a:t>….</a:t>
            </a:r>
            <a:endParaRPr dirty="0">
              <a:latin typeface="Calibri"/>
              <a:cs typeface="Calibri"/>
            </a:endParaRPr>
          </a:p>
          <a:p>
            <a:pPr>
              <a:lnSpc>
                <a:spcPct val="100000"/>
              </a:lnSpc>
            </a:pPr>
            <a:r>
              <a:rPr b="1" spc="-5" dirty="0">
                <a:latin typeface="Calibri"/>
                <a:cs typeface="Calibri"/>
              </a:rPr>
              <a:t>&lt;span&gt;</a:t>
            </a:r>
            <a:r>
              <a:rPr b="1" spc="-15" dirty="0">
                <a:latin typeface="Calibri"/>
                <a:cs typeface="Calibri"/>
              </a:rPr>
              <a:t> </a:t>
            </a:r>
            <a:r>
              <a:rPr b="1" spc="-5" dirty="0">
                <a:latin typeface="Calibri"/>
                <a:cs typeface="Calibri"/>
              </a:rPr>
              <a:t>&lt;%=title%&gt;&lt;/span&gt;</a:t>
            </a:r>
            <a:endParaRPr dirty="0">
              <a:latin typeface="Calibri"/>
              <a:cs typeface="Calibri"/>
            </a:endParaRPr>
          </a:p>
          <a:p>
            <a:pPr>
              <a:lnSpc>
                <a:spcPct val="100000"/>
              </a:lnSpc>
            </a:pPr>
            <a:r>
              <a:rPr b="1" spc="-5" dirty="0">
                <a:latin typeface="Calibri"/>
                <a:cs typeface="Calibri"/>
              </a:rPr>
              <a:t>&lt;span&gt;</a:t>
            </a:r>
            <a:r>
              <a:rPr b="1" spc="-15" dirty="0">
                <a:latin typeface="Calibri"/>
                <a:cs typeface="Calibri"/>
              </a:rPr>
              <a:t> </a:t>
            </a:r>
            <a:r>
              <a:rPr b="1" spc="-10" dirty="0" smtClean="0">
                <a:latin typeface="Calibri"/>
                <a:cs typeface="Calibri"/>
              </a:rPr>
              <a:t>&lt;%=</a:t>
            </a:r>
            <a:r>
              <a:rPr lang="en-US" altLang="zh-CN" b="1" spc="-10" dirty="0">
                <a:latin typeface="Calibri"/>
                <a:cs typeface="Calibri"/>
              </a:rPr>
              <a:t>id</a:t>
            </a:r>
            <a:r>
              <a:rPr b="1" spc="-10" dirty="0" smtClean="0">
                <a:latin typeface="Calibri"/>
                <a:cs typeface="Calibri"/>
              </a:rPr>
              <a:t>%&gt;&lt;/</a:t>
            </a:r>
            <a:r>
              <a:rPr b="1" spc="-10" dirty="0">
                <a:latin typeface="Calibri"/>
                <a:cs typeface="Calibri"/>
              </a:rPr>
              <a:t>span&gt;</a:t>
            </a:r>
            <a:endParaRPr dirty="0">
              <a:latin typeface="Calibri"/>
              <a:cs typeface="Calibri"/>
            </a:endParaRPr>
          </a:p>
        </p:txBody>
      </p:sp>
      <p:sp>
        <p:nvSpPr>
          <p:cNvPr id="14" name="object 14"/>
          <p:cNvSpPr/>
          <p:nvPr/>
        </p:nvSpPr>
        <p:spPr>
          <a:xfrm>
            <a:off x="1873692" y="3668529"/>
            <a:ext cx="8097012" cy="1970271"/>
          </a:xfrm>
          <a:custGeom>
            <a:avLst/>
            <a:gdLst/>
            <a:ahLst/>
            <a:cxnLst/>
            <a:rect l="l" t="t" r="r" b="b"/>
            <a:pathLst>
              <a:path w="6555105" h="2118995">
                <a:moveTo>
                  <a:pt x="0" y="2118398"/>
                </a:moveTo>
                <a:lnTo>
                  <a:pt x="6554723" y="2118398"/>
                </a:lnTo>
                <a:lnTo>
                  <a:pt x="6554723" y="0"/>
                </a:lnTo>
                <a:lnTo>
                  <a:pt x="0" y="0"/>
                </a:lnTo>
                <a:lnTo>
                  <a:pt x="0" y="2118398"/>
                </a:lnTo>
                <a:close/>
              </a:path>
            </a:pathLst>
          </a:custGeom>
          <a:solidFill>
            <a:srgbClr val="D9D9D9"/>
          </a:solidFill>
        </p:spPr>
        <p:txBody>
          <a:bodyPr wrap="square" lIns="0" tIns="0" rIns="0" bIns="0" rtlCol="0"/>
          <a:lstStyle/>
          <a:p>
            <a:endParaRPr/>
          </a:p>
        </p:txBody>
      </p:sp>
      <p:sp>
        <p:nvSpPr>
          <p:cNvPr id="15" name="object 15"/>
          <p:cNvSpPr/>
          <p:nvPr/>
        </p:nvSpPr>
        <p:spPr>
          <a:xfrm>
            <a:off x="1928123" y="3654971"/>
            <a:ext cx="6555105" cy="12700"/>
          </a:xfrm>
          <a:custGeom>
            <a:avLst/>
            <a:gdLst/>
            <a:ahLst/>
            <a:cxnLst/>
            <a:rect l="l" t="t" r="r" b="b"/>
            <a:pathLst>
              <a:path w="6555105" h="12700">
                <a:moveTo>
                  <a:pt x="0" y="12700"/>
                </a:moveTo>
                <a:lnTo>
                  <a:pt x="6555104" y="12700"/>
                </a:lnTo>
                <a:lnTo>
                  <a:pt x="6555104" y="0"/>
                </a:lnTo>
                <a:lnTo>
                  <a:pt x="0" y="0"/>
                </a:lnTo>
                <a:lnTo>
                  <a:pt x="0" y="12700"/>
                </a:lnTo>
                <a:close/>
              </a:path>
            </a:pathLst>
          </a:custGeom>
          <a:solidFill>
            <a:srgbClr val="FFFFFF"/>
          </a:solidFill>
        </p:spPr>
        <p:txBody>
          <a:bodyPr wrap="square" lIns="0" tIns="0" rIns="0" bIns="0" rtlCol="0"/>
          <a:lstStyle/>
          <a:p>
            <a:endParaRPr/>
          </a:p>
        </p:txBody>
      </p:sp>
      <p:sp>
        <p:nvSpPr>
          <p:cNvPr id="19" name="object 19"/>
          <p:cNvSpPr txBox="1"/>
          <p:nvPr/>
        </p:nvSpPr>
        <p:spPr>
          <a:xfrm>
            <a:off x="1996068" y="3677831"/>
            <a:ext cx="6487160" cy="1737014"/>
          </a:xfrm>
          <a:prstGeom prst="rect">
            <a:avLst/>
          </a:prstGeom>
        </p:spPr>
        <p:txBody>
          <a:bodyPr vert="horz" wrap="square" lIns="0" tIns="13335" rIns="0" bIns="0" rtlCol="0">
            <a:spAutoFit/>
          </a:bodyPr>
          <a:lstStyle/>
          <a:p>
            <a:pPr marR="1447800">
              <a:lnSpc>
                <a:spcPct val="100000"/>
              </a:lnSpc>
              <a:spcBef>
                <a:spcPts val="105"/>
              </a:spcBef>
            </a:pPr>
            <a:r>
              <a:rPr sz="1600" b="1" spc="-10" dirty="0">
                <a:solidFill>
                  <a:srgbClr val="C00000"/>
                </a:solidFill>
                <a:latin typeface="微软雅黑"/>
                <a:cs typeface="微软雅黑"/>
              </a:rPr>
              <a:t>String </a:t>
            </a:r>
            <a:r>
              <a:rPr sz="1600" b="1" spc="-5" dirty="0">
                <a:solidFill>
                  <a:srgbClr val="C00000"/>
                </a:solidFill>
                <a:latin typeface="微软雅黑"/>
                <a:cs typeface="微软雅黑"/>
              </a:rPr>
              <a:t>title </a:t>
            </a:r>
            <a:r>
              <a:rPr sz="1600" b="1" dirty="0">
                <a:solidFill>
                  <a:srgbClr val="C00000"/>
                </a:solidFill>
                <a:latin typeface="微软雅黑"/>
                <a:cs typeface="微软雅黑"/>
              </a:rPr>
              <a:t>= </a:t>
            </a:r>
            <a:r>
              <a:rPr sz="1600" b="1" spc="-5" dirty="0">
                <a:solidFill>
                  <a:srgbClr val="C00000"/>
                </a:solidFill>
                <a:latin typeface="微软雅黑"/>
                <a:cs typeface="微软雅黑"/>
              </a:rPr>
              <a:t>request.getParameter(“title”);  </a:t>
            </a:r>
            <a:r>
              <a:rPr sz="1600" b="1" spc="-10" dirty="0">
                <a:solidFill>
                  <a:srgbClr val="C00000"/>
                </a:solidFill>
                <a:latin typeface="微软雅黑"/>
                <a:cs typeface="微软雅黑"/>
              </a:rPr>
              <a:t>String </a:t>
            </a:r>
            <a:r>
              <a:rPr sz="1600" b="1" spc="-5" dirty="0">
                <a:solidFill>
                  <a:srgbClr val="C00000"/>
                </a:solidFill>
                <a:latin typeface="微软雅黑"/>
                <a:cs typeface="微软雅黑"/>
              </a:rPr>
              <a:t>id </a:t>
            </a:r>
            <a:r>
              <a:rPr sz="1600" b="1" dirty="0">
                <a:solidFill>
                  <a:srgbClr val="C00000"/>
                </a:solidFill>
                <a:latin typeface="微软雅黑"/>
                <a:cs typeface="微软雅黑"/>
              </a:rPr>
              <a:t>=</a:t>
            </a:r>
            <a:r>
              <a:rPr sz="1600" b="1" spc="-40" dirty="0">
                <a:solidFill>
                  <a:srgbClr val="C00000"/>
                </a:solidFill>
                <a:latin typeface="微软雅黑"/>
                <a:cs typeface="微软雅黑"/>
              </a:rPr>
              <a:t> </a:t>
            </a:r>
            <a:r>
              <a:rPr sz="1600" b="1" spc="-5" dirty="0">
                <a:solidFill>
                  <a:srgbClr val="C00000"/>
                </a:solidFill>
                <a:latin typeface="微软雅黑"/>
                <a:cs typeface="微软雅黑"/>
              </a:rPr>
              <a:t>request.getParameter(“id”);</a:t>
            </a:r>
            <a:endParaRPr sz="1600" dirty="0">
              <a:latin typeface="微软雅黑"/>
              <a:cs typeface="微软雅黑"/>
            </a:endParaRPr>
          </a:p>
          <a:p>
            <a:pPr>
              <a:lnSpc>
                <a:spcPct val="100000"/>
              </a:lnSpc>
            </a:pPr>
            <a:r>
              <a:rPr sz="1600" b="1" dirty="0">
                <a:solidFill>
                  <a:srgbClr val="C00000"/>
                </a:solidFill>
                <a:latin typeface="微软雅黑"/>
                <a:cs typeface="微软雅黑"/>
              </a:rPr>
              <a:t>….</a:t>
            </a:r>
            <a:endParaRPr sz="1600" dirty="0">
              <a:latin typeface="微软雅黑"/>
              <a:cs typeface="微软雅黑"/>
            </a:endParaRPr>
          </a:p>
          <a:p>
            <a:pPr>
              <a:lnSpc>
                <a:spcPct val="100000"/>
              </a:lnSpc>
            </a:pPr>
            <a:r>
              <a:rPr sz="1600" b="1" spc="-10" dirty="0">
                <a:solidFill>
                  <a:srgbClr val="C00000"/>
                </a:solidFill>
                <a:latin typeface="微软雅黑"/>
                <a:cs typeface="微软雅黑"/>
              </a:rPr>
              <a:t>&lt;span&gt;</a:t>
            </a:r>
            <a:r>
              <a:rPr sz="1600" b="1" spc="-15" dirty="0">
                <a:solidFill>
                  <a:srgbClr val="C00000"/>
                </a:solidFill>
                <a:latin typeface="微软雅黑"/>
                <a:cs typeface="微软雅黑"/>
              </a:rPr>
              <a:t> </a:t>
            </a:r>
            <a:r>
              <a:rPr sz="1600" b="1" spc="-10" dirty="0">
                <a:solidFill>
                  <a:srgbClr val="C00000"/>
                </a:solidFill>
                <a:latin typeface="微软雅黑"/>
                <a:cs typeface="微软雅黑"/>
              </a:rPr>
              <a:t>&lt;%=xss.HtmlEncoder(title,”HTML”)%&gt;&lt;/span&gt;</a:t>
            </a:r>
            <a:endParaRPr sz="1600" dirty="0">
              <a:latin typeface="微软雅黑"/>
              <a:cs typeface="微软雅黑"/>
            </a:endParaRPr>
          </a:p>
          <a:p>
            <a:pPr>
              <a:lnSpc>
                <a:spcPct val="100000"/>
              </a:lnSpc>
            </a:pPr>
            <a:r>
              <a:rPr sz="1600" b="1" spc="-10" dirty="0">
                <a:solidFill>
                  <a:srgbClr val="C00000"/>
                </a:solidFill>
                <a:latin typeface="微软雅黑"/>
                <a:cs typeface="微软雅黑"/>
              </a:rPr>
              <a:t>&lt;span&gt;</a:t>
            </a:r>
            <a:r>
              <a:rPr sz="1600" b="1" spc="-15" dirty="0">
                <a:solidFill>
                  <a:srgbClr val="C00000"/>
                </a:solidFill>
                <a:latin typeface="微软雅黑"/>
                <a:cs typeface="微软雅黑"/>
              </a:rPr>
              <a:t> </a:t>
            </a:r>
            <a:r>
              <a:rPr sz="1600" b="1" spc="-10" dirty="0">
                <a:solidFill>
                  <a:srgbClr val="C00000"/>
                </a:solidFill>
                <a:latin typeface="微软雅黑"/>
                <a:cs typeface="微软雅黑"/>
              </a:rPr>
              <a:t>&lt;%=</a:t>
            </a:r>
            <a:r>
              <a:rPr sz="1600" b="1" spc="-10" dirty="0" err="1" smtClean="0">
                <a:solidFill>
                  <a:srgbClr val="C00000"/>
                </a:solidFill>
                <a:latin typeface="微软雅黑"/>
                <a:cs typeface="微软雅黑"/>
              </a:rPr>
              <a:t>xss.HtmlEncoder</a:t>
            </a:r>
            <a:r>
              <a:rPr sz="1600" b="1" spc="-10" dirty="0" smtClean="0">
                <a:solidFill>
                  <a:srgbClr val="C00000"/>
                </a:solidFill>
                <a:latin typeface="微软雅黑"/>
                <a:cs typeface="微软雅黑"/>
              </a:rPr>
              <a:t>(</a:t>
            </a:r>
            <a:r>
              <a:rPr lang="en-US" altLang="zh-CN" sz="1600" b="1" spc="-10" dirty="0" err="1" smtClean="0">
                <a:solidFill>
                  <a:srgbClr val="C00000"/>
                </a:solidFill>
                <a:latin typeface="微软雅黑"/>
                <a:cs typeface="微软雅黑"/>
              </a:rPr>
              <a:t>id</a:t>
            </a:r>
            <a:r>
              <a:rPr sz="1600" b="1" spc="-10" dirty="0" err="1" smtClean="0">
                <a:solidFill>
                  <a:srgbClr val="C00000"/>
                </a:solidFill>
                <a:latin typeface="微软雅黑"/>
                <a:cs typeface="微软雅黑"/>
              </a:rPr>
              <a:t>,”</a:t>
            </a:r>
            <a:r>
              <a:rPr sz="1600" b="1" spc="-10" dirty="0" err="1">
                <a:solidFill>
                  <a:srgbClr val="C00000"/>
                </a:solidFill>
                <a:latin typeface="微软雅黑"/>
                <a:cs typeface="微软雅黑"/>
              </a:rPr>
              <a:t>HTML</a:t>
            </a:r>
            <a:r>
              <a:rPr sz="1600" b="1" spc="-10" dirty="0">
                <a:solidFill>
                  <a:srgbClr val="C00000"/>
                </a:solidFill>
                <a:latin typeface="微软雅黑"/>
                <a:cs typeface="微软雅黑"/>
              </a:rPr>
              <a:t>”)%&gt;&lt;/span&gt;</a:t>
            </a:r>
            <a:endParaRPr sz="1600" dirty="0">
              <a:latin typeface="微软雅黑"/>
              <a:cs typeface="微软雅黑"/>
            </a:endParaRPr>
          </a:p>
          <a:p>
            <a:pPr>
              <a:lnSpc>
                <a:spcPct val="100000"/>
              </a:lnSpc>
              <a:spcBef>
                <a:spcPts val="10"/>
              </a:spcBef>
            </a:pPr>
            <a:endParaRPr sz="1600" dirty="0">
              <a:latin typeface="Times New Roman"/>
              <a:cs typeface="Times New Roman"/>
            </a:endParaRPr>
          </a:p>
          <a:p>
            <a:pPr>
              <a:lnSpc>
                <a:spcPct val="100000"/>
              </a:lnSpc>
            </a:pPr>
            <a:r>
              <a:rPr sz="1600" dirty="0" err="1">
                <a:latin typeface="微软雅黑"/>
                <a:cs typeface="微软雅黑"/>
              </a:rPr>
              <a:t>把输入的值转义成</a:t>
            </a:r>
            <a:r>
              <a:rPr sz="1600" spc="-5" dirty="0" err="1" smtClean="0">
                <a:latin typeface="微软雅黑"/>
                <a:cs typeface="微软雅黑"/>
              </a:rPr>
              <a:t>html</a:t>
            </a:r>
            <a:r>
              <a:rPr lang="zh-CN" altLang="en-US" sz="1600" dirty="0">
                <a:latin typeface="微软雅黑"/>
                <a:cs typeface="微软雅黑"/>
              </a:rPr>
              <a:t>编</a:t>
            </a:r>
            <a:r>
              <a:rPr sz="1600" spc="0" dirty="0" smtClean="0">
                <a:latin typeface="微软雅黑"/>
                <a:cs typeface="微软雅黑"/>
              </a:rPr>
              <a:t>码</a:t>
            </a:r>
            <a:endParaRPr sz="1600" dirty="0">
              <a:latin typeface="微软雅黑"/>
              <a:cs typeface="微软雅黑"/>
            </a:endParaRPr>
          </a:p>
        </p:txBody>
      </p:sp>
      <p:sp>
        <p:nvSpPr>
          <p:cNvPr id="21" name="object 21"/>
          <p:cNvSpPr/>
          <p:nvPr/>
        </p:nvSpPr>
        <p:spPr>
          <a:xfrm>
            <a:off x="9053776" y="4207875"/>
            <a:ext cx="857885" cy="514350"/>
          </a:xfrm>
          <a:custGeom>
            <a:avLst/>
            <a:gdLst/>
            <a:ahLst/>
            <a:cxnLst/>
            <a:rect l="l" t="t" r="r" b="b"/>
            <a:pathLst>
              <a:path w="857884" h="514350">
                <a:moveTo>
                  <a:pt x="428713" y="514350"/>
                </a:moveTo>
                <a:lnTo>
                  <a:pt x="370550" y="512002"/>
                </a:lnTo>
                <a:lnTo>
                  <a:pt x="314766" y="505162"/>
                </a:lnTo>
                <a:lnTo>
                  <a:pt x="261870" y="494135"/>
                </a:lnTo>
                <a:lnTo>
                  <a:pt x="212373" y="479229"/>
                </a:lnTo>
                <a:lnTo>
                  <a:pt x="166785" y="460749"/>
                </a:lnTo>
                <a:lnTo>
                  <a:pt x="125617" y="439000"/>
                </a:lnTo>
                <a:lnTo>
                  <a:pt x="89379" y="414290"/>
                </a:lnTo>
                <a:lnTo>
                  <a:pt x="58581" y="386922"/>
                </a:lnTo>
                <a:lnTo>
                  <a:pt x="33734" y="357205"/>
                </a:lnTo>
                <a:lnTo>
                  <a:pt x="3933" y="291942"/>
                </a:lnTo>
                <a:lnTo>
                  <a:pt x="0" y="257009"/>
                </a:lnTo>
                <a:lnTo>
                  <a:pt x="3933" y="222150"/>
                </a:lnTo>
                <a:lnTo>
                  <a:pt x="33734" y="156999"/>
                </a:lnTo>
                <a:lnTo>
                  <a:pt x="58581" y="127323"/>
                </a:lnTo>
                <a:lnTo>
                  <a:pt x="89379" y="99988"/>
                </a:lnTo>
                <a:lnTo>
                  <a:pt x="125617" y="75303"/>
                </a:lnTo>
                <a:lnTo>
                  <a:pt x="166785" y="53572"/>
                </a:lnTo>
                <a:lnTo>
                  <a:pt x="212373" y="35105"/>
                </a:lnTo>
                <a:lnTo>
                  <a:pt x="261870" y="20207"/>
                </a:lnTo>
                <a:lnTo>
                  <a:pt x="314766" y="9185"/>
                </a:lnTo>
                <a:lnTo>
                  <a:pt x="370550" y="2347"/>
                </a:lnTo>
                <a:lnTo>
                  <a:pt x="428713" y="0"/>
                </a:lnTo>
                <a:lnTo>
                  <a:pt x="486874" y="2347"/>
                </a:lnTo>
                <a:lnTo>
                  <a:pt x="542656" y="9186"/>
                </a:lnTo>
                <a:lnTo>
                  <a:pt x="595550" y="20209"/>
                </a:lnTo>
                <a:lnTo>
                  <a:pt x="645045" y="35111"/>
                </a:lnTo>
                <a:lnTo>
                  <a:pt x="690630" y="53584"/>
                </a:lnTo>
                <a:lnTo>
                  <a:pt x="731794" y="75323"/>
                </a:lnTo>
                <a:lnTo>
                  <a:pt x="768027" y="100021"/>
                </a:lnTo>
                <a:lnTo>
                  <a:pt x="798817" y="127372"/>
                </a:lnTo>
                <a:lnTo>
                  <a:pt x="823654" y="157069"/>
                </a:lnTo>
                <a:lnTo>
                  <a:pt x="853425" y="222277"/>
                </a:lnTo>
                <a:lnTo>
                  <a:pt x="857338" y="257175"/>
                </a:lnTo>
                <a:lnTo>
                  <a:pt x="853425" y="292070"/>
                </a:lnTo>
                <a:lnTo>
                  <a:pt x="823654" y="357275"/>
                </a:lnTo>
                <a:lnTo>
                  <a:pt x="798817" y="386971"/>
                </a:lnTo>
                <a:lnTo>
                  <a:pt x="768027" y="414322"/>
                </a:lnTo>
                <a:lnTo>
                  <a:pt x="731794" y="439021"/>
                </a:lnTo>
                <a:lnTo>
                  <a:pt x="690630" y="460761"/>
                </a:lnTo>
                <a:lnTo>
                  <a:pt x="645045" y="479235"/>
                </a:lnTo>
                <a:lnTo>
                  <a:pt x="595550" y="494138"/>
                </a:lnTo>
                <a:lnTo>
                  <a:pt x="542656" y="505162"/>
                </a:lnTo>
                <a:lnTo>
                  <a:pt x="486874" y="512002"/>
                </a:lnTo>
                <a:lnTo>
                  <a:pt x="428713" y="514350"/>
                </a:lnTo>
                <a:close/>
              </a:path>
            </a:pathLst>
          </a:custGeom>
          <a:solidFill>
            <a:srgbClr val="00CC00"/>
          </a:solidFill>
        </p:spPr>
        <p:txBody>
          <a:bodyPr wrap="square" lIns="0" tIns="0" rIns="0" bIns="0" rtlCol="0"/>
          <a:lstStyle/>
          <a:p>
            <a:endParaRPr/>
          </a:p>
        </p:txBody>
      </p:sp>
      <p:sp>
        <p:nvSpPr>
          <p:cNvPr id="22" name="object 22"/>
          <p:cNvSpPr txBox="1"/>
          <p:nvPr/>
        </p:nvSpPr>
        <p:spPr>
          <a:xfrm>
            <a:off x="9247349" y="4300343"/>
            <a:ext cx="469900" cy="299720"/>
          </a:xfrm>
          <a:prstGeom prst="rect">
            <a:avLst/>
          </a:prstGeom>
        </p:spPr>
        <p:txBody>
          <a:bodyPr vert="horz" wrap="square" lIns="0" tIns="12700" rIns="0" bIns="0" rtlCol="0">
            <a:spAutoFit/>
          </a:bodyPr>
          <a:lstStyle/>
          <a:p>
            <a:pPr>
              <a:lnSpc>
                <a:spcPct val="100000"/>
              </a:lnSpc>
              <a:spcBef>
                <a:spcPts val="100"/>
              </a:spcBef>
            </a:pPr>
            <a:r>
              <a:rPr sz="1800" b="1" dirty="0">
                <a:solidFill>
                  <a:srgbClr val="FFFFFF"/>
                </a:solidFill>
                <a:latin typeface="微软雅黑"/>
                <a:cs typeface="微软雅黑"/>
              </a:rPr>
              <a:t>安全</a:t>
            </a:r>
            <a:endParaRPr sz="1800" dirty="0">
              <a:latin typeface="微软雅黑"/>
              <a:cs typeface="微软雅黑"/>
            </a:endParaRPr>
          </a:p>
        </p:txBody>
      </p:sp>
      <p:sp>
        <p:nvSpPr>
          <p:cNvPr id="23" name="object 23"/>
          <p:cNvSpPr/>
          <p:nvPr/>
        </p:nvSpPr>
        <p:spPr>
          <a:xfrm>
            <a:off x="8961340" y="2414439"/>
            <a:ext cx="857885" cy="514350"/>
          </a:xfrm>
          <a:custGeom>
            <a:avLst/>
            <a:gdLst/>
            <a:ahLst/>
            <a:cxnLst/>
            <a:rect l="l" t="t" r="r" b="b"/>
            <a:pathLst>
              <a:path w="857884" h="514350">
                <a:moveTo>
                  <a:pt x="428713" y="514350"/>
                </a:moveTo>
                <a:lnTo>
                  <a:pt x="370550" y="512001"/>
                </a:lnTo>
                <a:lnTo>
                  <a:pt x="314766" y="505161"/>
                </a:lnTo>
                <a:lnTo>
                  <a:pt x="261870" y="494133"/>
                </a:lnTo>
                <a:lnTo>
                  <a:pt x="212373" y="479225"/>
                </a:lnTo>
                <a:lnTo>
                  <a:pt x="166785" y="460740"/>
                </a:lnTo>
                <a:lnTo>
                  <a:pt x="125617" y="438985"/>
                </a:lnTo>
                <a:lnTo>
                  <a:pt x="89379" y="414264"/>
                </a:lnTo>
                <a:lnTo>
                  <a:pt x="58581" y="386885"/>
                </a:lnTo>
                <a:lnTo>
                  <a:pt x="33734" y="357151"/>
                </a:lnTo>
                <a:lnTo>
                  <a:pt x="3933" y="291845"/>
                </a:lnTo>
                <a:lnTo>
                  <a:pt x="0" y="256882"/>
                </a:lnTo>
                <a:lnTo>
                  <a:pt x="3933" y="222052"/>
                </a:lnTo>
                <a:lnTo>
                  <a:pt x="33734" y="156946"/>
                </a:lnTo>
                <a:lnTo>
                  <a:pt x="58581" y="127285"/>
                </a:lnTo>
                <a:lnTo>
                  <a:pt x="89379" y="99963"/>
                </a:lnTo>
                <a:lnTo>
                  <a:pt x="125617" y="75287"/>
                </a:lnTo>
                <a:lnTo>
                  <a:pt x="166785" y="53563"/>
                </a:lnTo>
                <a:lnTo>
                  <a:pt x="212373" y="35100"/>
                </a:lnTo>
                <a:lnTo>
                  <a:pt x="261870" y="20205"/>
                </a:lnTo>
                <a:lnTo>
                  <a:pt x="314766" y="9184"/>
                </a:lnTo>
                <a:lnTo>
                  <a:pt x="370550" y="2347"/>
                </a:lnTo>
                <a:lnTo>
                  <a:pt x="428713" y="0"/>
                </a:lnTo>
                <a:lnTo>
                  <a:pt x="486874" y="2347"/>
                </a:lnTo>
                <a:lnTo>
                  <a:pt x="542656" y="9186"/>
                </a:lnTo>
                <a:lnTo>
                  <a:pt x="595550" y="20209"/>
                </a:lnTo>
                <a:lnTo>
                  <a:pt x="645045" y="35111"/>
                </a:lnTo>
                <a:lnTo>
                  <a:pt x="690630" y="53584"/>
                </a:lnTo>
                <a:lnTo>
                  <a:pt x="731794" y="75323"/>
                </a:lnTo>
                <a:lnTo>
                  <a:pt x="768027" y="100021"/>
                </a:lnTo>
                <a:lnTo>
                  <a:pt x="798817" y="127372"/>
                </a:lnTo>
                <a:lnTo>
                  <a:pt x="823654" y="157069"/>
                </a:lnTo>
                <a:lnTo>
                  <a:pt x="853425" y="222277"/>
                </a:lnTo>
                <a:lnTo>
                  <a:pt x="857338" y="257175"/>
                </a:lnTo>
                <a:lnTo>
                  <a:pt x="853425" y="292070"/>
                </a:lnTo>
                <a:lnTo>
                  <a:pt x="823654" y="357275"/>
                </a:lnTo>
                <a:lnTo>
                  <a:pt x="798817" y="386971"/>
                </a:lnTo>
                <a:lnTo>
                  <a:pt x="768027" y="414322"/>
                </a:lnTo>
                <a:lnTo>
                  <a:pt x="731794" y="439021"/>
                </a:lnTo>
                <a:lnTo>
                  <a:pt x="690630" y="460761"/>
                </a:lnTo>
                <a:lnTo>
                  <a:pt x="645045" y="479235"/>
                </a:lnTo>
                <a:lnTo>
                  <a:pt x="595550" y="494138"/>
                </a:lnTo>
                <a:lnTo>
                  <a:pt x="542656" y="505162"/>
                </a:lnTo>
                <a:lnTo>
                  <a:pt x="486874" y="512002"/>
                </a:lnTo>
                <a:lnTo>
                  <a:pt x="428713" y="514350"/>
                </a:lnTo>
                <a:close/>
              </a:path>
            </a:pathLst>
          </a:custGeom>
          <a:solidFill>
            <a:srgbClr val="FF0000"/>
          </a:solidFill>
        </p:spPr>
        <p:txBody>
          <a:bodyPr wrap="square" lIns="0" tIns="0" rIns="0" bIns="0" rtlCol="0"/>
          <a:lstStyle/>
          <a:p>
            <a:endParaRPr/>
          </a:p>
        </p:txBody>
      </p:sp>
      <p:sp>
        <p:nvSpPr>
          <p:cNvPr id="24" name="object 24"/>
          <p:cNvSpPr txBox="1"/>
          <p:nvPr/>
        </p:nvSpPr>
        <p:spPr>
          <a:xfrm>
            <a:off x="9154913" y="2506907"/>
            <a:ext cx="469900" cy="299720"/>
          </a:xfrm>
          <a:prstGeom prst="rect">
            <a:avLst/>
          </a:prstGeom>
        </p:spPr>
        <p:txBody>
          <a:bodyPr vert="horz" wrap="square" lIns="0" tIns="12700" rIns="0" bIns="0" rtlCol="0">
            <a:spAutoFit/>
          </a:bodyPr>
          <a:lstStyle/>
          <a:p>
            <a:pPr>
              <a:lnSpc>
                <a:spcPct val="100000"/>
              </a:lnSpc>
              <a:spcBef>
                <a:spcPts val="100"/>
              </a:spcBef>
            </a:pPr>
            <a:r>
              <a:rPr sz="1800" b="1" dirty="0">
                <a:solidFill>
                  <a:srgbClr val="FFFFFF"/>
                </a:solidFill>
                <a:latin typeface="微软雅黑"/>
                <a:cs typeface="微软雅黑"/>
              </a:rPr>
              <a:t>危险</a:t>
            </a:r>
            <a:endParaRPr sz="1800">
              <a:latin typeface="微软雅黑"/>
              <a:cs typeface="微软雅黑"/>
            </a:endParaRPr>
          </a:p>
        </p:txBody>
      </p:sp>
      <p:sp>
        <p:nvSpPr>
          <p:cNvPr id="27"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28"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29"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30"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31" name="标题 1"/>
          <p:cNvSpPr txBox="1">
            <a:spLocks/>
          </p:cNvSpPr>
          <p:nvPr/>
        </p:nvSpPr>
        <p:spPr>
          <a:xfrm>
            <a:off x="686338" y="369583"/>
            <a:ext cx="2810031"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a:solidFill>
                  <a:schemeClr val="accent1">
                    <a:lumMod val="50000"/>
                  </a:schemeClr>
                </a:solidFill>
                <a:latin typeface="微软雅黑" panose="020B0503020204020204" pitchFamily="34" charset="-122"/>
                <a:ea typeface="微软雅黑" panose="020B0503020204020204" pitchFamily="34" charset="-122"/>
              </a:rPr>
              <a:t>跨</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站脚本攻击</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1" y="336652"/>
            <a:ext cx="12191999" cy="378554"/>
            <a:chOff x="1" y="336652"/>
            <a:chExt cx="12191999" cy="378554"/>
          </a:xfrm>
        </p:grpSpPr>
        <p:sp>
          <p:nvSpPr>
            <p:cNvPr id="33" name="矩形 32">
              <a:extLst>
                <a:ext uri="{FF2B5EF4-FFF2-40B4-BE49-F238E27FC236}">
                  <a16:creationId xmlns:a16="http://schemas.microsoft.com/office/drawing/2014/main" id="{F9A61405-0682-4602-BF60-F734C8C97EA0}"/>
                </a:ext>
              </a:extLst>
            </p:cNvPr>
            <p:cNvSpPr/>
            <p:nvPr/>
          </p:nvSpPr>
          <p:spPr>
            <a:xfrm>
              <a:off x="3081527" y="336652"/>
              <a:ext cx="9110473"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1094740" y="6025400"/>
            <a:ext cx="3682418" cy="400110"/>
          </a:xfrm>
          <a:prstGeom prst="rect">
            <a:avLst/>
          </a:prstGeom>
        </p:spPr>
        <p:txBody>
          <a:bodyPr wrap="none">
            <a:spAutoFit/>
          </a:bodyPr>
          <a:lstStyle/>
          <a:p>
            <a:r>
              <a:rPr lang="en-US" altLang="zh-CN" sz="2000" b="1" dirty="0"/>
              <a:t>&lt;script&gt;alert('hello')&lt;/script&gt;</a:t>
            </a:r>
            <a:endParaRPr lang="zh-CN" altLang="en-US" sz="2000" b="1" dirty="0"/>
          </a:p>
        </p:txBody>
      </p:sp>
      <p:sp>
        <p:nvSpPr>
          <p:cNvPr id="6" name="矩形 5"/>
          <p:cNvSpPr/>
          <p:nvPr/>
        </p:nvSpPr>
        <p:spPr>
          <a:xfrm>
            <a:off x="5634192" y="6025400"/>
            <a:ext cx="6173485" cy="400110"/>
          </a:xfrm>
          <a:prstGeom prst="rect">
            <a:avLst/>
          </a:prstGeom>
        </p:spPr>
        <p:txBody>
          <a:bodyPr wrap="none">
            <a:spAutoFit/>
          </a:bodyPr>
          <a:lstStyle/>
          <a:p>
            <a:r>
              <a:rPr lang="en-US" altLang="zh-CN" sz="2000" b="1" dirty="0"/>
              <a:t>&amp;</a:t>
            </a:r>
            <a:r>
              <a:rPr lang="en-US" altLang="zh-CN" sz="2000" b="1" dirty="0" err="1"/>
              <a:t>lt;script&amp;gt;alert</a:t>
            </a:r>
            <a:r>
              <a:rPr lang="en-US" altLang="zh-CN" sz="2000" b="1" dirty="0"/>
              <a:t>(&amp;#39;hello&amp;#39;)&amp;</a:t>
            </a:r>
            <a:r>
              <a:rPr lang="en-US" altLang="zh-CN" sz="2000" b="1" dirty="0" err="1"/>
              <a:t>lt</a:t>
            </a:r>
            <a:r>
              <a:rPr lang="en-US" altLang="zh-CN" sz="2000" b="1" dirty="0"/>
              <a:t>;/</a:t>
            </a:r>
            <a:r>
              <a:rPr lang="en-US" altLang="zh-CN" sz="2000" b="1" dirty="0" err="1"/>
              <a:t>script&amp;gt</a:t>
            </a:r>
            <a:r>
              <a:rPr lang="en-US" altLang="zh-CN" sz="2000" b="1" dirty="0"/>
              <a:t>;</a:t>
            </a:r>
          </a:p>
        </p:txBody>
      </p:sp>
      <p:sp>
        <p:nvSpPr>
          <p:cNvPr id="7" name="右箭头 6"/>
          <p:cNvSpPr/>
          <p:nvPr/>
        </p:nvSpPr>
        <p:spPr>
          <a:xfrm>
            <a:off x="4904991" y="6088567"/>
            <a:ext cx="601368" cy="2737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959603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5" name="object 5"/>
          <p:cNvSpPr txBox="1"/>
          <p:nvPr/>
        </p:nvSpPr>
        <p:spPr>
          <a:xfrm>
            <a:off x="955116" y="1150404"/>
            <a:ext cx="3902075" cy="451484"/>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a:cs typeface="微软雅黑"/>
              </a:rPr>
              <a:t>XSS漏洞的防范措施总结</a:t>
            </a:r>
            <a:endParaRPr sz="2800" dirty="0">
              <a:latin typeface="微软雅黑"/>
              <a:cs typeface="微软雅黑"/>
            </a:endParaRPr>
          </a:p>
        </p:txBody>
      </p:sp>
      <p:sp>
        <p:nvSpPr>
          <p:cNvPr id="8" name="object 8"/>
          <p:cNvSpPr txBox="1"/>
          <p:nvPr/>
        </p:nvSpPr>
        <p:spPr>
          <a:xfrm>
            <a:off x="1094740" y="1730208"/>
            <a:ext cx="10236443" cy="4277453"/>
          </a:xfrm>
          <a:prstGeom prst="rect">
            <a:avLst/>
          </a:prstGeom>
        </p:spPr>
        <p:txBody>
          <a:bodyPr vert="horz" wrap="square" lIns="0" tIns="98425" rIns="0" bIns="0" rtlCol="0">
            <a:spAutoFit/>
          </a:bodyPr>
          <a:lstStyle/>
          <a:p>
            <a:pPr marL="12700">
              <a:lnSpc>
                <a:spcPct val="100000"/>
              </a:lnSpc>
              <a:spcBef>
                <a:spcPts val="775"/>
              </a:spcBef>
            </a:pPr>
            <a:r>
              <a:rPr sz="2000" b="1" spc="-5" dirty="0">
                <a:latin typeface="微软雅黑"/>
                <a:cs typeface="微软雅黑"/>
              </a:rPr>
              <a:t>过滤：</a:t>
            </a:r>
            <a:endParaRPr sz="2000" dirty="0">
              <a:latin typeface="微软雅黑"/>
              <a:cs typeface="微软雅黑"/>
            </a:endParaRPr>
          </a:p>
          <a:p>
            <a:pPr marL="698500" indent="-228600">
              <a:lnSpc>
                <a:spcPct val="100000"/>
              </a:lnSpc>
              <a:spcBef>
                <a:spcPts val="509"/>
              </a:spcBef>
              <a:buClr>
                <a:srgbClr val="CC3300"/>
              </a:buClr>
              <a:buSzPct val="83333"/>
              <a:buFont typeface="Arial"/>
              <a:buChar char="•"/>
              <a:tabLst>
                <a:tab pos="697865" algn="l"/>
                <a:tab pos="698500" algn="l"/>
              </a:tabLst>
            </a:pPr>
            <a:r>
              <a:rPr sz="1600" dirty="0">
                <a:latin typeface="微软雅黑"/>
                <a:cs typeface="微软雅黑"/>
              </a:rPr>
              <a:t>有时候过滤会导致意外的结果，例如</a:t>
            </a:r>
            <a:r>
              <a:rPr sz="1600" spc="-15" dirty="0">
                <a:latin typeface="微软雅黑"/>
                <a:cs typeface="微软雅黑"/>
              </a:rPr>
              <a:t>alice’s</a:t>
            </a:r>
            <a:r>
              <a:rPr sz="1600" spc="-10" dirty="0">
                <a:latin typeface="微软雅黑"/>
                <a:cs typeface="微软雅黑"/>
              </a:rPr>
              <a:t> </a:t>
            </a:r>
            <a:r>
              <a:rPr sz="1600" dirty="0">
                <a:latin typeface="微软雅黑"/>
                <a:cs typeface="微软雅黑"/>
              </a:rPr>
              <a:t>变成了</a:t>
            </a:r>
            <a:r>
              <a:rPr sz="1600" spc="-5" dirty="0">
                <a:latin typeface="微软雅黑"/>
                <a:cs typeface="微软雅黑"/>
              </a:rPr>
              <a:t>alices</a:t>
            </a:r>
            <a:r>
              <a:rPr sz="1600" dirty="0">
                <a:latin typeface="微软雅黑"/>
                <a:cs typeface="微软雅黑"/>
              </a:rPr>
              <a:t>。</a:t>
            </a:r>
          </a:p>
          <a:p>
            <a:pPr marL="698500" indent="-228600">
              <a:lnSpc>
                <a:spcPct val="100000"/>
              </a:lnSpc>
              <a:spcBef>
                <a:spcPts val="500"/>
              </a:spcBef>
              <a:buClr>
                <a:srgbClr val="CC3300"/>
              </a:buClr>
              <a:buSzPct val="83333"/>
              <a:buFont typeface="Arial"/>
              <a:buChar char="•"/>
              <a:tabLst>
                <a:tab pos="697865" algn="l"/>
                <a:tab pos="698500" algn="l"/>
              </a:tabLst>
            </a:pPr>
            <a:r>
              <a:rPr sz="1600" dirty="0">
                <a:latin typeface="微软雅黑"/>
                <a:cs typeface="微软雅黑"/>
              </a:rPr>
              <a:t>有时候需要多次过滤，例如</a:t>
            </a:r>
            <a:r>
              <a:rPr sz="1600" spc="-5" dirty="0">
                <a:latin typeface="微软雅黑"/>
                <a:cs typeface="微软雅黑"/>
              </a:rPr>
              <a:t>&lt;scrip&lt;script&gt;t&gt;</a:t>
            </a:r>
            <a:r>
              <a:rPr sz="1600" dirty="0">
                <a:latin typeface="微软雅黑"/>
                <a:cs typeface="微软雅黑"/>
              </a:rPr>
              <a:t>过滤掉</a:t>
            </a:r>
            <a:r>
              <a:rPr sz="1600" spc="-5" dirty="0">
                <a:latin typeface="微软雅黑"/>
                <a:cs typeface="微软雅黑"/>
              </a:rPr>
              <a:t>&lt;script&gt;</a:t>
            </a:r>
            <a:r>
              <a:rPr sz="1600" dirty="0">
                <a:latin typeface="微软雅黑"/>
                <a:cs typeface="微软雅黑"/>
              </a:rPr>
              <a:t>后还是</a:t>
            </a:r>
            <a:r>
              <a:rPr sz="1600" spc="-5" dirty="0">
                <a:latin typeface="微软雅黑"/>
                <a:cs typeface="微软雅黑"/>
              </a:rPr>
              <a:t>&lt;script&gt;</a:t>
            </a:r>
            <a:r>
              <a:rPr sz="1600" dirty="0">
                <a:latin typeface="微软雅黑"/>
                <a:cs typeface="微软雅黑"/>
              </a:rPr>
              <a:t>。</a:t>
            </a:r>
          </a:p>
          <a:p>
            <a:pPr marL="698500" indent="-228600">
              <a:lnSpc>
                <a:spcPct val="100000"/>
              </a:lnSpc>
              <a:spcBef>
                <a:spcPts val="500"/>
              </a:spcBef>
              <a:buClr>
                <a:srgbClr val="CC3300"/>
              </a:buClr>
              <a:buSzPct val="83333"/>
              <a:buFont typeface="Arial"/>
              <a:buChar char="•"/>
              <a:tabLst>
                <a:tab pos="697865" algn="l"/>
                <a:tab pos="698500" algn="l"/>
              </a:tabLst>
            </a:pPr>
            <a:r>
              <a:rPr sz="1600" dirty="0">
                <a:latin typeface="微软雅黑"/>
                <a:cs typeface="微软雅黑"/>
              </a:rPr>
              <a:t>需要注意多个过滤器的先后次序。当多个过滤器一起生效时，有可能后进行的过滤导致前面的过滤失效。</a:t>
            </a:r>
          </a:p>
          <a:p>
            <a:pPr marL="12700">
              <a:lnSpc>
                <a:spcPct val="100000"/>
              </a:lnSpc>
              <a:spcBef>
                <a:spcPts val="365"/>
              </a:spcBef>
            </a:pPr>
            <a:r>
              <a:rPr sz="2000" b="1" spc="-5" dirty="0">
                <a:latin typeface="微软雅黑"/>
                <a:cs typeface="微软雅黑"/>
              </a:rPr>
              <a:t>输入编码：</a:t>
            </a:r>
            <a:endParaRPr sz="2000" dirty="0">
              <a:latin typeface="微软雅黑"/>
              <a:cs typeface="微软雅黑"/>
            </a:endParaRPr>
          </a:p>
          <a:p>
            <a:pPr marL="698500" indent="-228600">
              <a:lnSpc>
                <a:spcPct val="100000"/>
              </a:lnSpc>
              <a:spcBef>
                <a:spcPts val="509"/>
              </a:spcBef>
              <a:buClr>
                <a:srgbClr val="CC3300"/>
              </a:buClr>
              <a:buSzPct val="83333"/>
              <a:buFont typeface="Arial"/>
              <a:buChar char="•"/>
              <a:tabLst>
                <a:tab pos="697865" algn="l"/>
                <a:tab pos="698500" algn="l"/>
              </a:tabLst>
            </a:pPr>
            <a:r>
              <a:rPr sz="1600" dirty="0">
                <a:latin typeface="微软雅黑"/>
                <a:cs typeface="微软雅黑"/>
              </a:rPr>
              <a:t>输入编码往往可以有全局的解决方案，从设计的角度来看，这是最佳的。</a:t>
            </a:r>
          </a:p>
          <a:p>
            <a:pPr marL="698500" indent="-228600">
              <a:lnSpc>
                <a:spcPct val="100000"/>
              </a:lnSpc>
              <a:spcBef>
                <a:spcPts val="500"/>
              </a:spcBef>
              <a:buClr>
                <a:srgbClr val="CC3300"/>
              </a:buClr>
              <a:buSzPct val="83333"/>
              <a:buFont typeface="Arial"/>
              <a:buChar char="•"/>
              <a:tabLst>
                <a:tab pos="697865" algn="l"/>
                <a:tab pos="698500" algn="l"/>
              </a:tabLst>
            </a:pPr>
            <a:r>
              <a:rPr sz="1600" dirty="0" err="1">
                <a:latin typeface="微软雅黑"/>
                <a:cs typeface="微软雅黑"/>
              </a:rPr>
              <a:t>一旦数据已经入库，</a:t>
            </a:r>
            <a:r>
              <a:rPr sz="1600" dirty="0" err="1" smtClean="0">
                <a:latin typeface="微软雅黑"/>
                <a:cs typeface="微软雅黑"/>
              </a:rPr>
              <a:t>就难以用输</a:t>
            </a:r>
            <a:r>
              <a:rPr lang="zh-CN" altLang="en-US" sz="1600" dirty="0">
                <a:latin typeface="微软雅黑"/>
                <a:cs typeface="微软雅黑"/>
              </a:rPr>
              <a:t>入</a:t>
            </a:r>
            <a:r>
              <a:rPr sz="1600" dirty="0" err="1" smtClean="0">
                <a:latin typeface="微软雅黑"/>
                <a:cs typeface="微软雅黑"/>
              </a:rPr>
              <a:t>编码处理</a:t>
            </a:r>
            <a:r>
              <a:rPr sz="1600" dirty="0">
                <a:latin typeface="微软雅黑"/>
                <a:cs typeface="微软雅黑"/>
              </a:rPr>
              <a:t>。</a:t>
            </a:r>
          </a:p>
          <a:p>
            <a:pPr marL="12700">
              <a:lnSpc>
                <a:spcPct val="100000"/>
              </a:lnSpc>
              <a:spcBef>
                <a:spcPts val="365"/>
              </a:spcBef>
            </a:pPr>
            <a:r>
              <a:rPr sz="2000" b="1" spc="-5" dirty="0">
                <a:latin typeface="微软雅黑"/>
                <a:cs typeface="微软雅黑"/>
              </a:rPr>
              <a:t>输出编码：</a:t>
            </a:r>
            <a:endParaRPr sz="2000" dirty="0">
              <a:latin typeface="微软雅黑"/>
              <a:cs typeface="微软雅黑"/>
            </a:endParaRPr>
          </a:p>
          <a:p>
            <a:pPr marL="698500" indent="-228600">
              <a:lnSpc>
                <a:spcPct val="100000"/>
              </a:lnSpc>
              <a:spcBef>
                <a:spcPts val="509"/>
              </a:spcBef>
              <a:buClr>
                <a:srgbClr val="CC3300"/>
              </a:buClr>
              <a:buSzPct val="83333"/>
              <a:buFont typeface="Arial"/>
              <a:buChar char="•"/>
              <a:tabLst>
                <a:tab pos="697865" algn="l"/>
                <a:tab pos="698500" algn="l"/>
              </a:tabLst>
            </a:pPr>
            <a:r>
              <a:rPr sz="1600" dirty="0">
                <a:latin typeface="微软雅黑"/>
                <a:cs typeface="微软雅黑"/>
              </a:rPr>
              <a:t>输出编码有助于开发者细粒度控制输出，但也导致了工作量的增加。</a:t>
            </a:r>
          </a:p>
          <a:p>
            <a:pPr marL="698500" indent="-228600">
              <a:lnSpc>
                <a:spcPct val="100000"/>
              </a:lnSpc>
              <a:spcBef>
                <a:spcPts val="500"/>
              </a:spcBef>
              <a:buClr>
                <a:srgbClr val="CC3300"/>
              </a:buClr>
              <a:buSzPct val="83333"/>
              <a:buFont typeface="Arial"/>
              <a:buChar char="•"/>
              <a:tabLst>
                <a:tab pos="697865" algn="l"/>
                <a:tab pos="698500" algn="l"/>
              </a:tabLst>
            </a:pPr>
            <a:r>
              <a:rPr sz="1600" dirty="0">
                <a:latin typeface="微软雅黑"/>
                <a:cs typeface="微软雅黑"/>
              </a:rPr>
              <a:t>输出编码可以解决输入编码无法处理的已入库数据。</a:t>
            </a:r>
          </a:p>
          <a:p>
            <a:pPr marL="12700">
              <a:lnSpc>
                <a:spcPct val="100000"/>
              </a:lnSpc>
              <a:spcBef>
                <a:spcPts val="365"/>
              </a:spcBef>
            </a:pPr>
            <a:r>
              <a:rPr sz="2000" b="1" spc="-5" dirty="0">
                <a:latin typeface="微软雅黑"/>
                <a:cs typeface="微软雅黑"/>
              </a:rPr>
              <a:t>用户安全加固：</a:t>
            </a:r>
            <a:endParaRPr sz="2000" dirty="0">
              <a:latin typeface="微软雅黑"/>
              <a:cs typeface="微软雅黑"/>
            </a:endParaRPr>
          </a:p>
          <a:p>
            <a:pPr marL="698500" indent="-228600">
              <a:lnSpc>
                <a:spcPct val="100000"/>
              </a:lnSpc>
              <a:spcBef>
                <a:spcPts val="509"/>
              </a:spcBef>
              <a:buClr>
                <a:srgbClr val="CC3300"/>
              </a:buClr>
              <a:buSzPct val="83333"/>
              <a:buFont typeface="Arial"/>
              <a:buChar char="•"/>
              <a:tabLst>
                <a:tab pos="697865" algn="l"/>
                <a:tab pos="698500" algn="l"/>
              </a:tabLst>
            </a:pPr>
            <a:r>
              <a:rPr sz="1600" dirty="0">
                <a:latin typeface="微软雅黑"/>
                <a:cs typeface="微软雅黑"/>
              </a:rPr>
              <a:t>小心点击来源不明的</a:t>
            </a:r>
            <a:r>
              <a:rPr sz="1600" spc="-5" dirty="0">
                <a:latin typeface="微软雅黑"/>
                <a:cs typeface="微软雅黑"/>
              </a:rPr>
              <a:t>URL</a:t>
            </a:r>
            <a:r>
              <a:rPr sz="1600" dirty="0">
                <a:latin typeface="微软雅黑"/>
                <a:cs typeface="微软雅黑"/>
              </a:rPr>
              <a:t>。</a:t>
            </a:r>
          </a:p>
          <a:p>
            <a:pPr marL="698500" indent="-228600">
              <a:lnSpc>
                <a:spcPct val="100000"/>
              </a:lnSpc>
              <a:spcBef>
                <a:spcPts val="500"/>
              </a:spcBef>
              <a:buClr>
                <a:srgbClr val="CC3300"/>
              </a:buClr>
              <a:buSzPct val="83333"/>
              <a:buFont typeface="Arial"/>
              <a:buChar char="•"/>
              <a:tabLst>
                <a:tab pos="697865" algn="l"/>
                <a:tab pos="698500" algn="l"/>
              </a:tabLst>
            </a:pPr>
            <a:r>
              <a:rPr sz="1600" dirty="0" err="1" smtClean="0">
                <a:latin typeface="微软雅黑"/>
                <a:cs typeface="微软雅黑"/>
              </a:rPr>
              <a:t>对浏览器进行安全加固</a:t>
            </a:r>
            <a:r>
              <a:rPr sz="1600" dirty="0" smtClean="0">
                <a:latin typeface="微软雅黑"/>
                <a:cs typeface="微软雅黑"/>
              </a:rPr>
              <a:t>。</a:t>
            </a:r>
            <a:endParaRPr sz="1600" dirty="0">
              <a:latin typeface="微软雅黑"/>
              <a:cs typeface="微软雅黑"/>
            </a:endParaRPr>
          </a:p>
        </p:txBody>
      </p:sp>
      <p:sp>
        <p:nvSpPr>
          <p:cNvPr id="11"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3"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4"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5"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6" name="标题 1"/>
          <p:cNvSpPr txBox="1">
            <a:spLocks/>
          </p:cNvSpPr>
          <p:nvPr/>
        </p:nvSpPr>
        <p:spPr>
          <a:xfrm>
            <a:off x="686338" y="369583"/>
            <a:ext cx="2810031"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a:solidFill>
                  <a:schemeClr val="accent1">
                    <a:lumMod val="50000"/>
                  </a:schemeClr>
                </a:solidFill>
                <a:latin typeface="微软雅黑" panose="020B0503020204020204" pitchFamily="34" charset="-122"/>
                <a:ea typeface="微软雅黑" panose="020B0503020204020204" pitchFamily="34" charset="-122"/>
              </a:rPr>
              <a:t>跨</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站脚本攻击</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 y="336652"/>
            <a:ext cx="12191999" cy="378554"/>
            <a:chOff x="1" y="336652"/>
            <a:chExt cx="12191999" cy="378554"/>
          </a:xfrm>
        </p:grpSpPr>
        <p:sp>
          <p:nvSpPr>
            <p:cNvPr id="18" name="矩形 17">
              <a:extLst>
                <a:ext uri="{FF2B5EF4-FFF2-40B4-BE49-F238E27FC236}">
                  <a16:creationId xmlns:a16="http://schemas.microsoft.com/office/drawing/2014/main" id="{F9A61405-0682-4602-BF60-F734C8C97EA0}"/>
                </a:ext>
              </a:extLst>
            </p:cNvPr>
            <p:cNvSpPr/>
            <p:nvPr/>
          </p:nvSpPr>
          <p:spPr>
            <a:xfrm>
              <a:off x="3081527" y="336652"/>
              <a:ext cx="9110473"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88241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762" y="355955"/>
            <a:ext cx="3468470" cy="378554"/>
          </a:xfrm>
        </p:spPr>
        <p:txBody>
          <a:bodyPr>
            <a:noAutofit/>
          </a:bodyPr>
          <a:lstStyle/>
          <a:p>
            <a:r>
              <a:rPr lang="en-US" altLang="zh-CN" sz="2400" spc="500" dirty="0" smtClean="0">
                <a:solidFill>
                  <a:schemeClr val="accent1">
                    <a:lumMod val="50000"/>
                  </a:schemeClr>
                </a:solidFill>
                <a:latin typeface="微软雅黑" panose="020B0503020204020204" pitchFamily="34" charset="-122"/>
                <a:ea typeface="微软雅黑" panose="020B0503020204020204" pitchFamily="34" charset="-122"/>
              </a:rPr>
              <a:t>Web</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攻防技术原理</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 y="336652"/>
            <a:ext cx="12191999" cy="378554"/>
            <a:chOff x="1" y="336652"/>
            <a:chExt cx="12191999" cy="378554"/>
          </a:xfrm>
        </p:grpSpPr>
        <p:sp>
          <p:nvSpPr>
            <p:cNvPr id="4" name="矩形 3">
              <a:extLst>
                <a:ext uri="{FF2B5EF4-FFF2-40B4-BE49-F238E27FC236}">
                  <a16:creationId xmlns:a16="http://schemas.microsoft.com/office/drawing/2014/main" id="{F9A61405-0682-4602-BF60-F734C8C97EA0}"/>
                </a:ext>
              </a:extLst>
            </p:cNvPr>
            <p:cNvSpPr/>
            <p:nvPr/>
          </p:nvSpPr>
          <p:spPr>
            <a:xfrm>
              <a:off x="4023360" y="336652"/>
              <a:ext cx="8168640"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内容占位符 2"/>
          <p:cNvSpPr>
            <a:spLocks noGrp="1"/>
          </p:cNvSpPr>
          <p:nvPr>
            <p:ph idx="1"/>
          </p:nvPr>
        </p:nvSpPr>
        <p:spPr>
          <a:xfrm>
            <a:off x="838200" y="1162975"/>
            <a:ext cx="10515600" cy="5022866"/>
          </a:xfrm>
        </p:spPr>
        <p:txBody>
          <a:bodyPr vert="horz" lIns="91440" tIns="45720" rIns="91440" bIns="45720" rtlCol="0">
            <a:normAutofit/>
          </a:bodyPr>
          <a:lstStyle/>
          <a:p>
            <a:pPr marL="358775" indent="-358775" algn="just">
              <a:lnSpc>
                <a:spcPct val="130000"/>
              </a:lnSpc>
              <a:buSzPct val="110000"/>
            </a:pPr>
            <a:r>
              <a:rPr lang="en-US" altLang="zh-CN" dirty="0" smtClean="0">
                <a:solidFill>
                  <a:schemeClr val="bg1">
                    <a:lumMod val="75000"/>
                  </a:schemeClr>
                </a:solidFill>
                <a:latin typeface="Times New Roman" panose="02020603050405020304" pitchFamily="18" charset="0"/>
                <a:ea typeface="黑体" panose="02010609060101010101" pitchFamily="49" charset="-122"/>
              </a:rPr>
              <a:t>SQL</a:t>
            </a:r>
            <a:r>
              <a:rPr lang="zh-CN" altLang="en-US" dirty="0" smtClean="0">
                <a:solidFill>
                  <a:schemeClr val="bg1">
                    <a:lumMod val="75000"/>
                  </a:schemeClr>
                </a:solidFill>
                <a:latin typeface="Times New Roman" panose="02020603050405020304" pitchFamily="18" charset="0"/>
                <a:ea typeface="黑体" panose="02010609060101010101" pitchFamily="49" charset="-122"/>
              </a:rPr>
              <a:t>注入（</a:t>
            </a:r>
            <a:r>
              <a:rPr lang="en-US" altLang="zh-CN" dirty="0" smtClean="0">
                <a:solidFill>
                  <a:schemeClr val="bg1">
                    <a:lumMod val="75000"/>
                  </a:schemeClr>
                </a:solidFill>
                <a:latin typeface="Times New Roman" panose="02020603050405020304" pitchFamily="18" charset="0"/>
                <a:ea typeface="黑体" panose="02010609060101010101" pitchFamily="49" charset="-122"/>
              </a:rPr>
              <a:t>SQL Injection</a:t>
            </a:r>
            <a:r>
              <a:rPr lang="zh-CN" altLang="en-US" dirty="0" smtClean="0">
                <a:solidFill>
                  <a:schemeClr val="bg1">
                    <a:lumMod val="75000"/>
                  </a:schemeClr>
                </a:solidFill>
                <a:latin typeface="Times New Roman" panose="02020603050405020304" pitchFamily="18" charset="0"/>
                <a:ea typeface="黑体" panose="02010609060101010101" pitchFamily="49" charset="-122"/>
              </a:rPr>
              <a:t>）</a:t>
            </a:r>
            <a:endParaRPr lang="en-US" altLang="zh-CN" dirty="0" smtClean="0">
              <a:solidFill>
                <a:schemeClr val="bg1">
                  <a:lumMod val="75000"/>
                </a:schemeClr>
              </a:solidFill>
              <a:latin typeface="Times New Roman" panose="02020603050405020304" pitchFamily="18" charset="0"/>
              <a:ea typeface="黑体" panose="02010609060101010101" pitchFamily="49" charset="-122"/>
            </a:endParaRPr>
          </a:p>
          <a:p>
            <a:pPr marL="358775" indent="-358775" algn="just">
              <a:lnSpc>
                <a:spcPct val="130000"/>
              </a:lnSpc>
              <a:buSzPct val="110000"/>
            </a:pPr>
            <a:r>
              <a:rPr lang="zh-CN" altLang="en-US" dirty="0" smtClean="0">
                <a:solidFill>
                  <a:schemeClr val="bg1">
                    <a:lumMod val="75000"/>
                  </a:schemeClr>
                </a:solidFill>
                <a:latin typeface="Times New Roman" panose="02020603050405020304" pitchFamily="18" charset="0"/>
                <a:ea typeface="黑体" panose="02010609060101010101" pitchFamily="49" charset="-122"/>
              </a:rPr>
              <a:t>跨站脚本攻击（</a:t>
            </a:r>
            <a:r>
              <a:rPr lang="en-US" altLang="zh-CN" dirty="0" smtClean="0">
                <a:solidFill>
                  <a:schemeClr val="bg1">
                    <a:lumMod val="75000"/>
                  </a:schemeClr>
                </a:solidFill>
                <a:latin typeface="Times New Roman" panose="02020603050405020304" pitchFamily="18" charset="0"/>
                <a:ea typeface="黑体" panose="02010609060101010101" pitchFamily="49" charset="-122"/>
              </a:rPr>
              <a:t>XSS</a:t>
            </a:r>
            <a:r>
              <a:rPr lang="zh-CN" altLang="en-US" dirty="0" smtClean="0">
                <a:solidFill>
                  <a:schemeClr val="bg1">
                    <a:lumMod val="75000"/>
                  </a:schemeClr>
                </a:solidFill>
                <a:latin typeface="Times New Roman" panose="02020603050405020304" pitchFamily="18" charset="0"/>
                <a:ea typeface="黑体" panose="02010609060101010101" pitchFamily="49" charset="-122"/>
              </a:rPr>
              <a:t>）</a:t>
            </a:r>
            <a:endParaRPr lang="en-US" altLang="zh-CN" dirty="0" smtClean="0">
              <a:solidFill>
                <a:schemeClr val="bg1">
                  <a:lumMod val="75000"/>
                </a:schemeClr>
              </a:solidFill>
              <a:latin typeface="Times New Roman" panose="02020603050405020304" pitchFamily="18" charset="0"/>
              <a:ea typeface="黑体" panose="02010609060101010101" pitchFamily="49" charset="-122"/>
            </a:endParaRPr>
          </a:p>
          <a:p>
            <a:pPr marL="358775" indent="-358775" algn="just">
              <a:lnSpc>
                <a:spcPct val="130000"/>
              </a:lnSpc>
              <a:buSzPct val="110000"/>
            </a:pPr>
            <a:r>
              <a:rPr lang="zh-CN" altLang="en-US" dirty="0">
                <a:latin typeface="Times New Roman" panose="02020603050405020304" pitchFamily="18" charset="0"/>
                <a:ea typeface="黑体" panose="02010609060101010101" pitchFamily="49" charset="-122"/>
              </a:rPr>
              <a:t>跨</a:t>
            </a:r>
            <a:r>
              <a:rPr lang="zh-CN" altLang="en-US" dirty="0" smtClean="0">
                <a:latin typeface="Times New Roman" panose="02020603050405020304" pitchFamily="18" charset="0"/>
                <a:ea typeface="黑体" panose="02010609060101010101" pitchFamily="49" charset="-122"/>
              </a:rPr>
              <a:t>站请求伪造（</a:t>
            </a:r>
            <a:r>
              <a:rPr lang="en-US" altLang="zh-CN" dirty="0" smtClean="0">
                <a:latin typeface="Times New Roman" panose="02020603050405020304" pitchFamily="18" charset="0"/>
                <a:ea typeface="黑体" panose="02010609060101010101" pitchFamily="49" charset="-122"/>
              </a:rPr>
              <a:t>CSRF</a:t>
            </a:r>
            <a:r>
              <a:rPr lang="zh-CN" altLang="en-US" dirty="0" smtClean="0">
                <a:latin typeface="Times New Roman" panose="02020603050405020304" pitchFamily="18" charset="0"/>
                <a:ea typeface="黑体" panose="02010609060101010101" pitchFamily="49" charset="-122"/>
              </a:rPr>
              <a:t>）</a:t>
            </a:r>
            <a:endParaRPr lang="en-US" altLang="zh-CN" dirty="0" smtClean="0">
              <a:latin typeface="Times New Roman" panose="02020603050405020304" pitchFamily="18" charset="0"/>
              <a:ea typeface="黑体" panose="02010609060101010101" pitchFamily="49" charset="-122"/>
            </a:endParaRPr>
          </a:p>
          <a:p>
            <a:pPr marL="358775" indent="-358775" algn="just">
              <a:lnSpc>
                <a:spcPct val="130000"/>
              </a:lnSpc>
              <a:buSzPct val="110000"/>
            </a:pPr>
            <a:r>
              <a:rPr lang="zh-CN" altLang="en-US" dirty="0" smtClean="0">
                <a:solidFill>
                  <a:schemeClr val="bg1">
                    <a:lumMod val="75000"/>
                  </a:schemeClr>
                </a:solidFill>
                <a:latin typeface="Times New Roman" panose="02020603050405020304" pitchFamily="18" charset="0"/>
                <a:ea typeface="黑体" panose="02010609060101010101" pitchFamily="49" charset="-122"/>
              </a:rPr>
              <a:t>文件上传漏洞</a:t>
            </a:r>
            <a:endParaRPr lang="en-US" altLang="zh-CN" dirty="0" smtClean="0">
              <a:solidFill>
                <a:schemeClr val="bg1">
                  <a:lumMod val="75000"/>
                </a:schemeClr>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62384096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solidFill>
                  <a:srgbClr val="C00000"/>
                </a:solidFill>
              </a:rPr>
              <a:t>跨站</a:t>
            </a:r>
            <a:r>
              <a:rPr lang="zh-CN" altLang="en-US" dirty="0" smtClean="0">
                <a:solidFill>
                  <a:srgbClr val="C00000"/>
                </a:solidFill>
              </a:rPr>
              <a:t>请求伪造</a:t>
            </a:r>
            <a:r>
              <a:rPr lang="en-US" altLang="zh-CN" dirty="0" smtClean="0">
                <a:solidFill>
                  <a:srgbClr val="C00000"/>
                </a:solidFill>
              </a:rPr>
              <a:t>CSRF </a:t>
            </a:r>
            <a:r>
              <a:rPr lang="en-US" altLang="zh-CN" dirty="0" smtClean="0"/>
              <a:t>(Cross-</a:t>
            </a:r>
            <a:r>
              <a:rPr lang="en-US" altLang="zh-CN" dirty="0"/>
              <a:t>­Site Request </a:t>
            </a:r>
            <a:r>
              <a:rPr lang="en-US" altLang="zh-CN" dirty="0" smtClean="0"/>
              <a:t>Forgery)</a:t>
            </a:r>
            <a:endParaRPr lang="en-US" altLang="zh-CN" dirty="0"/>
          </a:p>
          <a:p>
            <a:pPr lvl="1"/>
            <a:r>
              <a:rPr lang="zh-CN" altLang="en-US" dirty="0"/>
              <a:t>也被</a:t>
            </a:r>
            <a:r>
              <a:rPr lang="zh-CN" altLang="en-US" dirty="0" smtClean="0"/>
              <a:t>称为</a:t>
            </a:r>
            <a:r>
              <a:rPr lang="zh-CN" altLang="en-US" dirty="0"/>
              <a:t>“</a:t>
            </a:r>
            <a:r>
              <a:rPr lang="en-US" altLang="zh-CN" dirty="0"/>
              <a:t>one click attack”</a:t>
            </a:r>
            <a:r>
              <a:rPr lang="zh-CN" altLang="en-US" dirty="0"/>
              <a:t>或者</a:t>
            </a:r>
            <a:r>
              <a:rPr lang="en-US" altLang="zh-CN" dirty="0"/>
              <a:t>session riding</a:t>
            </a:r>
            <a:r>
              <a:rPr lang="zh-CN" altLang="en-US" dirty="0"/>
              <a:t>，通常缩写为</a:t>
            </a:r>
            <a:r>
              <a:rPr lang="en-US" altLang="zh-CN" dirty="0"/>
              <a:t>CSRF</a:t>
            </a:r>
          </a:p>
          <a:p>
            <a:pPr lvl="1"/>
            <a:r>
              <a:rPr lang="zh-CN" altLang="en-US" dirty="0"/>
              <a:t>是一种挟制终端用户在当前已登录的</a:t>
            </a:r>
            <a:r>
              <a:rPr lang="en-US" altLang="zh-CN" dirty="0"/>
              <a:t>Web</a:t>
            </a:r>
            <a:r>
              <a:rPr lang="zh-CN" altLang="en-US" dirty="0" smtClean="0"/>
              <a:t>应用上</a:t>
            </a:r>
            <a:r>
              <a:rPr lang="zh-CN" altLang="en-US" dirty="0"/>
              <a:t>执行非本意的操作的攻击方法</a:t>
            </a:r>
            <a:r>
              <a:rPr lang="zh-CN" altLang="en-US" dirty="0" smtClean="0"/>
              <a:t>。</a:t>
            </a:r>
            <a:endParaRPr lang="en-US" altLang="zh-CN" dirty="0" smtClean="0"/>
          </a:p>
          <a:p>
            <a:pPr lvl="1"/>
            <a:r>
              <a:rPr lang="zh-CN" altLang="en-US" dirty="0" smtClean="0"/>
              <a:t>攻击</a:t>
            </a:r>
            <a:r>
              <a:rPr lang="zh-CN" altLang="en-US" dirty="0"/>
              <a:t>者只要借助少许的社会工程诡计，例如通过电子邮件或者是聊天</a:t>
            </a:r>
            <a:r>
              <a:rPr lang="zh-CN" altLang="en-US" dirty="0" smtClean="0"/>
              <a:t>软件发送</a:t>
            </a:r>
            <a:r>
              <a:rPr lang="zh-CN" altLang="en-US" dirty="0"/>
              <a:t>的链接，攻击者就</a:t>
            </a:r>
            <a:r>
              <a:rPr lang="zh-CN" altLang="en-US" dirty="0" smtClean="0"/>
              <a:t>能使</a:t>
            </a:r>
            <a:r>
              <a:rPr lang="zh-CN" altLang="en-US" dirty="0"/>
              <a:t>一个</a:t>
            </a:r>
            <a:r>
              <a:rPr lang="en-US" altLang="zh-CN" dirty="0"/>
              <a:t>Web</a:t>
            </a:r>
            <a:r>
              <a:rPr lang="zh-CN" altLang="en-US" dirty="0" smtClean="0"/>
              <a:t>应用的</a:t>
            </a:r>
            <a:r>
              <a:rPr lang="zh-CN" altLang="en-US" dirty="0"/>
              <a:t>用户去执行攻击者选择的操作</a:t>
            </a:r>
          </a:p>
        </p:txBody>
      </p:sp>
      <p:sp>
        <p:nvSpPr>
          <p:cNvPr id="4"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5"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6"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7"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8"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9"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0" name="标题 1"/>
          <p:cNvSpPr txBox="1">
            <a:spLocks/>
          </p:cNvSpPr>
          <p:nvPr/>
        </p:nvSpPr>
        <p:spPr>
          <a:xfrm>
            <a:off x="686338" y="369583"/>
            <a:ext cx="3994519"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跨</a:t>
            </a:r>
            <a:r>
              <a:rPr lang="zh-CN" altLang="en-US" sz="2400" spc="500" dirty="0">
                <a:solidFill>
                  <a:schemeClr val="accent1">
                    <a:lumMod val="50000"/>
                  </a:schemeClr>
                </a:solidFill>
                <a:latin typeface="微软雅黑" panose="020B0503020204020204" pitchFamily="34" charset="-122"/>
                <a:ea typeface="微软雅黑" panose="020B0503020204020204" pitchFamily="34" charset="-122"/>
              </a:rPr>
              <a:t>站请求伪造（</a:t>
            </a:r>
            <a:r>
              <a:rPr lang="en-US" altLang="zh-CN" sz="2400" spc="500" dirty="0">
                <a:solidFill>
                  <a:schemeClr val="accent1">
                    <a:lumMod val="50000"/>
                  </a:schemeClr>
                </a:solidFill>
                <a:latin typeface="微软雅黑" panose="020B0503020204020204" pitchFamily="34" charset="-122"/>
                <a:ea typeface="微软雅黑" panose="020B0503020204020204" pitchFamily="34" charset="-122"/>
              </a:rPr>
              <a:t>CSRF</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 y="336652"/>
            <a:ext cx="12191999" cy="378554"/>
            <a:chOff x="1" y="336652"/>
            <a:chExt cx="12191999" cy="378554"/>
          </a:xfrm>
        </p:grpSpPr>
        <p:sp>
          <p:nvSpPr>
            <p:cNvPr id="12" name="矩形 11">
              <a:extLst>
                <a:ext uri="{FF2B5EF4-FFF2-40B4-BE49-F238E27FC236}">
                  <a16:creationId xmlns:a16="http://schemas.microsoft.com/office/drawing/2014/main" id="{F9A61405-0682-4602-BF60-F734C8C97EA0}"/>
                </a:ext>
              </a:extLst>
            </p:cNvPr>
            <p:cNvSpPr/>
            <p:nvPr/>
          </p:nvSpPr>
          <p:spPr>
            <a:xfrm>
              <a:off x="4680857" y="336652"/>
              <a:ext cx="7511143"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838490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4225" y="1159376"/>
            <a:ext cx="8720099" cy="5698624"/>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6"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7"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8"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9"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0"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1" name="标题 1"/>
          <p:cNvSpPr txBox="1">
            <a:spLocks/>
          </p:cNvSpPr>
          <p:nvPr/>
        </p:nvSpPr>
        <p:spPr>
          <a:xfrm>
            <a:off x="686338" y="369583"/>
            <a:ext cx="3994519"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跨</a:t>
            </a:r>
            <a:r>
              <a:rPr lang="zh-CN" altLang="en-US" sz="2400" spc="500" dirty="0">
                <a:solidFill>
                  <a:schemeClr val="accent1">
                    <a:lumMod val="50000"/>
                  </a:schemeClr>
                </a:solidFill>
                <a:latin typeface="微软雅黑" panose="020B0503020204020204" pitchFamily="34" charset="-122"/>
                <a:ea typeface="微软雅黑" panose="020B0503020204020204" pitchFamily="34" charset="-122"/>
              </a:rPr>
              <a:t>站请求伪造（</a:t>
            </a:r>
            <a:r>
              <a:rPr lang="en-US" altLang="zh-CN" sz="2400" spc="500" dirty="0">
                <a:solidFill>
                  <a:schemeClr val="accent1">
                    <a:lumMod val="50000"/>
                  </a:schemeClr>
                </a:solidFill>
                <a:latin typeface="微软雅黑" panose="020B0503020204020204" pitchFamily="34" charset="-122"/>
                <a:ea typeface="微软雅黑" panose="020B0503020204020204" pitchFamily="34" charset="-122"/>
              </a:rPr>
              <a:t>CSRF</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 y="336652"/>
            <a:ext cx="12191999" cy="378554"/>
            <a:chOff x="1" y="336652"/>
            <a:chExt cx="12191999" cy="378554"/>
          </a:xfrm>
        </p:grpSpPr>
        <p:sp>
          <p:nvSpPr>
            <p:cNvPr id="13" name="矩形 12">
              <a:extLst>
                <a:ext uri="{FF2B5EF4-FFF2-40B4-BE49-F238E27FC236}">
                  <a16:creationId xmlns:a16="http://schemas.microsoft.com/office/drawing/2014/main" id="{F9A61405-0682-4602-BF60-F734C8C97EA0}"/>
                </a:ext>
              </a:extLst>
            </p:cNvPr>
            <p:cNvSpPr/>
            <p:nvPr/>
          </p:nvSpPr>
          <p:spPr>
            <a:xfrm>
              <a:off x="4680857" y="336652"/>
              <a:ext cx="7511143"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31111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832190" y="4661776"/>
            <a:ext cx="3980616" cy="1810511"/>
          </a:xfrm>
          <a:prstGeom prst="rect">
            <a:avLst/>
          </a:prstGeom>
          <a:ln>
            <a:solidFill>
              <a:srgbClr val="C00000"/>
            </a:solidFill>
          </a:ln>
        </p:spPr>
      </p:pic>
      <p:sp>
        <p:nvSpPr>
          <p:cNvPr id="4" name="object 4"/>
          <p:cNvSpPr txBox="1"/>
          <p:nvPr/>
        </p:nvSpPr>
        <p:spPr>
          <a:xfrm>
            <a:off x="742000" y="1097544"/>
            <a:ext cx="8001000" cy="1893980"/>
          </a:xfrm>
          <a:prstGeom prst="rect">
            <a:avLst/>
          </a:prstGeom>
        </p:spPr>
        <p:txBody>
          <a:bodyPr vert="horz" lIns="91440" tIns="45720" rIns="91440" bIns="45720" rtlCol="0">
            <a:normAutofit/>
          </a:bodyPr>
          <a:lstStyle>
            <a:lvl1pPr marL="358775" indent="-358775" algn="just">
              <a:lnSpc>
                <a:spcPct val="130000"/>
              </a:lnSpc>
              <a:spcBef>
                <a:spcPts val="1000"/>
              </a:spcBef>
              <a:buSzPct val="110000"/>
              <a:buFont typeface="Arial" panose="020B0604020202020204" pitchFamily="34" charset="0"/>
              <a:buChar char="•"/>
              <a:defRPr sz="2800" baseline="0">
                <a:latin typeface="Times New Roman" panose="02020603050405020304" pitchFamily="18" charset="0"/>
                <a:ea typeface="黑体" panose="02010609060101010101" pitchFamily="49" charset="-122"/>
              </a:defRPr>
            </a:lvl1pPr>
            <a:lvl2pPr marL="803275" lvl="1" indent="-346075" algn="just">
              <a:lnSpc>
                <a:spcPct val="130000"/>
              </a:lnSpc>
              <a:spcBef>
                <a:spcPts val="500"/>
              </a:spcBef>
              <a:buSzPct val="120000"/>
              <a:buFont typeface="Times New Roman" panose="02020603050405020304" pitchFamily="18" charset="0"/>
              <a:buChar char="–"/>
              <a:defRPr sz="2400" baseline="0">
                <a:latin typeface="Times New Roman" panose="02020603050405020304" pitchFamily="18" charset="0"/>
                <a:ea typeface="黑体" panose="02010609060101010101" pitchFamily="49" charset="-122"/>
              </a:defRPr>
            </a:lvl2pPr>
            <a:lvl3pPr marL="1143000" lvl="2" indent="-228600" algn="just">
              <a:lnSpc>
                <a:spcPct val="130000"/>
              </a:lnSpc>
              <a:spcBef>
                <a:spcPts val="500"/>
              </a:spcBef>
              <a:buFont typeface="Arial" panose="020B0604020202020204" pitchFamily="34" charset="0"/>
              <a:buChar char="•"/>
              <a:defRPr sz="2000" baseline="0">
                <a:latin typeface="Times New Roman" panose="02020603050405020304" pitchFamily="18" charset="0"/>
                <a:ea typeface="黑体" panose="02010609060101010101" pitchFamily="49" charset="-122"/>
              </a:defRPr>
            </a:lvl3pPr>
            <a:lvl4pPr marL="1600200" indent="-228600" algn="just">
              <a:lnSpc>
                <a:spcPct val="130000"/>
              </a:lnSpc>
              <a:spcBef>
                <a:spcPts val="500"/>
              </a:spcBef>
              <a:buFont typeface="Arial" panose="020B0604020202020204" pitchFamily="34" charset="0"/>
              <a:buChar char="•"/>
              <a:defRPr baseline="0">
                <a:latin typeface="Times New Roman" panose="02020603050405020304" pitchFamily="18"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dirty="0" err="1" smtClean="0"/>
              <a:t>Web</a:t>
            </a:r>
            <a:r>
              <a:rPr dirty="0" err="1"/>
              <a:t>成为主流的网络和应用技术</a:t>
            </a:r>
            <a:endParaRPr dirty="0"/>
          </a:p>
          <a:p>
            <a:pPr lvl="1"/>
            <a:r>
              <a:rPr dirty="0" err="1" smtClean="0"/>
              <a:t>网上银行</a:t>
            </a:r>
            <a:r>
              <a:rPr dirty="0" err="1"/>
              <a:t>、电子商务、电子政务、证劵</a:t>
            </a:r>
            <a:r>
              <a:rPr dirty="0"/>
              <a:t>、 手机上网</a:t>
            </a:r>
          </a:p>
        </p:txBody>
      </p:sp>
      <p:pic>
        <p:nvPicPr>
          <p:cNvPr id="12" name="图片 11"/>
          <p:cNvPicPr>
            <a:picLocks noChangeAspect="1"/>
          </p:cNvPicPr>
          <p:nvPr/>
        </p:nvPicPr>
        <p:blipFill>
          <a:blip r:embed="rId3"/>
          <a:stretch>
            <a:fillRect/>
          </a:stretch>
        </p:blipFill>
        <p:spPr>
          <a:xfrm>
            <a:off x="1964370" y="2605344"/>
            <a:ext cx="3146494" cy="2009444"/>
          </a:xfrm>
          <a:prstGeom prst="rect">
            <a:avLst/>
          </a:prstGeom>
          <a:ln>
            <a:solidFill>
              <a:schemeClr val="accent2">
                <a:lumMod val="75000"/>
              </a:schemeClr>
            </a:solidFill>
          </a:ln>
        </p:spPr>
      </p:pic>
      <p:pic>
        <p:nvPicPr>
          <p:cNvPr id="13" name="图片 12"/>
          <p:cNvPicPr>
            <a:picLocks noChangeAspect="1"/>
          </p:cNvPicPr>
          <p:nvPr/>
        </p:nvPicPr>
        <p:blipFill>
          <a:blip r:embed="rId4"/>
          <a:stretch>
            <a:fillRect/>
          </a:stretch>
        </p:blipFill>
        <p:spPr>
          <a:xfrm>
            <a:off x="3725804" y="3150801"/>
            <a:ext cx="3517768" cy="1925700"/>
          </a:xfrm>
          <a:prstGeom prst="rect">
            <a:avLst/>
          </a:prstGeom>
          <a:ln>
            <a:solidFill>
              <a:schemeClr val="bg2">
                <a:lumMod val="25000"/>
              </a:schemeClr>
            </a:solidFill>
          </a:ln>
        </p:spPr>
      </p:pic>
      <p:sp>
        <p:nvSpPr>
          <p:cNvPr id="17" name="标题 1"/>
          <p:cNvSpPr txBox="1">
            <a:spLocks/>
          </p:cNvSpPr>
          <p:nvPr/>
        </p:nvSpPr>
        <p:spPr>
          <a:xfrm>
            <a:off x="613186" y="362545"/>
            <a:ext cx="2760950"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spc="500" dirty="0" smtClean="0">
                <a:solidFill>
                  <a:schemeClr val="accent1">
                    <a:lumMod val="50000"/>
                  </a:schemeClr>
                </a:solidFill>
                <a:latin typeface="微软雅黑" panose="020B0503020204020204" pitchFamily="34" charset="-122"/>
                <a:ea typeface="微软雅黑" panose="020B0503020204020204" pitchFamily="34" charset="-122"/>
              </a:rPr>
              <a:t>Web</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安全概述</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1" y="336652"/>
            <a:ext cx="12191999" cy="378554"/>
            <a:chOff x="1" y="336652"/>
            <a:chExt cx="12191999" cy="378554"/>
          </a:xfrm>
        </p:grpSpPr>
        <p:sp>
          <p:nvSpPr>
            <p:cNvPr id="19" name="矩形 18">
              <a:extLst>
                <a:ext uri="{FF2B5EF4-FFF2-40B4-BE49-F238E27FC236}">
                  <a16:creationId xmlns:a16="http://schemas.microsoft.com/office/drawing/2014/main" id="{F9A61405-0682-4602-BF60-F734C8C97EA0}"/>
                </a:ext>
              </a:extLst>
            </p:cNvPr>
            <p:cNvSpPr/>
            <p:nvPr/>
          </p:nvSpPr>
          <p:spPr>
            <a:xfrm>
              <a:off x="3108960" y="336652"/>
              <a:ext cx="9083040"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p:cNvPicPr>
            <a:picLocks noChangeAspect="1"/>
          </p:cNvPicPr>
          <p:nvPr/>
        </p:nvPicPr>
        <p:blipFill>
          <a:blip r:embed="rId5"/>
          <a:stretch>
            <a:fillRect/>
          </a:stretch>
        </p:blipFill>
        <p:spPr>
          <a:xfrm>
            <a:off x="5436959" y="4032964"/>
            <a:ext cx="3613225" cy="2779710"/>
          </a:xfrm>
          <a:prstGeom prst="rect">
            <a:avLst/>
          </a:prstGeom>
          <a:ln>
            <a:solidFill>
              <a:schemeClr val="accent1">
                <a:lumMod val="75000"/>
              </a:schemeClr>
            </a:solidFill>
          </a:ln>
        </p:spPr>
      </p:pic>
      <p:pic>
        <p:nvPicPr>
          <p:cNvPr id="1026" name="Picture 2" descr="https://timgsa.baidu.com/timg?image&amp;quality=80&amp;size=b9999_10000&amp;sec=1586403797212&amp;di=c5dc0378a81bb75d7b628085b11df7d4&amp;imgtype=0&amp;src=http%3A%2F%2Fphotocdn.sohu.com%2F20160314%2Fmp63359102_1457944720296_2.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2210" y="3557580"/>
            <a:ext cx="3128137" cy="2082881"/>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3572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8" name="object 8"/>
          <p:cNvSpPr txBox="1"/>
          <p:nvPr/>
        </p:nvSpPr>
        <p:spPr>
          <a:xfrm>
            <a:off x="909682" y="1188465"/>
            <a:ext cx="10666315" cy="5244992"/>
          </a:xfrm>
          <a:prstGeom prst="rect">
            <a:avLst/>
          </a:prstGeom>
        </p:spPr>
        <p:txBody>
          <a:bodyPr vert="horz" lIns="91440" tIns="45720" rIns="91440" bIns="45720" rtlCol="0">
            <a:normAutofit fontScale="77500" lnSpcReduction="20000"/>
          </a:bodyPr>
          <a:lstStyle>
            <a:lvl1pPr marL="358775" indent="-358775" algn="just">
              <a:lnSpc>
                <a:spcPct val="130000"/>
              </a:lnSpc>
              <a:spcBef>
                <a:spcPts val="1000"/>
              </a:spcBef>
              <a:buSzPct val="110000"/>
              <a:buFont typeface="Arial" panose="020B0604020202020204" pitchFamily="34" charset="0"/>
              <a:buChar char="•"/>
              <a:defRPr sz="2800">
                <a:solidFill>
                  <a:srgbClr val="C00000"/>
                </a:solidFill>
                <a:latin typeface="Times New Roman" panose="02020603050405020304" pitchFamily="18" charset="0"/>
                <a:ea typeface="黑体" panose="02010609060101010101" pitchFamily="49" charset="-122"/>
              </a:defRPr>
            </a:lvl1pPr>
            <a:lvl2pPr marL="803275" lvl="1" indent="-346075" algn="just">
              <a:lnSpc>
                <a:spcPct val="130000"/>
              </a:lnSpc>
              <a:spcBef>
                <a:spcPts val="500"/>
              </a:spcBef>
              <a:buSzPct val="120000"/>
              <a:buFont typeface="Times New Roman" panose="02020603050405020304" pitchFamily="18" charset="0"/>
              <a:buChar char="–"/>
              <a:defRPr sz="2400">
                <a:latin typeface="Times New Roman" panose="02020603050405020304" pitchFamily="18"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smtClean="0">
                <a:solidFill>
                  <a:schemeClr val="tx1"/>
                </a:solidFill>
              </a:rPr>
              <a:t>bank.com</a:t>
            </a:r>
            <a:r>
              <a:rPr lang="zh-CN" altLang="en-US" dirty="0" smtClean="0">
                <a:solidFill>
                  <a:schemeClr val="tx1"/>
                </a:solidFill>
              </a:rPr>
              <a:t>支持通过保留</a:t>
            </a:r>
            <a:r>
              <a:rPr lang="en-US" dirty="0" smtClean="0">
                <a:solidFill>
                  <a:schemeClr val="tx1"/>
                </a:solidFill>
              </a:rPr>
              <a:t>cookie</a:t>
            </a:r>
            <a:r>
              <a:rPr lang="zh-CN" altLang="en-US" dirty="0" smtClean="0">
                <a:solidFill>
                  <a:schemeClr val="tx1"/>
                </a:solidFill>
              </a:rPr>
              <a:t>自动登录的功能，这样在</a:t>
            </a:r>
            <a:r>
              <a:rPr lang="en-US" dirty="0" smtClean="0">
                <a:solidFill>
                  <a:schemeClr val="tx1"/>
                </a:solidFill>
              </a:rPr>
              <a:t>cookie</a:t>
            </a:r>
            <a:r>
              <a:rPr lang="zh-CN" altLang="en-US" dirty="0" smtClean="0">
                <a:solidFill>
                  <a:schemeClr val="tx1"/>
                </a:solidFill>
              </a:rPr>
              <a:t>有效期内，用户访问</a:t>
            </a:r>
            <a:r>
              <a:rPr lang="en-US" dirty="0" smtClean="0">
                <a:solidFill>
                  <a:schemeClr val="tx1"/>
                </a:solidFill>
              </a:rPr>
              <a:t>bank.com</a:t>
            </a:r>
            <a:r>
              <a:rPr lang="zh-CN" altLang="en-US" dirty="0" smtClean="0">
                <a:solidFill>
                  <a:schemeClr val="tx1"/>
                </a:solidFill>
              </a:rPr>
              <a:t>就会以他们上次在此主机登录的用户名自动登录（例如</a:t>
            </a:r>
            <a:r>
              <a:rPr lang="en-US" dirty="0" smtClean="0">
                <a:solidFill>
                  <a:schemeClr val="tx1"/>
                </a:solidFill>
              </a:rPr>
              <a:t>Gmail</a:t>
            </a:r>
            <a:r>
              <a:rPr lang="zh-CN" altLang="en-US" dirty="0" smtClean="0">
                <a:solidFill>
                  <a:schemeClr val="tx1"/>
                </a:solidFill>
              </a:rPr>
              <a:t>的</a:t>
            </a:r>
            <a:r>
              <a:rPr lang="en-US" dirty="0" smtClean="0">
                <a:solidFill>
                  <a:schemeClr val="tx1"/>
                </a:solidFill>
              </a:rPr>
              <a:t>Remember me on this computer）。</a:t>
            </a:r>
          </a:p>
          <a:p>
            <a:r>
              <a:rPr lang="zh-CN" altLang="en-US" dirty="0" smtClean="0">
                <a:solidFill>
                  <a:schemeClr val="tx1"/>
                </a:solidFill>
              </a:rPr>
              <a:t>另外，</a:t>
            </a:r>
            <a:r>
              <a:rPr lang="en-US" dirty="0" smtClean="0">
                <a:solidFill>
                  <a:schemeClr val="tx1"/>
                </a:solidFill>
              </a:rPr>
              <a:t>bank.com</a:t>
            </a:r>
            <a:r>
              <a:rPr lang="zh-CN" altLang="en-US" dirty="0" smtClean="0">
                <a:solidFill>
                  <a:schemeClr val="tx1"/>
                </a:solidFill>
              </a:rPr>
              <a:t>上有个链接可以通过</a:t>
            </a:r>
            <a:r>
              <a:rPr lang="en-US" dirty="0" smtClean="0">
                <a:solidFill>
                  <a:schemeClr val="tx1"/>
                </a:solidFill>
              </a:rPr>
              <a:t>get</a:t>
            </a:r>
            <a:r>
              <a:rPr lang="zh-CN" altLang="en-US" dirty="0" smtClean="0">
                <a:solidFill>
                  <a:schemeClr val="tx1"/>
                </a:solidFill>
              </a:rPr>
              <a:t>直接给指定对象转账，例如：</a:t>
            </a:r>
          </a:p>
          <a:p>
            <a:pPr marL="446088" indent="0">
              <a:buNone/>
            </a:pPr>
            <a:r>
              <a:rPr lang="en-US" dirty="0" smtClean="0">
                <a:solidFill>
                  <a:schemeClr val="tx1"/>
                </a:solidFill>
                <a:hlinkClick r:id="rId2"/>
              </a:rPr>
              <a:t>http://bank.com/transfer.do?acct=Alice&amp;amout=1</a:t>
            </a:r>
            <a:endParaRPr lang="en-US" dirty="0" smtClean="0">
              <a:solidFill>
                <a:schemeClr val="tx1"/>
              </a:solidFill>
            </a:endParaRPr>
          </a:p>
          <a:p>
            <a:pPr marL="446088" indent="0">
              <a:buNone/>
            </a:pPr>
            <a:r>
              <a:rPr lang="zh-CN" altLang="en-US" dirty="0" smtClean="0">
                <a:solidFill>
                  <a:schemeClr val="accent5">
                    <a:lumMod val="75000"/>
                  </a:schemeClr>
                </a:solidFill>
              </a:rPr>
              <a:t>只要</a:t>
            </a:r>
            <a:r>
              <a:rPr lang="en-US" dirty="0" smtClean="0">
                <a:solidFill>
                  <a:schemeClr val="accent5">
                    <a:lumMod val="75000"/>
                  </a:schemeClr>
                </a:solidFill>
              </a:rPr>
              <a:t>Bob</a:t>
            </a:r>
            <a:r>
              <a:rPr lang="zh-CN" altLang="en-US" dirty="0" smtClean="0">
                <a:solidFill>
                  <a:schemeClr val="accent5">
                    <a:lumMod val="75000"/>
                  </a:schemeClr>
                </a:solidFill>
              </a:rPr>
              <a:t>登录并访问这个链接，就会自动向</a:t>
            </a:r>
            <a:r>
              <a:rPr lang="en-US" dirty="0" smtClean="0">
                <a:solidFill>
                  <a:schemeClr val="accent5">
                    <a:lumMod val="75000"/>
                  </a:schemeClr>
                </a:solidFill>
              </a:rPr>
              <a:t>Alice</a:t>
            </a:r>
            <a:r>
              <a:rPr lang="zh-CN" altLang="en-US" dirty="0" smtClean="0">
                <a:solidFill>
                  <a:schemeClr val="accent5">
                    <a:lumMod val="75000"/>
                  </a:schemeClr>
                </a:solidFill>
              </a:rPr>
              <a:t>转账</a:t>
            </a:r>
            <a:r>
              <a:rPr lang="en-US" altLang="zh-CN" dirty="0" smtClean="0">
                <a:solidFill>
                  <a:schemeClr val="accent5">
                    <a:lumMod val="75000"/>
                  </a:schemeClr>
                </a:solidFill>
              </a:rPr>
              <a:t>1</a:t>
            </a:r>
            <a:r>
              <a:rPr lang="zh-CN" altLang="en-US" dirty="0" smtClean="0">
                <a:solidFill>
                  <a:schemeClr val="accent5">
                    <a:lumMod val="75000"/>
                  </a:schemeClr>
                </a:solidFill>
              </a:rPr>
              <a:t>元</a:t>
            </a:r>
            <a:endParaRPr lang="zh-CN" altLang="en-US" dirty="0" smtClean="0">
              <a:solidFill>
                <a:schemeClr val="tx1"/>
              </a:solidFill>
            </a:endParaRPr>
          </a:p>
          <a:p>
            <a:r>
              <a:rPr lang="zh-CN" altLang="en-US" dirty="0" smtClean="0">
                <a:solidFill>
                  <a:schemeClr val="tx1"/>
                </a:solidFill>
              </a:rPr>
              <a:t>现在</a:t>
            </a:r>
            <a:r>
              <a:rPr lang="en-US" dirty="0" smtClean="0">
                <a:solidFill>
                  <a:schemeClr val="tx1"/>
                </a:solidFill>
              </a:rPr>
              <a:t>Alice</a:t>
            </a:r>
            <a:r>
              <a:rPr lang="zh-CN" altLang="en-US" dirty="0" smtClean="0">
                <a:solidFill>
                  <a:schemeClr val="tx1"/>
                </a:solidFill>
              </a:rPr>
              <a:t>发送给</a:t>
            </a:r>
            <a:r>
              <a:rPr lang="en-US" dirty="0" smtClean="0">
                <a:solidFill>
                  <a:schemeClr val="tx1"/>
                </a:solidFill>
              </a:rPr>
              <a:t>Bob</a:t>
            </a:r>
            <a:r>
              <a:rPr lang="zh-CN" altLang="en-US" dirty="0" smtClean="0">
                <a:solidFill>
                  <a:schemeClr val="tx1"/>
                </a:solidFill>
              </a:rPr>
              <a:t>一份邮件，里面嵌入如下的图像标签：</a:t>
            </a:r>
          </a:p>
          <a:p>
            <a:pPr marL="446088" indent="0">
              <a:buNone/>
            </a:pPr>
            <a:r>
              <a:rPr lang="en-US" altLang="zh-CN" dirty="0" smtClean="0">
                <a:solidFill>
                  <a:schemeClr val="accent5">
                    <a:lumMod val="75000"/>
                  </a:schemeClr>
                </a:solidFill>
              </a:rPr>
              <a:t>&lt;</a:t>
            </a:r>
            <a:r>
              <a:rPr lang="en-US" dirty="0" err="1" smtClean="0">
                <a:solidFill>
                  <a:schemeClr val="accent5">
                    <a:lumMod val="75000"/>
                  </a:schemeClr>
                </a:solidFill>
              </a:rPr>
              <a:t>img</a:t>
            </a:r>
            <a:r>
              <a:rPr lang="en-US" dirty="0" smtClean="0">
                <a:solidFill>
                  <a:schemeClr val="accent5">
                    <a:lumMod val="75000"/>
                  </a:schemeClr>
                </a:solidFill>
              </a:rPr>
              <a:t> </a:t>
            </a:r>
            <a:r>
              <a:rPr lang="en-US" dirty="0" err="1" smtClean="0">
                <a:solidFill>
                  <a:schemeClr val="accent5">
                    <a:lumMod val="75000"/>
                  </a:schemeClr>
                </a:solidFill>
              </a:rPr>
              <a:t>src</a:t>
            </a:r>
            <a:r>
              <a:rPr lang="en-US" dirty="0" smtClean="0">
                <a:solidFill>
                  <a:schemeClr val="accent5">
                    <a:lumMod val="75000"/>
                  </a:schemeClr>
                </a:solidFill>
              </a:rPr>
              <a:t>="http://bank.com/</a:t>
            </a:r>
            <a:r>
              <a:rPr lang="en-US" dirty="0" err="1" smtClean="0">
                <a:solidFill>
                  <a:schemeClr val="accent5">
                    <a:lumMod val="75000"/>
                  </a:schemeClr>
                </a:solidFill>
              </a:rPr>
              <a:t>transfer.do?acct</a:t>
            </a:r>
            <a:r>
              <a:rPr lang="en-US" dirty="0" smtClean="0">
                <a:solidFill>
                  <a:schemeClr val="accent5">
                    <a:lumMod val="75000"/>
                  </a:schemeClr>
                </a:solidFill>
              </a:rPr>
              <a:t>=</a:t>
            </a:r>
            <a:r>
              <a:rPr lang="en-US" dirty="0" err="1" smtClean="0">
                <a:solidFill>
                  <a:schemeClr val="accent5">
                    <a:lumMod val="75000"/>
                  </a:schemeClr>
                </a:solidFill>
              </a:rPr>
              <a:t>Alice&amp;amount</a:t>
            </a:r>
            <a:r>
              <a:rPr lang="en-US" dirty="0" smtClean="0">
                <a:solidFill>
                  <a:schemeClr val="accent5">
                    <a:lumMod val="75000"/>
                  </a:schemeClr>
                </a:solidFill>
              </a:rPr>
              <a:t>=100" width=“0" height=“0" border="0"&gt;</a:t>
            </a:r>
          </a:p>
          <a:p>
            <a:r>
              <a:rPr lang="zh-CN" altLang="en-US" dirty="0" smtClean="0">
                <a:solidFill>
                  <a:schemeClr val="tx1"/>
                </a:solidFill>
              </a:rPr>
              <a:t>当</a:t>
            </a:r>
            <a:r>
              <a:rPr lang="en-US" dirty="0" smtClean="0">
                <a:solidFill>
                  <a:schemeClr val="tx1"/>
                </a:solidFill>
              </a:rPr>
              <a:t>Bob</a:t>
            </a:r>
            <a:r>
              <a:rPr lang="zh-CN" altLang="en-US" dirty="0" smtClean="0">
                <a:solidFill>
                  <a:schemeClr val="tx1"/>
                </a:solidFill>
              </a:rPr>
              <a:t>打开邮件时，他不知道这个恶意的</a:t>
            </a:r>
            <a:r>
              <a:rPr lang="en-US" dirty="0" smtClean="0">
                <a:solidFill>
                  <a:schemeClr val="tx1"/>
                </a:solidFill>
              </a:rPr>
              <a:t>HTML</a:t>
            </a:r>
            <a:r>
              <a:rPr lang="zh-CN" altLang="en-US" dirty="0" smtClean="0">
                <a:solidFill>
                  <a:schemeClr val="tx1"/>
                </a:solidFill>
              </a:rPr>
              <a:t>标签已经从他账户里转账</a:t>
            </a:r>
            <a:r>
              <a:rPr lang="en-US" altLang="zh-CN" dirty="0" smtClean="0">
                <a:solidFill>
                  <a:schemeClr val="tx1"/>
                </a:solidFill>
              </a:rPr>
              <a:t>100</a:t>
            </a:r>
            <a:r>
              <a:rPr lang="zh-CN" altLang="en-US" dirty="0" smtClean="0">
                <a:solidFill>
                  <a:schemeClr val="tx1"/>
                </a:solidFill>
              </a:rPr>
              <a:t>元到</a:t>
            </a:r>
            <a:r>
              <a:rPr lang="en-US" dirty="0" smtClean="0">
                <a:solidFill>
                  <a:schemeClr val="tx1"/>
                </a:solidFill>
              </a:rPr>
              <a:t>Alice。</a:t>
            </a:r>
            <a:endParaRPr lang="en-US" dirty="0">
              <a:solidFill>
                <a:schemeClr val="tx1"/>
              </a:solidFill>
            </a:endParaRPr>
          </a:p>
        </p:txBody>
      </p:sp>
      <p:sp>
        <p:nvSpPr>
          <p:cNvPr id="11"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3"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4"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5"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6"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7"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8" name="标题 1"/>
          <p:cNvSpPr txBox="1">
            <a:spLocks/>
          </p:cNvSpPr>
          <p:nvPr/>
        </p:nvSpPr>
        <p:spPr>
          <a:xfrm>
            <a:off x="686339" y="369583"/>
            <a:ext cx="2818862"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spc="500" dirty="0" smtClean="0">
                <a:solidFill>
                  <a:schemeClr val="accent1">
                    <a:lumMod val="50000"/>
                  </a:schemeClr>
                </a:solidFill>
                <a:latin typeface="微软雅黑" panose="020B0503020204020204" pitchFamily="34" charset="-122"/>
                <a:ea typeface="微软雅黑" panose="020B0503020204020204" pitchFamily="34" charset="-122"/>
              </a:rPr>
              <a:t>CSRF</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攻击案例</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 y="336652"/>
            <a:ext cx="12191999" cy="378554"/>
            <a:chOff x="1" y="336652"/>
            <a:chExt cx="12191999" cy="378554"/>
          </a:xfrm>
        </p:grpSpPr>
        <p:sp>
          <p:nvSpPr>
            <p:cNvPr id="20" name="矩形 19">
              <a:extLst>
                <a:ext uri="{FF2B5EF4-FFF2-40B4-BE49-F238E27FC236}">
                  <a16:creationId xmlns:a16="http://schemas.microsoft.com/office/drawing/2014/main" id="{F9A61405-0682-4602-BF60-F734C8C97EA0}"/>
                </a:ext>
              </a:extLst>
            </p:cNvPr>
            <p:cNvSpPr/>
            <p:nvPr/>
          </p:nvSpPr>
          <p:spPr>
            <a:xfrm>
              <a:off x="3374571" y="336652"/>
              <a:ext cx="8817429"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796064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85000" lnSpcReduction="10000"/>
          </a:bodyPr>
          <a:lstStyle/>
          <a:p>
            <a:r>
              <a:rPr lang="en-US" altLang="zh-CN" dirty="0"/>
              <a:t>CSRF</a:t>
            </a:r>
            <a:r>
              <a:rPr lang="zh-CN" altLang="en-US" dirty="0">
                <a:solidFill>
                  <a:srgbClr val="C00000"/>
                </a:solidFill>
              </a:rPr>
              <a:t>攻击的关键因素</a:t>
            </a:r>
          </a:p>
          <a:p>
            <a:pPr lvl="1"/>
            <a:r>
              <a:rPr lang="en-US" altLang="zh-CN" dirty="0"/>
              <a:t>HTTP</a:t>
            </a:r>
            <a:r>
              <a:rPr lang="zh-CN" altLang="en-US" dirty="0"/>
              <a:t>协议无连接，</a:t>
            </a:r>
            <a:r>
              <a:rPr lang="en-US" altLang="zh-CN" dirty="0"/>
              <a:t>WEB</a:t>
            </a:r>
            <a:r>
              <a:rPr lang="zh-CN" altLang="en-US" dirty="0"/>
              <a:t>服务器与浏览器间的状态通过 </a:t>
            </a:r>
            <a:r>
              <a:rPr lang="en-US" altLang="zh-CN" dirty="0"/>
              <a:t>Session ID</a:t>
            </a:r>
            <a:r>
              <a:rPr lang="zh-CN" altLang="en-US" dirty="0"/>
              <a:t>、</a:t>
            </a:r>
            <a:r>
              <a:rPr lang="en-US" altLang="zh-CN" dirty="0"/>
              <a:t>Cookie</a:t>
            </a:r>
            <a:r>
              <a:rPr lang="zh-CN" altLang="en-US" dirty="0"/>
              <a:t>等关联</a:t>
            </a:r>
          </a:p>
          <a:p>
            <a:pPr lvl="1"/>
            <a:r>
              <a:rPr lang="zh-CN" altLang="en-US" dirty="0"/>
              <a:t>攻击者的目标站点具有持久化授权</a:t>
            </a:r>
            <a:r>
              <a:rPr lang="en-US" altLang="zh-CN" dirty="0"/>
              <a:t>cookie</a:t>
            </a:r>
            <a:r>
              <a:rPr lang="zh-CN" altLang="en-US" dirty="0"/>
              <a:t>或者受害者具有</a:t>
            </a:r>
            <a:r>
              <a:rPr lang="zh-CN" altLang="en-US" dirty="0" smtClean="0"/>
              <a:t>当前</a:t>
            </a:r>
            <a:r>
              <a:rPr lang="zh-CN" altLang="en-US" dirty="0"/>
              <a:t>会话凭证（如</a:t>
            </a:r>
            <a:r>
              <a:rPr lang="en-US" altLang="zh-CN" dirty="0"/>
              <a:t>Session cookie</a:t>
            </a:r>
            <a:r>
              <a:rPr lang="zh-CN" altLang="en-US" dirty="0"/>
              <a:t>等）</a:t>
            </a:r>
          </a:p>
          <a:p>
            <a:pPr lvl="1"/>
            <a:r>
              <a:rPr lang="zh-CN" altLang="en-US" dirty="0"/>
              <a:t>大部分情况下浏览器在每次向服务器请求时自动提交认证</a:t>
            </a:r>
            <a:r>
              <a:rPr lang="zh-CN" altLang="en-US" dirty="0" smtClean="0"/>
              <a:t>凭证</a:t>
            </a:r>
            <a:r>
              <a:rPr lang="zh-CN" altLang="en-US" dirty="0"/>
              <a:t>（包括</a:t>
            </a:r>
            <a:r>
              <a:rPr lang="en-US" altLang="zh-CN" dirty="0"/>
              <a:t>Session cookie</a:t>
            </a:r>
            <a:r>
              <a:rPr lang="zh-CN" altLang="en-US" dirty="0"/>
              <a:t>、</a:t>
            </a:r>
            <a:r>
              <a:rPr lang="en-US" altLang="zh-CN" dirty="0"/>
              <a:t>Basic authentication header</a:t>
            </a:r>
            <a:r>
              <a:rPr lang="zh-CN" altLang="en-US" dirty="0"/>
              <a:t>、</a:t>
            </a:r>
            <a:r>
              <a:rPr lang="en-US" altLang="zh-CN" dirty="0"/>
              <a:t>IP  </a:t>
            </a:r>
            <a:r>
              <a:rPr lang="zh-CN" altLang="en-US" dirty="0"/>
              <a:t>地址、客户侧</a:t>
            </a:r>
            <a:r>
              <a:rPr lang="en-US" altLang="zh-CN" dirty="0"/>
              <a:t>SSL</a:t>
            </a:r>
            <a:r>
              <a:rPr lang="zh-CN" altLang="en-US" dirty="0"/>
              <a:t>证书和</a:t>
            </a:r>
            <a:r>
              <a:rPr lang="en-US" altLang="zh-CN" dirty="0"/>
              <a:t>Windows</a:t>
            </a:r>
            <a:r>
              <a:rPr lang="zh-CN" altLang="en-US" dirty="0"/>
              <a:t>域认证）</a:t>
            </a:r>
          </a:p>
          <a:p>
            <a:pPr lvl="1"/>
            <a:r>
              <a:rPr lang="zh-CN" altLang="en-US" dirty="0"/>
              <a:t>在执行关键操作时，没有对用户进行再次确认</a:t>
            </a:r>
          </a:p>
          <a:p>
            <a:r>
              <a:rPr lang="zh-CN" altLang="en-US" dirty="0"/>
              <a:t>与</a:t>
            </a:r>
            <a:r>
              <a:rPr lang="en-US" altLang="zh-CN" dirty="0"/>
              <a:t>XSS</a:t>
            </a:r>
            <a:r>
              <a:rPr lang="zh-CN" altLang="en-US" dirty="0"/>
              <a:t>区别</a:t>
            </a:r>
          </a:p>
          <a:p>
            <a:pPr lvl="1"/>
            <a:r>
              <a:rPr lang="en-US" altLang="zh-CN" dirty="0"/>
              <a:t>XSS</a:t>
            </a:r>
            <a:r>
              <a:rPr lang="zh-CN" altLang="en-US" dirty="0"/>
              <a:t>基于</a:t>
            </a:r>
            <a:r>
              <a:rPr lang="en-US" altLang="zh-CN" dirty="0"/>
              <a:t>Web</a:t>
            </a:r>
            <a:r>
              <a:rPr lang="zh-CN" altLang="en-US" dirty="0"/>
              <a:t>网站的漏洞和客户端对网站的信任，利用</a:t>
            </a:r>
            <a:r>
              <a:rPr lang="zh-CN" altLang="en-US" dirty="0" smtClean="0"/>
              <a:t>客户端</a:t>
            </a:r>
            <a:r>
              <a:rPr lang="zh-CN" altLang="en-US" dirty="0"/>
              <a:t>窃取</a:t>
            </a:r>
            <a:r>
              <a:rPr lang="en-US" altLang="zh-CN" dirty="0"/>
              <a:t>cookie</a:t>
            </a:r>
            <a:r>
              <a:rPr lang="zh-CN" altLang="en-US" dirty="0"/>
              <a:t>等</a:t>
            </a:r>
          </a:p>
          <a:p>
            <a:pPr lvl="1"/>
            <a:r>
              <a:rPr lang="en-US" altLang="zh-CN" dirty="0"/>
              <a:t>CSRF</a:t>
            </a:r>
            <a:r>
              <a:rPr lang="zh-CN" altLang="en-US" dirty="0"/>
              <a:t>基于站点对已认证用户的信任，实现对网站的利用</a:t>
            </a:r>
          </a:p>
        </p:txBody>
      </p:sp>
      <p:sp>
        <p:nvSpPr>
          <p:cNvPr id="4"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5"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6"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7"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8"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9"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0" name="标题 1"/>
          <p:cNvSpPr txBox="1">
            <a:spLocks/>
          </p:cNvSpPr>
          <p:nvPr/>
        </p:nvSpPr>
        <p:spPr>
          <a:xfrm>
            <a:off x="686338" y="369583"/>
            <a:ext cx="3994519"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跨</a:t>
            </a:r>
            <a:r>
              <a:rPr lang="zh-CN" altLang="en-US" sz="2400" spc="500" dirty="0">
                <a:solidFill>
                  <a:schemeClr val="accent1">
                    <a:lumMod val="50000"/>
                  </a:schemeClr>
                </a:solidFill>
                <a:latin typeface="微软雅黑" panose="020B0503020204020204" pitchFamily="34" charset="-122"/>
                <a:ea typeface="微软雅黑" panose="020B0503020204020204" pitchFamily="34" charset="-122"/>
              </a:rPr>
              <a:t>站请求伪造（</a:t>
            </a:r>
            <a:r>
              <a:rPr lang="en-US" altLang="zh-CN" sz="2400" spc="500" dirty="0">
                <a:solidFill>
                  <a:schemeClr val="accent1">
                    <a:lumMod val="50000"/>
                  </a:schemeClr>
                </a:solidFill>
                <a:latin typeface="微软雅黑" panose="020B0503020204020204" pitchFamily="34" charset="-122"/>
                <a:ea typeface="微软雅黑" panose="020B0503020204020204" pitchFamily="34" charset="-122"/>
              </a:rPr>
              <a:t>CSRF</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 y="336652"/>
            <a:ext cx="12191999" cy="378554"/>
            <a:chOff x="1" y="336652"/>
            <a:chExt cx="12191999" cy="378554"/>
          </a:xfrm>
        </p:grpSpPr>
        <p:sp>
          <p:nvSpPr>
            <p:cNvPr id="12" name="矩形 11">
              <a:extLst>
                <a:ext uri="{FF2B5EF4-FFF2-40B4-BE49-F238E27FC236}">
                  <a16:creationId xmlns:a16="http://schemas.microsoft.com/office/drawing/2014/main" id="{F9A61405-0682-4602-BF60-F734C8C97EA0}"/>
                </a:ext>
              </a:extLst>
            </p:cNvPr>
            <p:cNvSpPr/>
            <p:nvPr/>
          </p:nvSpPr>
          <p:spPr>
            <a:xfrm>
              <a:off x="4680857" y="336652"/>
              <a:ext cx="7511143"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730749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8" name="object 8"/>
          <p:cNvSpPr txBox="1"/>
          <p:nvPr/>
        </p:nvSpPr>
        <p:spPr>
          <a:xfrm>
            <a:off x="984221" y="1292605"/>
            <a:ext cx="10591777" cy="5012959"/>
          </a:xfrm>
          <a:prstGeom prst="rect">
            <a:avLst/>
          </a:prstGeom>
        </p:spPr>
        <p:txBody>
          <a:bodyPr vert="horz" lIns="91440" tIns="45720" rIns="91440" bIns="45720" rtlCol="0">
            <a:normAutofit/>
          </a:bodyPr>
          <a:lstStyle>
            <a:lvl1pPr marL="358775" indent="-358775" algn="just">
              <a:lnSpc>
                <a:spcPct val="130000"/>
              </a:lnSpc>
              <a:spcBef>
                <a:spcPts val="1000"/>
              </a:spcBef>
              <a:buSzPct val="110000"/>
              <a:buFont typeface="Arial" panose="020B0604020202020204" pitchFamily="34" charset="0"/>
              <a:buChar char="•"/>
              <a:defRPr sz="2800">
                <a:solidFill>
                  <a:srgbClr val="C00000"/>
                </a:solidFill>
                <a:latin typeface="Times New Roman" panose="02020603050405020304" pitchFamily="18" charset="0"/>
                <a:ea typeface="黑体" panose="02010609060101010101" pitchFamily="49" charset="-122"/>
              </a:defRPr>
            </a:lvl1pPr>
            <a:lvl2pPr marL="803275" lvl="1" indent="-346075" algn="just">
              <a:lnSpc>
                <a:spcPct val="130000"/>
              </a:lnSpc>
              <a:spcBef>
                <a:spcPts val="500"/>
              </a:spcBef>
              <a:buSzPct val="120000"/>
              <a:buFont typeface="Times New Roman" panose="02020603050405020304" pitchFamily="18" charset="0"/>
              <a:buChar char="–"/>
              <a:defRPr sz="2400">
                <a:latin typeface="Times New Roman" panose="02020603050405020304" pitchFamily="18"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sz="2000" dirty="0" err="1" smtClean="0"/>
              <a:t>检查</a:t>
            </a:r>
            <a:r>
              <a:rPr sz="2000" dirty="0" smtClean="0"/>
              <a:t> </a:t>
            </a:r>
            <a:r>
              <a:rPr sz="2000" dirty="0"/>
              <a:t>HTTP </a:t>
            </a:r>
            <a:r>
              <a:rPr sz="2000" dirty="0" err="1"/>
              <a:t>头部</a:t>
            </a:r>
            <a:r>
              <a:rPr sz="2000" dirty="0"/>
              <a:t> </a:t>
            </a:r>
            <a:r>
              <a:rPr sz="2000" dirty="0" err="1"/>
              <a:t>Refer</a:t>
            </a:r>
            <a:r>
              <a:rPr lang="en-US" sz="2000" dirty="0" err="1"/>
              <a:t>er</a:t>
            </a:r>
            <a:r>
              <a:rPr sz="2000" dirty="0"/>
              <a:t> 信息</a:t>
            </a:r>
          </a:p>
          <a:p>
            <a:pPr lvl="1"/>
            <a:r>
              <a:rPr lang="zh-CN" altLang="en-US" sz="1800" dirty="0"/>
              <a:t> 根据 </a:t>
            </a:r>
            <a:r>
              <a:rPr lang="en-US" altLang="zh-CN" sz="1800" dirty="0"/>
              <a:t>HTTP </a:t>
            </a:r>
            <a:r>
              <a:rPr lang="zh-CN" altLang="en-US" sz="1800" dirty="0"/>
              <a:t>协议，在 </a:t>
            </a:r>
            <a:r>
              <a:rPr lang="en-US" altLang="zh-CN" sz="1800" dirty="0"/>
              <a:t>HTTP </a:t>
            </a:r>
            <a:r>
              <a:rPr lang="zh-CN" altLang="en-US" sz="1800" dirty="0"/>
              <a:t>头中有一个字段叫 </a:t>
            </a:r>
            <a:r>
              <a:rPr lang="en-US" altLang="zh-CN" sz="1800" dirty="0" err="1"/>
              <a:t>Referer</a:t>
            </a:r>
            <a:r>
              <a:rPr lang="zh-CN" altLang="en-US" sz="1800" dirty="0"/>
              <a:t>，它记录了该 </a:t>
            </a:r>
            <a:r>
              <a:rPr lang="en-US" altLang="zh-CN" sz="1800" dirty="0"/>
              <a:t>HTTP </a:t>
            </a:r>
            <a:r>
              <a:rPr lang="zh-CN" altLang="en-US" sz="1800" dirty="0"/>
              <a:t>请求的来源地址。</a:t>
            </a:r>
            <a:r>
              <a:rPr sz="1800" dirty="0" err="1"/>
              <a:t>Server端在收到请求之后，可以去检查这个头信息，只接受来自本域的请求而忽略外部域的请求</a:t>
            </a:r>
            <a:r>
              <a:rPr lang="zh-CN" altLang="en-US" sz="1800" dirty="0"/>
              <a:t>。</a:t>
            </a:r>
            <a:endParaRPr lang="en-US" altLang="zh-CN" sz="1800" dirty="0"/>
          </a:p>
          <a:p>
            <a:pPr lvl="1"/>
            <a:r>
              <a:rPr lang="en-US" altLang="zh-CN" sz="1800" dirty="0" err="1"/>
              <a:t>Referer</a:t>
            </a:r>
            <a:r>
              <a:rPr lang="en-US" altLang="zh-CN" sz="1800" dirty="0"/>
              <a:t> </a:t>
            </a:r>
            <a:r>
              <a:rPr lang="zh-CN" altLang="en-US" sz="1800" dirty="0"/>
              <a:t>的值是由浏览器提供的，虽然 </a:t>
            </a:r>
            <a:r>
              <a:rPr lang="en-US" altLang="zh-CN" sz="1800" dirty="0"/>
              <a:t>HTTP </a:t>
            </a:r>
            <a:r>
              <a:rPr lang="zh-CN" altLang="en-US" sz="1800" dirty="0"/>
              <a:t>协议上有明确的要求，但是每个浏览器对于 </a:t>
            </a:r>
            <a:r>
              <a:rPr lang="en-US" altLang="zh-CN" sz="1800" dirty="0" err="1"/>
              <a:t>Referer</a:t>
            </a:r>
            <a:r>
              <a:rPr lang="en-US" altLang="zh-CN" sz="1800" dirty="0"/>
              <a:t> </a:t>
            </a:r>
            <a:r>
              <a:rPr lang="zh-CN" altLang="en-US" sz="1800" dirty="0"/>
              <a:t>的具体实现可能有差别，并不能保证浏览器自身没有安全漏洞。</a:t>
            </a:r>
            <a:endParaRPr sz="1800" dirty="0"/>
          </a:p>
          <a:p>
            <a:r>
              <a:rPr sz="2000" dirty="0"/>
              <a:t>强制POST请求类型</a:t>
            </a:r>
          </a:p>
          <a:p>
            <a:pPr lvl="1"/>
            <a:r>
              <a:rPr sz="1800" dirty="0"/>
              <a:t>采用request.getMethod()</a:t>
            </a:r>
            <a:r>
              <a:rPr sz="1800" dirty="0" err="1"/>
              <a:t>判断请求的方式是否POST，</a:t>
            </a:r>
            <a:r>
              <a:rPr sz="1800" dirty="0" err="1" smtClean="0"/>
              <a:t>但这种方式还存在链接内容绕道第三方来实现自动表单提交的威胁</a:t>
            </a:r>
            <a:r>
              <a:rPr lang="zh-CN" altLang="en-US" sz="1800" dirty="0" smtClean="0"/>
              <a:t>。</a:t>
            </a:r>
            <a:endParaRPr lang="en-US" sz="1800" dirty="0" smtClean="0"/>
          </a:p>
          <a:p>
            <a:r>
              <a:rPr lang="zh-CN" altLang="en-US" sz="2000" dirty="0" smtClean="0">
                <a:solidFill>
                  <a:schemeClr val="tx1"/>
                </a:solidFill>
              </a:rPr>
              <a:t>因此重要的功能</a:t>
            </a:r>
            <a:r>
              <a:rPr lang="en-US" altLang="zh-CN" sz="2000" dirty="0" smtClean="0">
                <a:solidFill>
                  <a:schemeClr val="tx1"/>
                </a:solidFill>
              </a:rPr>
              <a:t>(</a:t>
            </a:r>
            <a:r>
              <a:rPr lang="zh-CN" altLang="en-US" sz="2000" dirty="0" smtClean="0">
                <a:solidFill>
                  <a:schemeClr val="tx1"/>
                </a:solidFill>
              </a:rPr>
              <a:t>如</a:t>
            </a:r>
            <a:r>
              <a:rPr lang="en-US" altLang="zh-CN" sz="2000" dirty="0" smtClean="0">
                <a:solidFill>
                  <a:schemeClr val="tx1"/>
                </a:solidFill>
              </a:rPr>
              <a:t>:</a:t>
            </a:r>
            <a:r>
              <a:rPr lang="zh-CN" altLang="en-US" sz="2000" dirty="0" smtClean="0">
                <a:solidFill>
                  <a:schemeClr val="tx1"/>
                </a:solidFill>
              </a:rPr>
              <a:t>添加用户，修改密码，转账</a:t>
            </a:r>
            <a:r>
              <a:rPr lang="en-US" altLang="zh-CN" sz="2000" dirty="0" smtClean="0">
                <a:solidFill>
                  <a:schemeClr val="tx1"/>
                </a:solidFill>
              </a:rPr>
              <a:t>)</a:t>
            </a:r>
            <a:r>
              <a:rPr lang="zh-CN" altLang="en-US" sz="2000" dirty="0" smtClean="0">
                <a:solidFill>
                  <a:schemeClr val="tx1"/>
                </a:solidFill>
              </a:rPr>
              <a:t>必须要实现</a:t>
            </a:r>
            <a:r>
              <a:rPr lang="zh-CN" altLang="en-US" sz="2000" dirty="0" smtClean="0"/>
              <a:t>判断“</a:t>
            </a:r>
            <a:r>
              <a:rPr lang="en-US" altLang="zh-CN" sz="2000" dirty="0" err="1" smtClean="0"/>
              <a:t>Referer+POST</a:t>
            </a:r>
            <a:r>
              <a:rPr lang="zh-CN" altLang="en-US" sz="2000" dirty="0" smtClean="0"/>
              <a:t>提交”双重措施</a:t>
            </a:r>
            <a:endParaRPr sz="2000" dirty="0"/>
          </a:p>
        </p:txBody>
      </p:sp>
      <p:sp>
        <p:nvSpPr>
          <p:cNvPr id="11"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3"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4"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5"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6"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7"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8"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9" name="标题 1"/>
          <p:cNvSpPr txBox="1">
            <a:spLocks/>
          </p:cNvSpPr>
          <p:nvPr/>
        </p:nvSpPr>
        <p:spPr>
          <a:xfrm>
            <a:off x="686339" y="369583"/>
            <a:ext cx="5006890"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spc="500" dirty="0" smtClean="0">
                <a:solidFill>
                  <a:schemeClr val="accent1">
                    <a:lumMod val="50000"/>
                  </a:schemeClr>
                </a:solidFill>
                <a:latin typeface="微软雅黑" panose="020B0503020204020204" pitchFamily="34" charset="-122"/>
                <a:ea typeface="微软雅黑" panose="020B0503020204020204" pitchFamily="34" charset="-122"/>
              </a:rPr>
              <a:t>CSRF</a:t>
            </a:r>
            <a:r>
              <a:rPr lang="zh-CN" altLang="en-US" sz="2400" spc="500" dirty="0">
                <a:solidFill>
                  <a:schemeClr val="accent1">
                    <a:lumMod val="50000"/>
                  </a:schemeClr>
                </a:solidFill>
                <a:latin typeface="微软雅黑" panose="020B0503020204020204" pitchFamily="34" charset="-122"/>
                <a:ea typeface="微软雅黑" panose="020B0503020204020204" pitchFamily="34" charset="-122"/>
              </a:rPr>
              <a:t>攻击防范</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措施</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1" y="336652"/>
            <a:ext cx="12191999" cy="378554"/>
            <a:chOff x="1" y="336652"/>
            <a:chExt cx="12191999" cy="378554"/>
          </a:xfrm>
        </p:grpSpPr>
        <p:sp>
          <p:nvSpPr>
            <p:cNvPr id="21" name="矩形 20">
              <a:extLst>
                <a:ext uri="{FF2B5EF4-FFF2-40B4-BE49-F238E27FC236}">
                  <a16:creationId xmlns:a16="http://schemas.microsoft.com/office/drawing/2014/main" id="{F9A61405-0682-4602-BF60-F734C8C97EA0}"/>
                </a:ext>
              </a:extLst>
            </p:cNvPr>
            <p:cNvSpPr/>
            <p:nvPr/>
          </p:nvSpPr>
          <p:spPr>
            <a:xfrm>
              <a:off x="4125686" y="336652"/>
              <a:ext cx="8066314"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626926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762" y="355955"/>
            <a:ext cx="3468470" cy="378554"/>
          </a:xfrm>
        </p:spPr>
        <p:txBody>
          <a:bodyPr>
            <a:noAutofit/>
          </a:bodyPr>
          <a:lstStyle/>
          <a:p>
            <a:r>
              <a:rPr lang="en-US" altLang="zh-CN" sz="2400" spc="500" dirty="0" smtClean="0">
                <a:solidFill>
                  <a:schemeClr val="accent1">
                    <a:lumMod val="50000"/>
                  </a:schemeClr>
                </a:solidFill>
                <a:latin typeface="微软雅黑" panose="020B0503020204020204" pitchFamily="34" charset="-122"/>
                <a:ea typeface="微软雅黑" panose="020B0503020204020204" pitchFamily="34" charset="-122"/>
              </a:rPr>
              <a:t>Web</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攻防技术原理</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 y="336652"/>
            <a:ext cx="12191999" cy="378554"/>
            <a:chOff x="1" y="336652"/>
            <a:chExt cx="12191999" cy="378554"/>
          </a:xfrm>
        </p:grpSpPr>
        <p:sp>
          <p:nvSpPr>
            <p:cNvPr id="4" name="矩形 3">
              <a:extLst>
                <a:ext uri="{FF2B5EF4-FFF2-40B4-BE49-F238E27FC236}">
                  <a16:creationId xmlns:a16="http://schemas.microsoft.com/office/drawing/2014/main" id="{F9A61405-0682-4602-BF60-F734C8C97EA0}"/>
                </a:ext>
              </a:extLst>
            </p:cNvPr>
            <p:cNvSpPr/>
            <p:nvPr/>
          </p:nvSpPr>
          <p:spPr>
            <a:xfrm>
              <a:off x="4023360" y="336652"/>
              <a:ext cx="8168640"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内容占位符 2"/>
          <p:cNvSpPr>
            <a:spLocks noGrp="1"/>
          </p:cNvSpPr>
          <p:nvPr>
            <p:ph idx="1"/>
          </p:nvPr>
        </p:nvSpPr>
        <p:spPr>
          <a:xfrm>
            <a:off x="838200" y="1162975"/>
            <a:ext cx="10515600" cy="5022866"/>
          </a:xfrm>
        </p:spPr>
        <p:txBody>
          <a:bodyPr vert="horz" lIns="91440" tIns="45720" rIns="91440" bIns="45720" rtlCol="0">
            <a:normAutofit/>
          </a:bodyPr>
          <a:lstStyle/>
          <a:p>
            <a:pPr marL="358775" indent="-358775" algn="just">
              <a:lnSpc>
                <a:spcPct val="130000"/>
              </a:lnSpc>
              <a:buSzPct val="110000"/>
            </a:pPr>
            <a:r>
              <a:rPr lang="en-US" altLang="zh-CN" dirty="0" smtClean="0">
                <a:solidFill>
                  <a:schemeClr val="bg1">
                    <a:lumMod val="75000"/>
                  </a:schemeClr>
                </a:solidFill>
                <a:latin typeface="Times New Roman" panose="02020603050405020304" pitchFamily="18" charset="0"/>
                <a:ea typeface="黑体" panose="02010609060101010101" pitchFamily="49" charset="-122"/>
              </a:rPr>
              <a:t>SQL</a:t>
            </a:r>
            <a:r>
              <a:rPr lang="zh-CN" altLang="en-US" dirty="0" smtClean="0">
                <a:solidFill>
                  <a:schemeClr val="bg1">
                    <a:lumMod val="75000"/>
                  </a:schemeClr>
                </a:solidFill>
                <a:latin typeface="Times New Roman" panose="02020603050405020304" pitchFamily="18" charset="0"/>
                <a:ea typeface="黑体" panose="02010609060101010101" pitchFamily="49" charset="-122"/>
              </a:rPr>
              <a:t>注入（</a:t>
            </a:r>
            <a:r>
              <a:rPr lang="en-US" altLang="zh-CN" dirty="0" smtClean="0">
                <a:solidFill>
                  <a:schemeClr val="bg1">
                    <a:lumMod val="75000"/>
                  </a:schemeClr>
                </a:solidFill>
                <a:latin typeface="Times New Roman" panose="02020603050405020304" pitchFamily="18" charset="0"/>
                <a:ea typeface="黑体" panose="02010609060101010101" pitchFamily="49" charset="-122"/>
              </a:rPr>
              <a:t>SQL Injection</a:t>
            </a:r>
            <a:r>
              <a:rPr lang="zh-CN" altLang="en-US" dirty="0" smtClean="0">
                <a:solidFill>
                  <a:schemeClr val="bg1">
                    <a:lumMod val="75000"/>
                  </a:schemeClr>
                </a:solidFill>
                <a:latin typeface="Times New Roman" panose="02020603050405020304" pitchFamily="18" charset="0"/>
                <a:ea typeface="黑体" panose="02010609060101010101" pitchFamily="49" charset="-122"/>
              </a:rPr>
              <a:t>）</a:t>
            </a:r>
            <a:endParaRPr lang="en-US" altLang="zh-CN" dirty="0" smtClean="0">
              <a:solidFill>
                <a:schemeClr val="bg1">
                  <a:lumMod val="75000"/>
                </a:schemeClr>
              </a:solidFill>
              <a:latin typeface="Times New Roman" panose="02020603050405020304" pitchFamily="18" charset="0"/>
              <a:ea typeface="黑体" panose="02010609060101010101" pitchFamily="49" charset="-122"/>
            </a:endParaRPr>
          </a:p>
          <a:p>
            <a:pPr marL="358775" indent="-358775" algn="just">
              <a:lnSpc>
                <a:spcPct val="130000"/>
              </a:lnSpc>
              <a:buSzPct val="110000"/>
            </a:pPr>
            <a:r>
              <a:rPr lang="zh-CN" altLang="en-US" dirty="0" smtClean="0">
                <a:solidFill>
                  <a:schemeClr val="bg1">
                    <a:lumMod val="75000"/>
                  </a:schemeClr>
                </a:solidFill>
                <a:latin typeface="Times New Roman" panose="02020603050405020304" pitchFamily="18" charset="0"/>
                <a:ea typeface="黑体" panose="02010609060101010101" pitchFamily="49" charset="-122"/>
              </a:rPr>
              <a:t>跨站脚本攻击（</a:t>
            </a:r>
            <a:r>
              <a:rPr lang="en-US" altLang="zh-CN" dirty="0" smtClean="0">
                <a:solidFill>
                  <a:schemeClr val="bg1">
                    <a:lumMod val="75000"/>
                  </a:schemeClr>
                </a:solidFill>
                <a:latin typeface="Times New Roman" panose="02020603050405020304" pitchFamily="18" charset="0"/>
                <a:ea typeface="黑体" panose="02010609060101010101" pitchFamily="49" charset="-122"/>
              </a:rPr>
              <a:t>XSS</a:t>
            </a:r>
            <a:r>
              <a:rPr lang="zh-CN" altLang="en-US" dirty="0" smtClean="0">
                <a:solidFill>
                  <a:schemeClr val="bg1">
                    <a:lumMod val="75000"/>
                  </a:schemeClr>
                </a:solidFill>
                <a:latin typeface="Times New Roman" panose="02020603050405020304" pitchFamily="18" charset="0"/>
                <a:ea typeface="黑体" panose="02010609060101010101" pitchFamily="49" charset="-122"/>
              </a:rPr>
              <a:t>）</a:t>
            </a:r>
            <a:endParaRPr lang="en-US" altLang="zh-CN" dirty="0" smtClean="0">
              <a:solidFill>
                <a:schemeClr val="bg1">
                  <a:lumMod val="75000"/>
                </a:schemeClr>
              </a:solidFill>
              <a:latin typeface="Times New Roman" panose="02020603050405020304" pitchFamily="18" charset="0"/>
              <a:ea typeface="黑体" panose="02010609060101010101" pitchFamily="49" charset="-122"/>
            </a:endParaRPr>
          </a:p>
          <a:p>
            <a:pPr marL="358775" indent="-358775" algn="just">
              <a:lnSpc>
                <a:spcPct val="130000"/>
              </a:lnSpc>
              <a:buSzPct val="110000"/>
            </a:pPr>
            <a:r>
              <a:rPr lang="zh-CN" altLang="en-US" dirty="0">
                <a:solidFill>
                  <a:schemeClr val="bg1">
                    <a:lumMod val="75000"/>
                  </a:schemeClr>
                </a:solidFill>
                <a:latin typeface="Times New Roman" panose="02020603050405020304" pitchFamily="18" charset="0"/>
                <a:ea typeface="黑体" panose="02010609060101010101" pitchFamily="49" charset="-122"/>
              </a:rPr>
              <a:t>跨</a:t>
            </a:r>
            <a:r>
              <a:rPr lang="zh-CN" altLang="en-US" dirty="0" smtClean="0">
                <a:solidFill>
                  <a:schemeClr val="bg1">
                    <a:lumMod val="75000"/>
                  </a:schemeClr>
                </a:solidFill>
                <a:latin typeface="Times New Roman" panose="02020603050405020304" pitchFamily="18" charset="0"/>
                <a:ea typeface="黑体" panose="02010609060101010101" pitchFamily="49" charset="-122"/>
              </a:rPr>
              <a:t>站请求伪造（</a:t>
            </a:r>
            <a:r>
              <a:rPr lang="en-US" altLang="zh-CN" dirty="0" smtClean="0">
                <a:solidFill>
                  <a:schemeClr val="bg1">
                    <a:lumMod val="75000"/>
                  </a:schemeClr>
                </a:solidFill>
                <a:latin typeface="Times New Roman" panose="02020603050405020304" pitchFamily="18" charset="0"/>
                <a:ea typeface="黑体" panose="02010609060101010101" pitchFamily="49" charset="-122"/>
              </a:rPr>
              <a:t>CSRF</a:t>
            </a:r>
            <a:r>
              <a:rPr lang="zh-CN" altLang="en-US" dirty="0" smtClean="0">
                <a:solidFill>
                  <a:schemeClr val="bg1">
                    <a:lumMod val="75000"/>
                  </a:schemeClr>
                </a:solidFill>
                <a:latin typeface="Times New Roman" panose="02020603050405020304" pitchFamily="18" charset="0"/>
                <a:ea typeface="黑体" panose="02010609060101010101" pitchFamily="49" charset="-122"/>
              </a:rPr>
              <a:t>）</a:t>
            </a:r>
            <a:endParaRPr lang="en-US" altLang="zh-CN" dirty="0" smtClean="0">
              <a:solidFill>
                <a:schemeClr val="bg1">
                  <a:lumMod val="75000"/>
                </a:schemeClr>
              </a:solidFill>
              <a:latin typeface="Times New Roman" panose="02020603050405020304" pitchFamily="18" charset="0"/>
              <a:ea typeface="黑体" panose="02010609060101010101" pitchFamily="49" charset="-122"/>
            </a:endParaRPr>
          </a:p>
          <a:p>
            <a:pPr marL="358775" indent="-358775" algn="just">
              <a:lnSpc>
                <a:spcPct val="130000"/>
              </a:lnSpc>
              <a:buSzPct val="110000"/>
            </a:pPr>
            <a:r>
              <a:rPr lang="zh-CN" altLang="en-US" dirty="0" smtClean="0">
                <a:latin typeface="Times New Roman" panose="02020603050405020304" pitchFamily="18" charset="0"/>
                <a:ea typeface="黑体" panose="02010609060101010101" pitchFamily="49" charset="-122"/>
              </a:rPr>
              <a:t>文件上传漏洞</a:t>
            </a:r>
            <a:endParaRPr lang="en-US" altLang="zh-CN" dirty="0" smtClean="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91094203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solidFill>
                  <a:srgbClr val="C00000"/>
                </a:solidFill>
              </a:rPr>
              <a:t>文件上传漏洞</a:t>
            </a:r>
            <a:r>
              <a:rPr lang="zh-CN" altLang="en-US" dirty="0"/>
              <a:t>是指网络攻击者上传了一个可执行的文件到服务器并执行</a:t>
            </a:r>
            <a:r>
              <a:rPr lang="zh-CN" altLang="en-US" dirty="0" smtClean="0"/>
              <a:t>。</a:t>
            </a:r>
            <a:endParaRPr lang="en-US" altLang="zh-CN" dirty="0" smtClean="0"/>
          </a:p>
          <a:p>
            <a:r>
              <a:rPr lang="zh-CN" altLang="en-US" dirty="0" smtClean="0"/>
              <a:t>这里</a:t>
            </a:r>
            <a:r>
              <a:rPr lang="zh-CN" altLang="en-US" dirty="0"/>
              <a:t>上传的文件可以是木马，病毒，恶意脚本或者</a:t>
            </a:r>
            <a:r>
              <a:rPr lang="en-US" altLang="zh-CN" dirty="0" err="1"/>
              <a:t>WebShell</a:t>
            </a:r>
            <a:r>
              <a:rPr lang="zh-CN" altLang="en-US" dirty="0"/>
              <a:t>等</a:t>
            </a:r>
            <a:r>
              <a:rPr lang="zh-CN" altLang="en-US" dirty="0" smtClean="0"/>
              <a:t>。</a:t>
            </a:r>
            <a:endParaRPr lang="en-US" altLang="zh-CN" dirty="0" smtClean="0"/>
          </a:p>
          <a:p>
            <a:r>
              <a:rPr lang="zh-CN" altLang="en-US" dirty="0" smtClean="0"/>
              <a:t>这种</a:t>
            </a:r>
            <a:r>
              <a:rPr lang="zh-CN" altLang="en-US" dirty="0"/>
              <a:t>攻击方式是最为直接和有效的，部分文件上传漏洞的利用技术门槛非常的低，对于攻击者来说很容易实施。</a:t>
            </a:r>
          </a:p>
        </p:txBody>
      </p:sp>
      <p:sp>
        <p:nvSpPr>
          <p:cNvPr id="4"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5"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6"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7"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8"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9"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0"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1"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3"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4"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5" name="标题 1"/>
          <p:cNvSpPr txBox="1">
            <a:spLocks/>
          </p:cNvSpPr>
          <p:nvPr/>
        </p:nvSpPr>
        <p:spPr>
          <a:xfrm>
            <a:off x="686339" y="369583"/>
            <a:ext cx="5006890"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文件上传漏洞</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1" y="336652"/>
            <a:ext cx="12191999" cy="378554"/>
            <a:chOff x="1" y="336652"/>
            <a:chExt cx="12191999" cy="378554"/>
          </a:xfrm>
        </p:grpSpPr>
        <p:sp>
          <p:nvSpPr>
            <p:cNvPr id="17" name="矩形 16">
              <a:extLst>
                <a:ext uri="{FF2B5EF4-FFF2-40B4-BE49-F238E27FC236}">
                  <a16:creationId xmlns:a16="http://schemas.microsoft.com/office/drawing/2014/main" id="{F9A61405-0682-4602-BF60-F734C8C97EA0}"/>
                </a:ext>
              </a:extLst>
            </p:cNvPr>
            <p:cNvSpPr/>
            <p:nvPr/>
          </p:nvSpPr>
          <p:spPr>
            <a:xfrm>
              <a:off x="3254829" y="336652"/>
              <a:ext cx="893717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634047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5" name="object 5"/>
          <p:cNvSpPr txBox="1"/>
          <p:nvPr/>
        </p:nvSpPr>
        <p:spPr>
          <a:xfrm>
            <a:off x="955116" y="1150404"/>
            <a:ext cx="5031740" cy="451484"/>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a:cs typeface="微软雅黑"/>
              </a:rPr>
              <a:t>文件上传漏洞</a:t>
            </a:r>
            <a:r>
              <a:rPr sz="2800" b="1" spc="-10" dirty="0">
                <a:latin typeface="微软雅黑"/>
                <a:cs typeface="微软雅黑"/>
              </a:rPr>
              <a:t>—</a:t>
            </a:r>
            <a:r>
              <a:rPr sz="2800" b="1" spc="-5" dirty="0">
                <a:solidFill>
                  <a:srgbClr val="C00000"/>
                </a:solidFill>
                <a:latin typeface="微软雅黑"/>
                <a:cs typeface="微软雅黑"/>
              </a:rPr>
              <a:t>常见的验证错误</a:t>
            </a:r>
            <a:endParaRPr sz="2800" dirty="0">
              <a:solidFill>
                <a:srgbClr val="C00000"/>
              </a:solidFill>
              <a:latin typeface="微软雅黑"/>
              <a:cs typeface="微软雅黑"/>
            </a:endParaRPr>
          </a:p>
        </p:txBody>
      </p:sp>
      <p:sp>
        <p:nvSpPr>
          <p:cNvPr id="8" name="object 8"/>
          <p:cNvSpPr txBox="1"/>
          <p:nvPr/>
        </p:nvSpPr>
        <p:spPr>
          <a:xfrm>
            <a:off x="1344066" y="2097531"/>
            <a:ext cx="7212105" cy="2782172"/>
          </a:xfrm>
          <a:prstGeom prst="rect">
            <a:avLst/>
          </a:prstGeom>
        </p:spPr>
        <p:txBody>
          <a:bodyPr vert="horz" wrap="square" lIns="0" tIns="12065" rIns="0" bIns="0" rtlCol="0">
            <a:spAutoFit/>
          </a:bodyPr>
          <a:lstStyle/>
          <a:p>
            <a:pPr marL="241300" indent="-228600">
              <a:lnSpc>
                <a:spcPct val="100000"/>
              </a:lnSpc>
              <a:spcBef>
                <a:spcPts val="95"/>
              </a:spcBef>
              <a:buClr>
                <a:srgbClr val="CC3300"/>
              </a:buClr>
              <a:buSzPct val="84375"/>
              <a:buFont typeface="Arial"/>
              <a:buChar char="•"/>
              <a:tabLst>
                <a:tab pos="240665" algn="l"/>
                <a:tab pos="241300" algn="l"/>
              </a:tabLst>
            </a:pPr>
            <a:r>
              <a:rPr sz="2000" spc="-5" dirty="0">
                <a:latin typeface="微软雅黑"/>
                <a:cs typeface="微软雅黑"/>
              </a:rPr>
              <a:t>允许上传可执行文件</a:t>
            </a:r>
            <a:endParaRPr sz="2000" dirty="0">
              <a:latin typeface="微软雅黑"/>
              <a:cs typeface="微软雅黑"/>
            </a:endParaRPr>
          </a:p>
          <a:p>
            <a:pPr>
              <a:lnSpc>
                <a:spcPct val="100000"/>
              </a:lnSpc>
              <a:spcBef>
                <a:spcPts val="20"/>
              </a:spcBef>
              <a:buClr>
                <a:srgbClr val="CC3300"/>
              </a:buClr>
              <a:buFont typeface="Arial"/>
              <a:buChar char="•"/>
            </a:pPr>
            <a:endParaRPr sz="2000" dirty="0">
              <a:latin typeface="Times New Roman"/>
              <a:cs typeface="Times New Roman"/>
            </a:endParaRPr>
          </a:p>
          <a:p>
            <a:pPr marL="241300" indent="-228600">
              <a:lnSpc>
                <a:spcPct val="100000"/>
              </a:lnSpc>
              <a:buClr>
                <a:srgbClr val="CC3300"/>
              </a:buClr>
              <a:buSzPct val="84375"/>
              <a:buFont typeface="Arial"/>
              <a:buChar char="•"/>
              <a:tabLst>
                <a:tab pos="240665" algn="l"/>
                <a:tab pos="241300" algn="l"/>
              </a:tabLst>
            </a:pPr>
            <a:r>
              <a:rPr sz="2000" spc="-5" dirty="0">
                <a:latin typeface="微软雅黑"/>
                <a:cs typeface="微软雅黑"/>
              </a:rPr>
              <a:t>使用客户端JS验证上传文件类型</a:t>
            </a:r>
            <a:endParaRPr sz="2000" dirty="0">
              <a:latin typeface="微软雅黑"/>
              <a:cs typeface="微软雅黑"/>
            </a:endParaRPr>
          </a:p>
          <a:p>
            <a:pPr>
              <a:lnSpc>
                <a:spcPct val="100000"/>
              </a:lnSpc>
              <a:spcBef>
                <a:spcPts val="25"/>
              </a:spcBef>
              <a:buClr>
                <a:srgbClr val="CC3300"/>
              </a:buClr>
              <a:buFont typeface="Arial"/>
              <a:buChar char="•"/>
            </a:pPr>
            <a:endParaRPr sz="2000" dirty="0">
              <a:latin typeface="Times New Roman"/>
              <a:cs typeface="Times New Roman"/>
            </a:endParaRPr>
          </a:p>
          <a:p>
            <a:pPr marL="241300" indent="-228600">
              <a:lnSpc>
                <a:spcPct val="100000"/>
              </a:lnSpc>
              <a:buClr>
                <a:srgbClr val="CC3300"/>
              </a:buClr>
              <a:buSzPct val="84375"/>
              <a:buFont typeface="Arial"/>
              <a:buChar char="•"/>
              <a:tabLst>
                <a:tab pos="240665" algn="l"/>
                <a:tab pos="241300" algn="l"/>
              </a:tabLst>
            </a:pPr>
            <a:r>
              <a:rPr sz="2000" spc="-5" dirty="0">
                <a:latin typeface="微软雅黑"/>
                <a:cs typeface="微软雅黑"/>
              </a:rPr>
              <a:t>使用黑名单限制上传文件类型</a:t>
            </a:r>
            <a:endParaRPr sz="2000" dirty="0">
              <a:latin typeface="微软雅黑"/>
              <a:cs typeface="微软雅黑"/>
            </a:endParaRPr>
          </a:p>
          <a:p>
            <a:pPr>
              <a:lnSpc>
                <a:spcPct val="100000"/>
              </a:lnSpc>
              <a:spcBef>
                <a:spcPts val="20"/>
              </a:spcBef>
              <a:buClr>
                <a:srgbClr val="CC3300"/>
              </a:buClr>
              <a:buFont typeface="Arial"/>
              <a:buChar char="•"/>
            </a:pPr>
            <a:endParaRPr sz="2000" dirty="0">
              <a:latin typeface="Times New Roman"/>
              <a:cs typeface="Times New Roman"/>
            </a:endParaRPr>
          </a:p>
          <a:p>
            <a:pPr marL="241300" indent="-228600">
              <a:lnSpc>
                <a:spcPct val="100000"/>
              </a:lnSpc>
              <a:buClr>
                <a:srgbClr val="CC3300"/>
              </a:buClr>
              <a:buSzPct val="84375"/>
              <a:buFont typeface="Arial"/>
              <a:buChar char="•"/>
              <a:tabLst>
                <a:tab pos="240665" algn="l"/>
                <a:tab pos="241300" algn="l"/>
              </a:tabLst>
            </a:pPr>
            <a:r>
              <a:rPr sz="2000" spc="-5" dirty="0">
                <a:latin typeface="微软雅黑"/>
                <a:cs typeface="微软雅黑"/>
              </a:rPr>
              <a:t>文件名/存储目录名可自定义</a:t>
            </a:r>
            <a:endParaRPr sz="2000" dirty="0">
              <a:latin typeface="微软雅黑"/>
              <a:cs typeface="微软雅黑"/>
            </a:endParaRPr>
          </a:p>
          <a:p>
            <a:pPr>
              <a:lnSpc>
                <a:spcPct val="100000"/>
              </a:lnSpc>
              <a:spcBef>
                <a:spcPts val="25"/>
              </a:spcBef>
              <a:buClr>
                <a:srgbClr val="CC3300"/>
              </a:buClr>
              <a:buFont typeface="Arial"/>
              <a:buChar char="•"/>
            </a:pPr>
            <a:endParaRPr sz="2000" dirty="0">
              <a:latin typeface="Times New Roman"/>
              <a:cs typeface="Times New Roman"/>
            </a:endParaRPr>
          </a:p>
          <a:p>
            <a:pPr marL="241300" indent="-228600">
              <a:lnSpc>
                <a:spcPct val="100000"/>
              </a:lnSpc>
              <a:buClr>
                <a:srgbClr val="CC3300"/>
              </a:buClr>
              <a:buSzPct val="84375"/>
              <a:buFont typeface="Arial"/>
              <a:buChar char="•"/>
              <a:tabLst>
                <a:tab pos="240665" algn="l"/>
                <a:tab pos="241300" algn="l"/>
              </a:tabLst>
            </a:pPr>
            <a:r>
              <a:rPr sz="2000" spc="-5" dirty="0">
                <a:latin typeface="微软雅黑"/>
                <a:cs typeface="微软雅黑"/>
              </a:rPr>
              <a:t>文件名中特殊字符处理不当</a:t>
            </a:r>
            <a:endParaRPr sz="2000" dirty="0">
              <a:latin typeface="微软雅黑"/>
              <a:cs typeface="微软雅黑"/>
            </a:endParaRPr>
          </a:p>
        </p:txBody>
      </p:sp>
      <p:sp>
        <p:nvSpPr>
          <p:cNvPr id="11"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3"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4"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5"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6"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7"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8"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9"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20" name="标题 1"/>
          <p:cNvSpPr txBox="1">
            <a:spLocks/>
          </p:cNvSpPr>
          <p:nvPr/>
        </p:nvSpPr>
        <p:spPr>
          <a:xfrm>
            <a:off x="686339" y="369583"/>
            <a:ext cx="5006890"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文件上传漏洞</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1" y="336652"/>
            <a:ext cx="12191999" cy="378554"/>
            <a:chOff x="1" y="336652"/>
            <a:chExt cx="12191999" cy="378554"/>
          </a:xfrm>
        </p:grpSpPr>
        <p:sp>
          <p:nvSpPr>
            <p:cNvPr id="22" name="矩形 21">
              <a:extLst>
                <a:ext uri="{FF2B5EF4-FFF2-40B4-BE49-F238E27FC236}">
                  <a16:creationId xmlns:a16="http://schemas.microsoft.com/office/drawing/2014/main" id="{F9A61405-0682-4602-BF60-F734C8C97EA0}"/>
                </a:ext>
              </a:extLst>
            </p:cNvPr>
            <p:cNvSpPr/>
            <p:nvPr/>
          </p:nvSpPr>
          <p:spPr>
            <a:xfrm>
              <a:off x="3254829" y="336652"/>
              <a:ext cx="893717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5677195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5" name="object 5"/>
          <p:cNvSpPr txBox="1"/>
          <p:nvPr/>
        </p:nvSpPr>
        <p:spPr>
          <a:xfrm>
            <a:off x="955116" y="1150404"/>
            <a:ext cx="5031740" cy="451484"/>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a:cs typeface="微软雅黑"/>
              </a:rPr>
              <a:t>文件上传漏洞</a:t>
            </a:r>
            <a:r>
              <a:rPr sz="2800" b="1" spc="-10" dirty="0">
                <a:latin typeface="微软雅黑"/>
                <a:cs typeface="微软雅黑"/>
              </a:rPr>
              <a:t>—</a:t>
            </a:r>
            <a:r>
              <a:rPr sz="2800" b="1" spc="-5" dirty="0">
                <a:solidFill>
                  <a:srgbClr val="C00000"/>
                </a:solidFill>
                <a:latin typeface="微软雅黑"/>
                <a:cs typeface="微软雅黑"/>
              </a:rPr>
              <a:t>黑名单的局限性</a:t>
            </a:r>
            <a:endParaRPr sz="2800" dirty="0">
              <a:solidFill>
                <a:srgbClr val="C00000"/>
              </a:solidFill>
              <a:latin typeface="微软雅黑"/>
              <a:cs typeface="微软雅黑"/>
            </a:endParaRPr>
          </a:p>
        </p:txBody>
      </p:sp>
      <p:sp>
        <p:nvSpPr>
          <p:cNvPr id="8" name="object 8"/>
          <p:cNvSpPr txBox="1"/>
          <p:nvPr/>
        </p:nvSpPr>
        <p:spPr>
          <a:xfrm>
            <a:off x="955116" y="1753199"/>
            <a:ext cx="9985375" cy="936154"/>
          </a:xfrm>
          <a:prstGeom prst="rect">
            <a:avLst/>
          </a:prstGeom>
        </p:spPr>
        <p:txBody>
          <a:bodyPr vert="horz" wrap="square" lIns="0" tIns="12700" rIns="0" bIns="0" rtlCol="0">
            <a:spAutoFit/>
          </a:bodyPr>
          <a:lstStyle/>
          <a:p>
            <a:pPr marL="241300" marR="5080" indent="-228600">
              <a:lnSpc>
                <a:spcPct val="150000"/>
              </a:lnSpc>
              <a:spcBef>
                <a:spcPts val="100"/>
              </a:spcBef>
              <a:buClr>
                <a:srgbClr val="CC3300"/>
              </a:buClr>
              <a:buSzPct val="83333"/>
              <a:buFont typeface="Arial"/>
              <a:buChar char="•"/>
              <a:tabLst>
                <a:tab pos="240665" algn="l"/>
                <a:tab pos="241300" algn="l"/>
              </a:tabLst>
            </a:pPr>
            <a:r>
              <a:rPr sz="2000" spc="-60" dirty="0" err="1">
                <a:latin typeface="微软雅黑"/>
                <a:cs typeface="微软雅黑"/>
              </a:rPr>
              <a:t>R</a:t>
            </a:r>
            <a:r>
              <a:rPr sz="2000" spc="-5" dirty="0" err="1">
                <a:latin typeface="微软雅黑"/>
                <a:cs typeface="微软雅黑"/>
              </a:rPr>
              <a:t>e</a:t>
            </a:r>
            <a:r>
              <a:rPr sz="2000" dirty="0" err="1">
                <a:latin typeface="微软雅黑"/>
                <a:cs typeface="微软雅黑"/>
              </a:rPr>
              <a:t>sin服务默认可以执行</a:t>
            </a:r>
            <a:r>
              <a:rPr sz="2000" spc="-5" dirty="0" err="1">
                <a:latin typeface="微软雅黑"/>
                <a:cs typeface="微软雅黑"/>
              </a:rPr>
              <a:t>xt</a:t>
            </a:r>
            <a:r>
              <a:rPr sz="2000" dirty="0" err="1">
                <a:latin typeface="微软雅黑"/>
                <a:cs typeface="微软雅黑"/>
              </a:rPr>
              <a:t>p类型文件，</a:t>
            </a:r>
            <a:r>
              <a:rPr sz="2000" dirty="0" err="1" smtClean="0">
                <a:latin typeface="微软雅黑"/>
                <a:cs typeface="微软雅黑"/>
              </a:rPr>
              <a:t>彩信相册的照片</a:t>
            </a:r>
            <a:r>
              <a:rPr lang="zh-CN" altLang="en-US" sz="2000" dirty="0" smtClean="0">
                <a:latin typeface="微软雅黑"/>
                <a:cs typeface="微软雅黑"/>
              </a:rPr>
              <a:t>、</a:t>
            </a:r>
            <a:r>
              <a:rPr sz="2000" dirty="0" err="1" smtClean="0">
                <a:latin typeface="微软雅黑"/>
                <a:cs typeface="微软雅黑"/>
              </a:rPr>
              <a:t>铃声等上传页面的后台程序没有对</a:t>
            </a:r>
            <a:r>
              <a:rPr sz="2000" spc="-5" dirty="0" err="1">
                <a:latin typeface="微软雅黑"/>
                <a:cs typeface="微软雅黑"/>
              </a:rPr>
              <a:t>xt</a:t>
            </a:r>
            <a:r>
              <a:rPr sz="2000" dirty="0" err="1">
                <a:latin typeface="微软雅黑"/>
                <a:cs typeface="微软雅黑"/>
              </a:rPr>
              <a:t>p扩</a:t>
            </a:r>
            <a:r>
              <a:rPr sz="2000" dirty="0">
                <a:latin typeface="微软雅黑"/>
                <a:cs typeface="微软雅黑"/>
              </a:rPr>
              <a:t> 展名过滤，导致可以上传执行代码。</a:t>
            </a:r>
          </a:p>
        </p:txBody>
      </p:sp>
      <p:sp>
        <p:nvSpPr>
          <p:cNvPr id="9" name="object 9"/>
          <p:cNvSpPr/>
          <p:nvPr/>
        </p:nvSpPr>
        <p:spPr>
          <a:xfrm>
            <a:off x="3002972" y="2786291"/>
            <a:ext cx="5967767" cy="3495185"/>
          </a:xfrm>
          <a:prstGeom prst="rect">
            <a:avLst/>
          </a:prstGeom>
          <a:blipFill>
            <a:blip r:embed="rId2" cstate="print"/>
            <a:stretch>
              <a:fillRect/>
            </a:stretch>
          </a:blipFill>
        </p:spPr>
        <p:txBody>
          <a:bodyPr wrap="square" lIns="0" tIns="0" rIns="0" bIns="0" rtlCol="0"/>
          <a:lstStyle/>
          <a:p>
            <a:endParaRPr/>
          </a:p>
        </p:txBody>
      </p:sp>
      <p:sp>
        <p:nvSpPr>
          <p:cNvPr id="25"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26"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27"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28"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29"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30"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31"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3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33"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34"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35" name="标题 1"/>
          <p:cNvSpPr txBox="1">
            <a:spLocks/>
          </p:cNvSpPr>
          <p:nvPr/>
        </p:nvSpPr>
        <p:spPr>
          <a:xfrm>
            <a:off x="686339" y="369583"/>
            <a:ext cx="5006890"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文件上传漏洞</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1" y="336652"/>
            <a:ext cx="12191999" cy="378554"/>
            <a:chOff x="1" y="336652"/>
            <a:chExt cx="12191999" cy="378554"/>
          </a:xfrm>
        </p:grpSpPr>
        <p:sp>
          <p:nvSpPr>
            <p:cNvPr id="37" name="矩形 36">
              <a:extLst>
                <a:ext uri="{FF2B5EF4-FFF2-40B4-BE49-F238E27FC236}">
                  <a16:creationId xmlns:a16="http://schemas.microsoft.com/office/drawing/2014/main" id="{F9A61405-0682-4602-BF60-F734C8C97EA0}"/>
                </a:ext>
              </a:extLst>
            </p:cNvPr>
            <p:cNvSpPr/>
            <p:nvPr/>
          </p:nvSpPr>
          <p:spPr>
            <a:xfrm>
              <a:off x="3254829" y="336652"/>
              <a:ext cx="893717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320287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8" name="object 8"/>
          <p:cNvSpPr txBox="1">
            <a:spLocks noGrp="1"/>
          </p:cNvSpPr>
          <p:nvPr>
            <p:ph idx="1"/>
          </p:nvPr>
        </p:nvSpPr>
        <p:spPr>
          <a:xfrm>
            <a:off x="762000" y="2251547"/>
            <a:ext cx="10559143" cy="3480440"/>
          </a:xfrm>
          <a:prstGeom prst="rect">
            <a:avLst/>
          </a:prstGeom>
        </p:spPr>
        <p:txBody>
          <a:bodyPr vert="horz" wrap="square" lIns="0" tIns="12700" rIns="0" bIns="0" rtlCol="0">
            <a:spAutoFit/>
          </a:bodyPr>
          <a:lstStyle/>
          <a:p>
            <a:pPr marL="350520" marR="5080" indent="-228600">
              <a:lnSpc>
                <a:spcPct val="150000"/>
              </a:lnSpc>
              <a:spcBef>
                <a:spcPts val="100"/>
              </a:spcBef>
              <a:buClr>
                <a:srgbClr val="CC3300"/>
              </a:buClr>
              <a:buSzPct val="83333"/>
              <a:buFont typeface="Arial"/>
              <a:buChar char="•"/>
              <a:tabLst>
                <a:tab pos="349885" algn="l"/>
                <a:tab pos="350520" algn="l"/>
                <a:tab pos="5150485" algn="l"/>
              </a:tabLst>
            </a:pPr>
            <a:r>
              <a:rPr sz="2000" spc="-5" dirty="0"/>
              <a:t>$Config['DeniedExtensions']['File']	</a:t>
            </a:r>
            <a:r>
              <a:rPr sz="2000" dirty="0"/>
              <a:t>=  </a:t>
            </a:r>
            <a:r>
              <a:rPr sz="2000" spc="-5" dirty="0"/>
              <a:t>array('php','php2','php3','php4','php5','phtml','pwml','inc','asp','aspx','ascx','jsp','cfm','cfc','pl','bat','exe',</a:t>
            </a:r>
            <a:r>
              <a:rPr sz="2000" spc="-5" dirty="0" smtClean="0"/>
              <a:t>'com</a:t>
            </a:r>
            <a:r>
              <a:rPr sz="2000" spc="-5" dirty="0"/>
              <a:t>','dll','vbs','js','reg','cgi') </a:t>
            </a:r>
            <a:r>
              <a:rPr sz="2000" dirty="0"/>
              <a:t>;</a:t>
            </a:r>
          </a:p>
          <a:p>
            <a:pPr marL="350520" indent="-228600">
              <a:lnSpc>
                <a:spcPct val="100000"/>
              </a:lnSpc>
              <a:spcBef>
                <a:spcPts val="1800"/>
              </a:spcBef>
              <a:buClr>
                <a:srgbClr val="CC3300"/>
              </a:buClr>
              <a:buSzPct val="83333"/>
              <a:buFont typeface="Arial"/>
              <a:buChar char="•"/>
              <a:tabLst>
                <a:tab pos="349885" algn="l"/>
                <a:tab pos="350520" algn="l"/>
              </a:tabLst>
            </a:pPr>
            <a:r>
              <a:rPr lang="zh-CN" altLang="en-US" sz="2000" dirty="0" smtClean="0"/>
              <a:t>如果用</a:t>
            </a:r>
            <a:r>
              <a:rPr sz="2000" dirty="0" err="1" smtClean="0"/>
              <a:t>这段</a:t>
            </a:r>
            <a:r>
              <a:rPr sz="2000" spc="-10" dirty="0" err="1"/>
              <a:t>FCKeditor</a:t>
            </a:r>
            <a:r>
              <a:rPr sz="2000" dirty="0" err="1" smtClean="0"/>
              <a:t>代码</a:t>
            </a:r>
            <a:r>
              <a:rPr lang="en-US" sz="2000" dirty="0" smtClean="0"/>
              <a:t>, </a:t>
            </a:r>
            <a:r>
              <a:rPr sz="2000" dirty="0" err="1" smtClean="0"/>
              <a:t>可以通过上传文件后面加个</a:t>
            </a:r>
            <a:r>
              <a:rPr lang="en-US" sz="2000" dirty="0" smtClean="0"/>
              <a:t> </a:t>
            </a:r>
            <a:r>
              <a:rPr sz="2000" b="1" spc="-5" dirty="0" smtClean="0">
                <a:solidFill>
                  <a:srgbClr val="C00000"/>
                </a:solidFill>
              </a:rPr>
              <a:t>.</a:t>
            </a:r>
            <a:r>
              <a:rPr lang="en-US" sz="2000" b="1" spc="-5" dirty="0" smtClean="0"/>
              <a:t> </a:t>
            </a:r>
            <a:r>
              <a:rPr sz="2000" dirty="0" err="1" smtClean="0"/>
              <a:t>就可以上传成功了如</a:t>
            </a:r>
            <a:r>
              <a:rPr sz="2000" spc="-5" dirty="0" err="1"/>
              <a:t>：</a:t>
            </a:r>
            <a:r>
              <a:rPr sz="2000" spc="-5" dirty="0" err="1">
                <a:solidFill>
                  <a:srgbClr val="C00000"/>
                </a:solidFill>
              </a:rPr>
              <a:t>shell.php</a:t>
            </a:r>
            <a:r>
              <a:rPr sz="2000" spc="-5" dirty="0">
                <a:solidFill>
                  <a:srgbClr val="C00000"/>
                </a:solidFill>
              </a:rPr>
              <a:t>.</a:t>
            </a:r>
            <a:r>
              <a:rPr sz="2000" spc="-5" dirty="0"/>
              <a:t> </a:t>
            </a:r>
            <a:r>
              <a:rPr lang="en-US" sz="2000" spc="-5" dirty="0"/>
              <a:t>,</a:t>
            </a:r>
            <a:r>
              <a:rPr sz="2000" dirty="0" err="1" smtClean="0"/>
              <a:t>在</a:t>
            </a:r>
            <a:r>
              <a:rPr sz="2000" dirty="0" err="1"/>
              <a:t>windows</a:t>
            </a:r>
            <a:r>
              <a:rPr sz="2000" dirty="0" err="1" smtClean="0"/>
              <a:t>系统上</a:t>
            </a:r>
            <a:r>
              <a:rPr sz="2000" spc="-5" dirty="0" err="1" smtClean="0"/>
              <a:t>shell.php</a:t>
            </a:r>
            <a:r>
              <a:rPr sz="2000" spc="-5" dirty="0"/>
              <a:t>.=shell.php；</a:t>
            </a:r>
            <a:r>
              <a:rPr sz="2000" dirty="0"/>
              <a:t>在</a:t>
            </a:r>
            <a:r>
              <a:rPr sz="2000" spc="-5" dirty="0"/>
              <a:t>*</a:t>
            </a:r>
            <a:r>
              <a:rPr sz="2000" spc="-5" dirty="0" err="1"/>
              <a:t>nix</a:t>
            </a:r>
            <a:r>
              <a:rPr sz="2000" dirty="0" err="1"/>
              <a:t>系统一般使用</a:t>
            </a:r>
            <a:r>
              <a:rPr sz="2000" spc="-5" dirty="0" err="1"/>
              <a:t>apache，</a:t>
            </a:r>
            <a:r>
              <a:rPr sz="2000" dirty="0" err="1"/>
              <a:t>在</a:t>
            </a:r>
            <a:r>
              <a:rPr sz="2000" spc="-10" dirty="0" err="1"/>
              <a:t>apache</a:t>
            </a:r>
            <a:r>
              <a:rPr sz="2000" dirty="0" err="1"/>
              <a:t>里</a:t>
            </a:r>
            <a:r>
              <a:rPr sz="2000" spc="-5" dirty="0" err="1">
                <a:solidFill>
                  <a:srgbClr val="C00000"/>
                </a:solidFill>
              </a:rPr>
              <a:t>shell.php.</a:t>
            </a:r>
            <a:r>
              <a:rPr sz="2000" dirty="0" err="1" smtClean="0"/>
              <a:t>将</a:t>
            </a:r>
            <a:r>
              <a:rPr lang="zh-CN" altLang="en-US" sz="2000" dirty="0"/>
              <a:t>被</a:t>
            </a:r>
            <a:r>
              <a:rPr sz="2000" dirty="0" err="1" smtClean="0"/>
              <a:t>认为是</a:t>
            </a:r>
            <a:r>
              <a:rPr sz="2000" dirty="0" err="1"/>
              <a:t>php文件而执行</a:t>
            </a:r>
            <a:r>
              <a:rPr sz="2000" dirty="0"/>
              <a:t>。</a:t>
            </a:r>
          </a:p>
          <a:p>
            <a:pPr marL="109220">
              <a:lnSpc>
                <a:spcPct val="100000"/>
              </a:lnSpc>
              <a:spcBef>
                <a:spcPts val="15"/>
              </a:spcBef>
            </a:pPr>
            <a:endParaRPr sz="1200" dirty="0">
              <a:latin typeface="Times New Roman"/>
              <a:cs typeface="Times New Roman"/>
            </a:endParaRPr>
          </a:p>
          <a:p>
            <a:pPr marL="350520" indent="-228600">
              <a:lnSpc>
                <a:spcPct val="100000"/>
              </a:lnSpc>
              <a:buClr>
                <a:srgbClr val="CC3300"/>
              </a:buClr>
              <a:buSzPct val="83333"/>
              <a:buFont typeface="Arial"/>
              <a:buChar char="•"/>
              <a:tabLst>
                <a:tab pos="349885" algn="l"/>
                <a:tab pos="350520" algn="l"/>
              </a:tabLst>
            </a:pPr>
            <a:r>
              <a:rPr sz="2000" dirty="0"/>
              <a:t>编辑器上传漏洞是最危险的，</a:t>
            </a:r>
            <a:r>
              <a:rPr sz="2000" dirty="0" smtClean="0"/>
              <a:t>使用</a:t>
            </a:r>
            <a:r>
              <a:rPr sz="2000" spc="-10" dirty="0" smtClean="0"/>
              <a:t>FCKeditor</a:t>
            </a:r>
            <a:r>
              <a:rPr sz="2000" dirty="0" smtClean="0"/>
              <a:t>、</a:t>
            </a:r>
            <a:r>
              <a:rPr sz="2000" spc="-10" dirty="0" smtClean="0"/>
              <a:t>eWebEditor</a:t>
            </a:r>
            <a:r>
              <a:rPr sz="2000" dirty="0" smtClean="0"/>
              <a:t>、</a:t>
            </a:r>
            <a:r>
              <a:rPr sz="2000" spc="-5" dirty="0" smtClean="0"/>
              <a:t>Cuteditor</a:t>
            </a:r>
            <a:r>
              <a:rPr sz="2000" dirty="0" smtClean="0"/>
              <a:t>、</a:t>
            </a:r>
            <a:r>
              <a:rPr sz="2000" spc="-10" dirty="0" smtClean="0"/>
              <a:t>Freetextbox</a:t>
            </a:r>
            <a:r>
              <a:rPr sz="2000" dirty="0" smtClean="0"/>
              <a:t>、</a:t>
            </a:r>
            <a:r>
              <a:rPr sz="2000" spc="-10" dirty="0" smtClean="0"/>
              <a:t>Webhtmleditor</a:t>
            </a:r>
            <a:r>
              <a:rPr sz="2000" dirty="0" smtClean="0"/>
              <a:t>、</a:t>
            </a:r>
            <a:r>
              <a:rPr sz="2000" spc="-5" dirty="0" smtClean="0"/>
              <a:t>Kindeditor</a:t>
            </a:r>
            <a:r>
              <a:rPr sz="2000" dirty="0" smtClean="0"/>
              <a:t>等编辑器都存在危险</a:t>
            </a:r>
            <a:r>
              <a:rPr sz="2000" dirty="0"/>
              <a:t>，引用时应删除其不必要的上传功能</a:t>
            </a:r>
          </a:p>
        </p:txBody>
      </p:sp>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5" name="object 5"/>
          <p:cNvSpPr txBox="1"/>
          <p:nvPr/>
        </p:nvSpPr>
        <p:spPr>
          <a:xfrm>
            <a:off x="953226" y="1570497"/>
            <a:ext cx="5387340" cy="451484"/>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a:cs typeface="微软雅黑"/>
              </a:rPr>
              <a:t>文件上传漏洞</a:t>
            </a:r>
            <a:r>
              <a:rPr sz="2800" b="1" spc="-10" dirty="0">
                <a:latin typeface="微软雅黑"/>
                <a:cs typeface="微软雅黑"/>
              </a:rPr>
              <a:t>—</a:t>
            </a:r>
            <a:r>
              <a:rPr sz="2800" b="1" spc="-5" dirty="0">
                <a:solidFill>
                  <a:srgbClr val="C00000"/>
                </a:solidFill>
                <a:latin typeface="微软雅黑"/>
                <a:cs typeface="微软雅黑"/>
              </a:rPr>
              <a:t>编辑器的上传漏洞</a:t>
            </a:r>
            <a:endParaRPr sz="2800" dirty="0">
              <a:solidFill>
                <a:srgbClr val="C00000"/>
              </a:solidFill>
              <a:latin typeface="微软雅黑"/>
              <a:cs typeface="微软雅黑"/>
            </a:endParaRPr>
          </a:p>
        </p:txBody>
      </p:sp>
      <p:sp>
        <p:nvSpPr>
          <p:cNvPr id="10"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1"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3"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4"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5"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6"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7"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8"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9"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20" name="标题 1"/>
          <p:cNvSpPr txBox="1">
            <a:spLocks/>
          </p:cNvSpPr>
          <p:nvPr/>
        </p:nvSpPr>
        <p:spPr>
          <a:xfrm>
            <a:off x="686339" y="369583"/>
            <a:ext cx="5006890"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文件上传漏洞</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1" y="336652"/>
            <a:ext cx="12191999" cy="378554"/>
            <a:chOff x="1" y="336652"/>
            <a:chExt cx="12191999" cy="378554"/>
          </a:xfrm>
        </p:grpSpPr>
        <p:sp>
          <p:nvSpPr>
            <p:cNvPr id="22" name="矩形 21">
              <a:extLst>
                <a:ext uri="{FF2B5EF4-FFF2-40B4-BE49-F238E27FC236}">
                  <a16:creationId xmlns:a16="http://schemas.microsoft.com/office/drawing/2014/main" id="{F9A61405-0682-4602-BF60-F734C8C97EA0}"/>
                </a:ext>
              </a:extLst>
            </p:cNvPr>
            <p:cNvSpPr/>
            <p:nvPr/>
          </p:nvSpPr>
          <p:spPr>
            <a:xfrm>
              <a:off x="3254829" y="336652"/>
              <a:ext cx="893717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2491768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5" name="object 5"/>
          <p:cNvSpPr txBox="1"/>
          <p:nvPr/>
        </p:nvSpPr>
        <p:spPr>
          <a:xfrm>
            <a:off x="955116" y="1150404"/>
            <a:ext cx="5742940" cy="451484"/>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a:cs typeface="微软雅黑"/>
              </a:rPr>
              <a:t>文件上传漏洞</a:t>
            </a:r>
            <a:r>
              <a:rPr sz="2800" b="1" spc="-10" dirty="0">
                <a:latin typeface="微软雅黑"/>
                <a:cs typeface="微软雅黑"/>
              </a:rPr>
              <a:t>—</a:t>
            </a:r>
            <a:r>
              <a:rPr sz="2800" b="1" spc="-5" dirty="0">
                <a:solidFill>
                  <a:srgbClr val="C00000"/>
                </a:solidFill>
                <a:latin typeface="微软雅黑"/>
                <a:cs typeface="微软雅黑"/>
              </a:rPr>
              <a:t>不随机重命名的危害</a:t>
            </a:r>
            <a:endParaRPr sz="2800" dirty="0">
              <a:solidFill>
                <a:srgbClr val="C00000"/>
              </a:solidFill>
              <a:latin typeface="微软雅黑"/>
              <a:cs typeface="微软雅黑"/>
            </a:endParaRPr>
          </a:p>
        </p:txBody>
      </p:sp>
      <p:sp>
        <p:nvSpPr>
          <p:cNvPr id="8" name="object 8"/>
          <p:cNvSpPr txBox="1"/>
          <p:nvPr/>
        </p:nvSpPr>
        <p:spPr>
          <a:xfrm>
            <a:off x="768109" y="2037085"/>
            <a:ext cx="10697399" cy="2923877"/>
          </a:xfrm>
          <a:prstGeom prst="rect">
            <a:avLst/>
          </a:prstGeom>
        </p:spPr>
        <p:txBody>
          <a:bodyPr vert="horz" wrap="square" lIns="0" tIns="12700" rIns="0" bIns="0" rtlCol="0">
            <a:spAutoFit/>
          </a:bodyPr>
          <a:lstStyle/>
          <a:p>
            <a:pPr marL="241300" indent="-228600">
              <a:lnSpc>
                <a:spcPct val="150000"/>
              </a:lnSpc>
              <a:spcBef>
                <a:spcPts val="100"/>
              </a:spcBef>
              <a:buClr>
                <a:srgbClr val="CC3300"/>
              </a:buClr>
              <a:buSzPct val="83333"/>
              <a:buFont typeface="Arial"/>
              <a:buChar char="•"/>
              <a:tabLst>
                <a:tab pos="240665" algn="l"/>
                <a:tab pos="241300" algn="l"/>
              </a:tabLst>
            </a:pPr>
            <a:r>
              <a:rPr sz="2000" dirty="0">
                <a:latin typeface="微软雅黑"/>
                <a:cs typeface="微软雅黑"/>
              </a:rPr>
              <a:t>在</a:t>
            </a:r>
            <a:r>
              <a:rPr sz="2000" spc="-5" dirty="0">
                <a:latin typeface="微软雅黑"/>
                <a:cs typeface="微软雅黑"/>
              </a:rPr>
              <a:t>win2000</a:t>
            </a:r>
            <a:r>
              <a:rPr sz="2000" dirty="0">
                <a:latin typeface="微软雅黑"/>
                <a:cs typeface="微软雅黑"/>
              </a:rPr>
              <a:t>下⊙代表截断，如果一人上传</a:t>
            </a:r>
            <a:r>
              <a:rPr sz="2000" spc="-5" dirty="0">
                <a:latin typeface="微软雅黑"/>
                <a:cs typeface="微软雅黑"/>
              </a:rPr>
              <a:t>1.asp⊙.jpg</a:t>
            </a:r>
            <a:r>
              <a:rPr sz="2000" dirty="0">
                <a:latin typeface="微软雅黑"/>
                <a:cs typeface="微软雅黑"/>
              </a:rPr>
              <a:t>到</a:t>
            </a:r>
            <a:r>
              <a:rPr sz="2000" spc="-5" dirty="0">
                <a:latin typeface="微软雅黑"/>
                <a:cs typeface="微软雅黑"/>
              </a:rPr>
              <a:t>win2000</a:t>
            </a:r>
            <a:r>
              <a:rPr sz="2000" dirty="0">
                <a:latin typeface="微软雅黑"/>
                <a:cs typeface="微软雅黑"/>
              </a:rPr>
              <a:t>上就会变成</a:t>
            </a:r>
            <a:r>
              <a:rPr sz="2000" spc="-5" dirty="0">
                <a:latin typeface="微软雅黑"/>
                <a:cs typeface="微软雅黑"/>
              </a:rPr>
              <a:t>1.asp</a:t>
            </a:r>
            <a:endParaRPr sz="2000" dirty="0">
              <a:latin typeface="微软雅黑"/>
              <a:cs typeface="微软雅黑"/>
            </a:endParaRPr>
          </a:p>
          <a:p>
            <a:pPr marL="241300" marR="5080" indent="-228600">
              <a:lnSpc>
                <a:spcPct val="150000"/>
              </a:lnSpc>
              <a:spcBef>
                <a:spcPts val="1080"/>
              </a:spcBef>
              <a:buClr>
                <a:srgbClr val="CC3300"/>
              </a:buClr>
              <a:buSzPct val="83333"/>
              <a:buFont typeface="Arial"/>
              <a:buChar char="•"/>
              <a:tabLst>
                <a:tab pos="240665" algn="l"/>
                <a:tab pos="241300" algn="l"/>
              </a:tabLst>
            </a:pPr>
            <a:r>
              <a:rPr sz="2000" dirty="0">
                <a:latin typeface="微软雅黑"/>
                <a:cs typeface="微软雅黑"/>
              </a:rPr>
              <a:t>以前大名鼎鼎的动网上传漏洞是使用的</a:t>
            </a:r>
            <a:r>
              <a:rPr sz="2000" spc="-5" dirty="0">
                <a:latin typeface="微软雅黑"/>
                <a:cs typeface="微软雅黑"/>
              </a:rPr>
              <a:t>16</a:t>
            </a:r>
            <a:r>
              <a:rPr sz="2000" dirty="0">
                <a:latin typeface="微软雅黑"/>
                <a:cs typeface="微软雅黑"/>
              </a:rPr>
              <a:t>进制</a:t>
            </a:r>
            <a:r>
              <a:rPr sz="2000" spc="-5" dirty="0">
                <a:latin typeface="微软雅黑"/>
                <a:cs typeface="微软雅黑"/>
              </a:rPr>
              <a:t>00</a:t>
            </a:r>
            <a:r>
              <a:rPr sz="2000" dirty="0">
                <a:latin typeface="微软雅黑"/>
                <a:cs typeface="微软雅黑"/>
              </a:rPr>
              <a:t>来截断文件名或路径而造成上传漏洞，</a:t>
            </a:r>
            <a:r>
              <a:rPr sz="2000" dirty="0" smtClean="0">
                <a:latin typeface="微软雅黑"/>
                <a:cs typeface="微软雅黑"/>
              </a:rPr>
              <a:t>现在虽然已经灭绝</a:t>
            </a:r>
            <a:r>
              <a:rPr sz="2000" dirty="0">
                <a:latin typeface="微软雅黑"/>
                <a:cs typeface="微软雅黑"/>
              </a:rPr>
              <a:t>，但是使用</a:t>
            </a:r>
            <a:r>
              <a:rPr sz="2000" spc="-15" dirty="0">
                <a:latin typeface="微软雅黑"/>
                <a:cs typeface="微软雅黑"/>
              </a:rPr>
              <a:t>java</a:t>
            </a:r>
            <a:r>
              <a:rPr sz="2000" dirty="0">
                <a:latin typeface="微软雅黑"/>
                <a:cs typeface="微软雅黑"/>
              </a:rPr>
              <a:t>的程序员还应注意，因为</a:t>
            </a:r>
            <a:r>
              <a:rPr sz="2000" spc="-15" dirty="0">
                <a:latin typeface="微软雅黑"/>
                <a:cs typeface="微软雅黑"/>
              </a:rPr>
              <a:t>java</a:t>
            </a:r>
            <a:r>
              <a:rPr sz="2000" dirty="0">
                <a:latin typeface="微软雅黑"/>
                <a:cs typeface="微软雅黑"/>
              </a:rPr>
              <a:t>本身支持</a:t>
            </a:r>
            <a:r>
              <a:rPr sz="2000" spc="-5" dirty="0">
                <a:latin typeface="微软雅黑"/>
                <a:cs typeface="微软雅黑"/>
              </a:rPr>
              <a:t>16</a:t>
            </a:r>
            <a:r>
              <a:rPr sz="2000" dirty="0">
                <a:latin typeface="微软雅黑"/>
                <a:cs typeface="微软雅黑"/>
              </a:rPr>
              <a:t>进制</a:t>
            </a:r>
            <a:r>
              <a:rPr sz="2000" spc="-5" dirty="0">
                <a:latin typeface="微软雅黑"/>
                <a:cs typeface="微软雅黑"/>
              </a:rPr>
              <a:t>00</a:t>
            </a:r>
            <a:r>
              <a:rPr sz="2000" dirty="0">
                <a:latin typeface="微软雅黑"/>
                <a:cs typeface="微软雅黑"/>
              </a:rPr>
              <a:t>截断，上传一个 </a:t>
            </a:r>
            <a:r>
              <a:rPr sz="2000" spc="-5" dirty="0">
                <a:latin typeface="微软雅黑"/>
                <a:cs typeface="微软雅黑"/>
              </a:rPr>
              <a:t>1.jsp00.jpg</a:t>
            </a:r>
            <a:r>
              <a:rPr sz="2000" dirty="0">
                <a:latin typeface="微软雅黑"/>
                <a:cs typeface="微软雅黑"/>
              </a:rPr>
              <a:t>将变成</a:t>
            </a:r>
            <a:r>
              <a:rPr sz="2000" spc="-5" dirty="0">
                <a:latin typeface="微软雅黑"/>
                <a:cs typeface="微软雅黑"/>
              </a:rPr>
              <a:t>1.jsp</a:t>
            </a:r>
            <a:endParaRPr sz="2000" dirty="0">
              <a:latin typeface="微软雅黑"/>
              <a:cs typeface="微软雅黑"/>
            </a:endParaRPr>
          </a:p>
          <a:p>
            <a:pPr marL="241300" indent="-228600">
              <a:lnSpc>
                <a:spcPct val="150000"/>
              </a:lnSpc>
              <a:buClr>
                <a:srgbClr val="CC3300"/>
              </a:buClr>
              <a:buSzPct val="83333"/>
              <a:buFont typeface="Arial"/>
              <a:buChar char="•"/>
              <a:tabLst>
                <a:tab pos="240665" algn="l"/>
                <a:tab pos="241300" algn="l"/>
              </a:tabLst>
            </a:pPr>
            <a:r>
              <a:rPr sz="2000" dirty="0" err="1" smtClean="0">
                <a:latin typeface="微软雅黑"/>
                <a:cs typeface="微软雅黑"/>
              </a:rPr>
              <a:t>很多由于</a:t>
            </a:r>
            <a:r>
              <a:rPr sz="2000" spc="-10" dirty="0" err="1">
                <a:latin typeface="微软雅黑"/>
                <a:cs typeface="微软雅黑"/>
              </a:rPr>
              <a:t>web</a:t>
            </a:r>
            <a:r>
              <a:rPr sz="2000" dirty="0">
                <a:latin typeface="微软雅黑"/>
                <a:cs typeface="微软雅黑"/>
              </a:rPr>
              <a:t> </a:t>
            </a:r>
            <a:r>
              <a:rPr sz="2000" spc="0" dirty="0">
                <a:latin typeface="微软雅黑"/>
                <a:cs typeface="微软雅黑"/>
              </a:rPr>
              <a:t>service</a:t>
            </a:r>
            <a:r>
              <a:rPr sz="2000" spc="0" dirty="0" smtClean="0">
                <a:latin typeface="微软雅黑"/>
                <a:cs typeface="微软雅黑"/>
              </a:rPr>
              <a:t>,</a:t>
            </a:r>
            <a:r>
              <a:rPr lang="en-US" sz="2000" spc="0" dirty="0" smtClean="0">
                <a:latin typeface="微软雅黑"/>
                <a:cs typeface="微软雅黑"/>
              </a:rPr>
              <a:t> </a:t>
            </a:r>
            <a:r>
              <a:rPr sz="2000" dirty="0" smtClean="0">
                <a:latin typeface="微软雅黑"/>
                <a:cs typeface="微软雅黑"/>
              </a:rPr>
              <a:t>中间件自身存在解析漏洞</a:t>
            </a:r>
            <a:r>
              <a:rPr sz="2000" dirty="0">
                <a:latin typeface="微软雅黑"/>
                <a:cs typeface="微软雅黑"/>
              </a:rPr>
              <a:t>，造成</a:t>
            </a:r>
            <a:r>
              <a:rPr sz="2000" spc="-5" dirty="0">
                <a:latin typeface="微软雅黑"/>
                <a:cs typeface="微软雅黑"/>
              </a:rPr>
              <a:t>1.asp;.jpg</a:t>
            </a:r>
            <a:r>
              <a:rPr sz="2000" spc="-5" dirty="0" smtClean="0">
                <a:latin typeface="微软雅黑"/>
                <a:cs typeface="微软雅黑"/>
              </a:rPr>
              <a:t>,</a:t>
            </a:r>
            <a:r>
              <a:rPr lang="en-US" sz="2000" spc="-5" dirty="0" smtClean="0">
                <a:latin typeface="微软雅黑"/>
                <a:cs typeface="微软雅黑"/>
              </a:rPr>
              <a:t> </a:t>
            </a:r>
            <a:r>
              <a:rPr sz="2000" spc="-5" dirty="0" smtClean="0">
                <a:latin typeface="微软雅黑"/>
                <a:cs typeface="微软雅黑"/>
              </a:rPr>
              <a:t>1.php.aaa</a:t>
            </a:r>
            <a:r>
              <a:rPr lang="en-US" sz="2000" spc="-5" dirty="0" smtClean="0">
                <a:latin typeface="微软雅黑"/>
                <a:cs typeface="微软雅黑"/>
              </a:rPr>
              <a:t> </a:t>
            </a:r>
            <a:r>
              <a:rPr sz="2000" dirty="0" err="1" smtClean="0">
                <a:latin typeface="微软雅黑"/>
                <a:cs typeface="微软雅黑"/>
              </a:rPr>
              <a:t>之类的可以解析</a:t>
            </a:r>
            <a:endParaRPr sz="2000" dirty="0">
              <a:latin typeface="微软雅黑"/>
              <a:cs typeface="微软雅黑"/>
            </a:endParaRPr>
          </a:p>
          <a:p>
            <a:pPr marL="241300" indent="-228600">
              <a:lnSpc>
                <a:spcPct val="150000"/>
              </a:lnSpc>
              <a:buClr>
                <a:srgbClr val="CC3300"/>
              </a:buClr>
              <a:buSzPct val="83333"/>
              <a:buFont typeface="Arial"/>
              <a:buChar char="•"/>
              <a:tabLst>
                <a:tab pos="240665" algn="l"/>
                <a:tab pos="241300" algn="l"/>
              </a:tabLst>
            </a:pPr>
            <a:r>
              <a:rPr sz="2000" dirty="0" err="1" smtClean="0">
                <a:latin typeface="微软雅黑"/>
                <a:cs typeface="微软雅黑"/>
              </a:rPr>
              <a:t>所以重命名文件名是必要的</a:t>
            </a:r>
            <a:endParaRPr sz="2000" dirty="0">
              <a:latin typeface="微软雅黑"/>
              <a:cs typeface="微软雅黑"/>
            </a:endParaRPr>
          </a:p>
        </p:txBody>
      </p:sp>
      <p:sp>
        <p:nvSpPr>
          <p:cNvPr id="11"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3"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4"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5"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6"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7"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8"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9"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20"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21" name="标题 1"/>
          <p:cNvSpPr txBox="1">
            <a:spLocks/>
          </p:cNvSpPr>
          <p:nvPr/>
        </p:nvSpPr>
        <p:spPr>
          <a:xfrm>
            <a:off x="686339" y="369583"/>
            <a:ext cx="5006890"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文件上传漏洞</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1" y="336652"/>
            <a:ext cx="12191999" cy="378554"/>
            <a:chOff x="1" y="336652"/>
            <a:chExt cx="12191999" cy="378554"/>
          </a:xfrm>
        </p:grpSpPr>
        <p:sp>
          <p:nvSpPr>
            <p:cNvPr id="23" name="矩形 22">
              <a:extLst>
                <a:ext uri="{FF2B5EF4-FFF2-40B4-BE49-F238E27FC236}">
                  <a16:creationId xmlns:a16="http://schemas.microsoft.com/office/drawing/2014/main" id="{F9A61405-0682-4602-BF60-F734C8C97EA0}"/>
                </a:ext>
              </a:extLst>
            </p:cNvPr>
            <p:cNvSpPr/>
            <p:nvPr/>
          </p:nvSpPr>
          <p:spPr>
            <a:xfrm>
              <a:off x="3254829" y="336652"/>
              <a:ext cx="893717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594965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文件上传漏洞本身就是一个危害巨大的漏洞，</a:t>
            </a:r>
            <a:r>
              <a:rPr lang="en-US" altLang="zh-CN" dirty="0" err="1">
                <a:solidFill>
                  <a:srgbClr val="C00000"/>
                </a:solidFill>
              </a:rPr>
              <a:t>WebShell</a:t>
            </a:r>
            <a:r>
              <a:rPr lang="zh-CN" altLang="en-US" dirty="0">
                <a:solidFill>
                  <a:srgbClr val="C00000"/>
                </a:solidFill>
              </a:rPr>
              <a:t>更是将这种漏洞的利用无限扩大</a:t>
            </a:r>
            <a:r>
              <a:rPr lang="zh-CN" altLang="en-US" dirty="0" smtClean="0"/>
              <a:t>。</a:t>
            </a:r>
            <a:endParaRPr lang="en-US" altLang="zh-CN" dirty="0" smtClean="0"/>
          </a:p>
          <a:p>
            <a:r>
              <a:rPr lang="zh-CN" altLang="en-US" dirty="0" smtClean="0"/>
              <a:t>大多数</a:t>
            </a:r>
            <a:r>
              <a:rPr lang="zh-CN" altLang="en-US" dirty="0"/>
              <a:t>的上传漏洞被利用后攻击者都会留下</a:t>
            </a:r>
            <a:r>
              <a:rPr lang="en-US" altLang="zh-CN" dirty="0" err="1"/>
              <a:t>WebShell</a:t>
            </a:r>
            <a:r>
              <a:rPr lang="zh-CN" altLang="en-US" dirty="0"/>
              <a:t>以方便后续进入系统</a:t>
            </a:r>
            <a:r>
              <a:rPr lang="zh-CN" altLang="en-US" dirty="0" smtClean="0"/>
              <a:t>。</a:t>
            </a:r>
            <a:endParaRPr lang="en-US" altLang="zh-CN" dirty="0" smtClean="0"/>
          </a:p>
          <a:p>
            <a:r>
              <a:rPr lang="zh-CN" altLang="en-US" dirty="0" smtClean="0"/>
              <a:t>攻击</a:t>
            </a:r>
            <a:r>
              <a:rPr lang="zh-CN" altLang="en-US" dirty="0"/>
              <a:t>者在受影响系统放置或者插入</a:t>
            </a:r>
            <a:r>
              <a:rPr lang="en-US" altLang="zh-CN" dirty="0" err="1"/>
              <a:t>WebShell</a:t>
            </a:r>
            <a:r>
              <a:rPr lang="zh-CN" altLang="en-US" dirty="0"/>
              <a:t>后，可通过该</a:t>
            </a:r>
            <a:r>
              <a:rPr lang="en-US" altLang="zh-CN" dirty="0" err="1"/>
              <a:t>WebShell</a:t>
            </a:r>
            <a:r>
              <a:rPr lang="zh-CN" altLang="en-US" dirty="0"/>
              <a:t>更轻松，更隐蔽的在服务中为所欲为。</a:t>
            </a:r>
          </a:p>
        </p:txBody>
      </p:sp>
      <p:sp>
        <p:nvSpPr>
          <p:cNvPr id="4"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5"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6"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7"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8"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9"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0"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1"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3"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4"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5" name="标题 1"/>
          <p:cNvSpPr txBox="1">
            <a:spLocks/>
          </p:cNvSpPr>
          <p:nvPr/>
        </p:nvSpPr>
        <p:spPr>
          <a:xfrm>
            <a:off x="686339" y="369583"/>
            <a:ext cx="5006890"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文件上传漏洞</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1" y="336652"/>
            <a:ext cx="12191999" cy="378554"/>
            <a:chOff x="1" y="336652"/>
            <a:chExt cx="12191999" cy="378554"/>
          </a:xfrm>
        </p:grpSpPr>
        <p:sp>
          <p:nvSpPr>
            <p:cNvPr id="17" name="矩形 16">
              <a:extLst>
                <a:ext uri="{FF2B5EF4-FFF2-40B4-BE49-F238E27FC236}">
                  <a16:creationId xmlns:a16="http://schemas.microsoft.com/office/drawing/2014/main" id="{F9A61405-0682-4602-BF60-F734C8C97EA0}"/>
                </a:ext>
              </a:extLst>
            </p:cNvPr>
            <p:cNvSpPr/>
            <p:nvPr/>
          </p:nvSpPr>
          <p:spPr>
            <a:xfrm>
              <a:off x="3254829" y="336652"/>
              <a:ext cx="893717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776002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8" name="object 8"/>
          <p:cNvSpPr txBox="1"/>
          <p:nvPr/>
        </p:nvSpPr>
        <p:spPr>
          <a:xfrm>
            <a:off x="793463" y="1515811"/>
            <a:ext cx="10571223" cy="1595341"/>
          </a:xfrm>
          <a:prstGeom prst="rect">
            <a:avLst/>
          </a:prstGeom>
        </p:spPr>
        <p:txBody>
          <a:bodyPr vert="horz" lIns="91440" tIns="45720" rIns="91440" bIns="45720" rtlCol="0">
            <a:normAutofit lnSpcReduction="10000"/>
          </a:bodyPr>
          <a:lstStyle>
            <a:lvl1pPr marL="358775" indent="-358775" algn="just">
              <a:lnSpc>
                <a:spcPct val="130000"/>
              </a:lnSpc>
              <a:spcBef>
                <a:spcPts val="1000"/>
              </a:spcBef>
              <a:buSzPct val="110000"/>
              <a:buFont typeface="Arial" panose="020B0604020202020204" pitchFamily="34" charset="0"/>
              <a:buChar char="•"/>
              <a:defRPr sz="2800">
                <a:latin typeface="Times New Roman" panose="02020603050405020304" pitchFamily="18" charset="0"/>
                <a:ea typeface="黑体" panose="02010609060101010101" pitchFamily="49" charset="-122"/>
              </a:defRPr>
            </a:lvl1pPr>
            <a:lvl2pPr marL="803275" lvl="1" indent="-346075" algn="just">
              <a:lnSpc>
                <a:spcPct val="130000"/>
              </a:lnSpc>
              <a:spcBef>
                <a:spcPts val="500"/>
              </a:spcBef>
              <a:buSzPct val="120000"/>
              <a:buFont typeface="Times New Roman" panose="02020603050405020304" pitchFamily="18" charset="0"/>
              <a:buChar char="–"/>
              <a:defRPr sz="2400">
                <a:latin typeface="Times New Roman" panose="02020603050405020304" pitchFamily="18"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sz="2000" dirty="0" err="1"/>
              <a:t>现在几乎所有的平台都是依赖于互联网构建核心业务的</a:t>
            </a:r>
            <a:r>
              <a:rPr sz="2000" dirty="0" err="1" smtClean="0"/>
              <a:t>。自从</a:t>
            </a:r>
            <a:r>
              <a:rPr sz="2000" dirty="0" err="1"/>
              <a:t>XP年代开始windows自带防火墙后，</a:t>
            </a:r>
            <a:r>
              <a:rPr sz="2000" dirty="0" err="1" smtClean="0"/>
              <a:t>传统的缓冲</a:t>
            </a:r>
            <a:r>
              <a:rPr lang="zh-CN" altLang="en-US" sz="2000" dirty="0" smtClean="0"/>
              <a:t>区</a:t>
            </a:r>
            <a:r>
              <a:rPr sz="2000" dirty="0" smtClean="0"/>
              <a:t>溢出等攻击失去了原有威力</a:t>
            </a:r>
            <a:r>
              <a:rPr sz="2000" dirty="0"/>
              <a:t>，黑客们也把更多的目光放在了WEB方面，直到进入WEB2.0后，WEB的安全从WEB</a:t>
            </a:r>
            <a:r>
              <a:rPr sz="2000" dirty="0" smtClean="0"/>
              <a:t>后端延伸到</a:t>
            </a:r>
            <a:r>
              <a:rPr lang="en-US" sz="2000" dirty="0" smtClean="0"/>
              <a:t>WEB</a:t>
            </a:r>
            <a:r>
              <a:rPr lang="zh-CN" altLang="en-US" sz="2000" dirty="0" smtClean="0"/>
              <a:t>前端</a:t>
            </a:r>
            <a:r>
              <a:rPr sz="2000" dirty="0" smtClean="0"/>
              <a:t>，WEB</a:t>
            </a:r>
            <a:r>
              <a:rPr sz="2000" dirty="0"/>
              <a:t>的安全形势越来越严峻。</a:t>
            </a:r>
          </a:p>
          <a:p>
            <a:endParaRPr sz="2000" dirty="0"/>
          </a:p>
        </p:txBody>
      </p:sp>
      <p:sp>
        <p:nvSpPr>
          <p:cNvPr id="10" name="object 10"/>
          <p:cNvSpPr/>
          <p:nvPr/>
        </p:nvSpPr>
        <p:spPr>
          <a:xfrm>
            <a:off x="1761743" y="3820667"/>
            <a:ext cx="1991868" cy="2081783"/>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1626108" y="3909060"/>
            <a:ext cx="694944" cy="1487424"/>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1879092" y="4305299"/>
            <a:ext cx="253365" cy="794385"/>
          </a:xfrm>
          <a:custGeom>
            <a:avLst/>
            <a:gdLst/>
            <a:ahLst/>
            <a:cxnLst/>
            <a:rect l="l" t="t" r="r" b="b"/>
            <a:pathLst>
              <a:path w="253364" h="794385">
                <a:moveTo>
                  <a:pt x="0" y="0"/>
                </a:moveTo>
                <a:lnTo>
                  <a:pt x="252983" y="0"/>
                </a:lnTo>
                <a:lnTo>
                  <a:pt x="252983" y="794003"/>
                </a:lnTo>
                <a:lnTo>
                  <a:pt x="0" y="794003"/>
                </a:lnTo>
                <a:lnTo>
                  <a:pt x="0" y="0"/>
                </a:lnTo>
                <a:close/>
              </a:path>
            </a:pathLst>
          </a:custGeom>
          <a:solidFill>
            <a:srgbClr val="000000"/>
          </a:solidFill>
        </p:spPr>
        <p:txBody>
          <a:bodyPr wrap="square" lIns="0" tIns="0" rIns="0" bIns="0" rtlCol="0"/>
          <a:lstStyle/>
          <a:p>
            <a:endParaRPr/>
          </a:p>
        </p:txBody>
      </p:sp>
      <p:sp>
        <p:nvSpPr>
          <p:cNvPr id="18" name="矩形 17"/>
          <p:cNvSpPr/>
          <p:nvPr/>
        </p:nvSpPr>
        <p:spPr>
          <a:xfrm>
            <a:off x="5086806" y="3628551"/>
            <a:ext cx="6096000" cy="892552"/>
          </a:xfrm>
          <a:prstGeom prst="rect">
            <a:avLst/>
          </a:prstGeom>
        </p:spPr>
        <p:txBody>
          <a:bodyPr>
            <a:spAutoFit/>
          </a:bodyPr>
          <a:lstStyle/>
          <a:p>
            <a:r>
              <a:rPr lang="zh-CN" altLang="en-US" sz="2400" dirty="0" smtClean="0"/>
              <a:t>“</a:t>
            </a:r>
            <a:r>
              <a:rPr lang="zh-CN" altLang="en-US" sz="2400" dirty="0" smtClean="0">
                <a:solidFill>
                  <a:srgbClr val="C00000"/>
                </a:solidFill>
                <a:latin typeface="黑体" panose="02010609060101010101" pitchFamily="49" charset="-122"/>
                <a:ea typeface="黑体" panose="02010609060101010101" pitchFamily="49" charset="-122"/>
              </a:rPr>
              <a:t>目前，</a:t>
            </a:r>
            <a:r>
              <a:rPr lang="zh-CN" altLang="en-US" sz="2400" b="1" dirty="0">
                <a:solidFill>
                  <a:srgbClr val="160AB5"/>
                </a:solidFill>
                <a:latin typeface="微软雅黑"/>
                <a:cs typeface="微软雅黑"/>
              </a:rPr>
              <a:t>75%</a:t>
            </a:r>
            <a:r>
              <a:rPr lang="zh-CN" altLang="en-US" sz="2800" dirty="0" smtClean="0">
                <a:solidFill>
                  <a:srgbClr val="4429E3"/>
                </a:solidFill>
                <a:latin typeface="黑体" panose="02010609060101010101" pitchFamily="49" charset="-122"/>
                <a:ea typeface="黑体" panose="02010609060101010101" pitchFamily="49" charset="-122"/>
              </a:rPr>
              <a:t> </a:t>
            </a:r>
            <a:r>
              <a:rPr lang="zh-CN" altLang="en-US" sz="2400" dirty="0" smtClean="0">
                <a:solidFill>
                  <a:srgbClr val="C00000"/>
                </a:solidFill>
                <a:latin typeface="黑体" panose="02010609060101010101" pitchFamily="49" charset="-122"/>
                <a:ea typeface="黑体" panose="02010609060101010101" pitchFamily="49" charset="-122"/>
              </a:rPr>
              <a:t>的攻击发生在WEB应用层”</a:t>
            </a:r>
          </a:p>
          <a:p>
            <a:r>
              <a:rPr lang="zh-CN" altLang="en-US" sz="2400" i="1" spc="-5" dirty="0">
                <a:solidFill>
                  <a:srgbClr val="6C6C73"/>
                </a:solidFill>
                <a:latin typeface="Arial"/>
                <a:cs typeface="Arial"/>
              </a:rPr>
              <a:t>—国际权威机构 Gartner</a:t>
            </a:r>
          </a:p>
        </p:txBody>
      </p:sp>
      <p:sp>
        <p:nvSpPr>
          <p:cNvPr id="19" name="矩形 18"/>
          <p:cNvSpPr/>
          <p:nvPr/>
        </p:nvSpPr>
        <p:spPr>
          <a:xfrm>
            <a:off x="5086806" y="5099684"/>
            <a:ext cx="6653783" cy="830997"/>
          </a:xfrm>
          <a:prstGeom prst="rect">
            <a:avLst/>
          </a:prstGeom>
        </p:spPr>
        <p:txBody>
          <a:bodyPr wrap="square">
            <a:spAutoFit/>
          </a:bodyPr>
          <a:lstStyle/>
          <a:p>
            <a:r>
              <a:rPr lang="zh-CN" altLang="en-US" sz="2400" dirty="0">
                <a:solidFill>
                  <a:srgbClr val="C00000"/>
                </a:solidFill>
                <a:latin typeface="黑体" panose="02010609060101010101" pitchFamily="49" charset="-122"/>
                <a:ea typeface="黑体" panose="02010609060101010101" pitchFamily="49" charset="-122"/>
              </a:rPr>
              <a:t>“产品的定制开发是应用安全中最薄弱的一环</a:t>
            </a:r>
            <a:r>
              <a:rPr lang="zh-CN" altLang="en-US" sz="2400" dirty="0" smtClean="0">
                <a:solidFill>
                  <a:srgbClr val="C00000"/>
                </a:solidFill>
                <a:latin typeface="黑体" panose="02010609060101010101" pitchFamily="49" charset="-122"/>
                <a:ea typeface="黑体" panose="02010609060101010101" pitchFamily="49" charset="-122"/>
              </a:rPr>
              <a:t>”</a:t>
            </a:r>
            <a:endParaRPr lang="zh-CN" altLang="en-US" sz="2400" dirty="0">
              <a:solidFill>
                <a:srgbClr val="C00000"/>
              </a:solidFill>
              <a:latin typeface="黑体" panose="02010609060101010101" pitchFamily="49" charset="-122"/>
              <a:ea typeface="黑体" panose="02010609060101010101" pitchFamily="49" charset="-122"/>
            </a:endParaRPr>
          </a:p>
          <a:p>
            <a:r>
              <a:rPr lang="zh-CN" altLang="en-US" sz="2400" i="1" spc="-5" dirty="0">
                <a:solidFill>
                  <a:srgbClr val="6C6C73"/>
                </a:solidFill>
                <a:latin typeface="Arial"/>
                <a:cs typeface="Arial"/>
              </a:rPr>
              <a:t>—Gartner</a:t>
            </a:r>
          </a:p>
        </p:txBody>
      </p:sp>
      <p:sp>
        <p:nvSpPr>
          <p:cNvPr id="20" name="object 5"/>
          <p:cNvSpPr txBox="1"/>
          <p:nvPr/>
        </p:nvSpPr>
        <p:spPr>
          <a:xfrm>
            <a:off x="809688" y="1014736"/>
            <a:ext cx="4765675" cy="381515"/>
          </a:xfrm>
          <a:prstGeom prst="rect">
            <a:avLst/>
          </a:prstGeom>
        </p:spPr>
        <p:txBody>
          <a:bodyPr vert="horz" wrap="square" lIns="0" tIns="12065" rIns="0" bIns="0" rtlCol="0">
            <a:spAutoFit/>
          </a:bodyPr>
          <a:lstStyle/>
          <a:p>
            <a:pPr marL="12700">
              <a:lnSpc>
                <a:spcPct val="100000"/>
              </a:lnSpc>
              <a:spcBef>
                <a:spcPts val="95"/>
              </a:spcBef>
            </a:pPr>
            <a:r>
              <a:rPr sz="2400" b="1" spc="-5" dirty="0" err="1" smtClean="0">
                <a:latin typeface="黑体" panose="02010609060101010101" pitchFamily="49" charset="-122"/>
                <a:ea typeface="黑体" panose="02010609060101010101" pitchFamily="49" charset="-122"/>
                <a:cs typeface="微软雅黑"/>
              </a:rPr>
              <a:t>WEB的安全</a:t>
            </a:r>
            <a:r>
              <a:rPr lang="zh-CN" altLang="en-US" sz="2400" b="1" spc="-5" dirty="0" smtClean="0">
                <a:latin typeface="黑体" panose="02010609060101010101" pitchFamily="49" charset="-122"/>
                <a:ea typeface="黑体" panose="02010609060101010101" pitchFamily="49" charset="-122"/>
                <a:cs typeface="微软雅黑"/>
              </a:rPr>
              <a:t>的重要性</a:t>
            </a:r>
            <a:endParaRPr sz="2400" dirty="0">
              <a:latin typeface="黑体" panose="02010609060101010101" pitchFamily="49" charset="-122"/>
              <a:ea typeface="黑体" panose="02010609060101010101" pitchFamily="49" charset="-122"/>
              <a:cs typeface="微软雅黑"/>
            </a:endParaRPr>
          </a:p>
        </p:txBody>
      </p:sp>
      <p:sp>
        <p:nvSpPr>
          <p:cNvPr id="22" name="标题 1"/>
          <p:cNvSpPr txBox="1">
            <a:spLocks/>
          </p:cNvSpPr>
          <p:nvPr/>
        </p:nvSpPr>
        <p:spPr>
          <a:xfrm>
            <a:off x="613186" y="362545"/>
            <a:ext cx="2788381"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spc="500" dirty="0" smtClean="0">
                <a:solidFill>
                  <a:schemeClr val="accent1">
                    <a:lumMod val="50000"/>
                  </a:schemeClr>
                </a:solidFill>
                <a:latin typeface="微软雅黑" panose="020B0503020204020204" pitchFamily="34" charset="-122"/>
                <a:ea typeface="微软雅黑" panose="020B0503020204020204" pitchFamily="34" charset="-122"/>
              </a:rPr>
              <a:t>Web</a:t>
            </a:r>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安全概述</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1" y="336652"/>
            <a:ext cx="12191999" cy="378554"/>
            <a:chOff x="1" y="336652"/>
            <a:chExt cx="12191999" cy="378554"/>
          </a:xfrm>
        </p:grpSpPr>
        <p:sp>
          <p:nvSpPr>
            <p:cNvPr id="24" name="矩形 23">
              <a:extLst>
                <a:ext uri="{FF2B5EF4-FFF2-40B4-BE49-F238E27FC236}">
                  <a16:creationId xmlns:a16="http://schemas.microsoft.com/office/drawing/2014/main" id="{F9A61405-0682-4602-BF60-F734C8C97EA0}"/>
                </a:ext>
              </a:extLst>
            </p:cNvPr>
            <p:cNvSpPr/>
            <p:nvPr/>
          </p:nvSpPr>
          <p:spPr>
            <a:xfrm>
              <a:off x="3200400" y="336652"/>
              <a:ext cx="8991600"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745487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a:bodyPr>
          <a:lstStyle/>
          <a:p>
            <a:r>
              <a:rPr lang="en-US" altLang="zh-CN" dirty="0" err="1">
                <a:solidFill>
                  <a:srgbClr val="C00000"/>
                </a:solidFill>
              </a:rPr>
              <a:t>WebShell</a:t>
            </a:r>
            <a:r>
              <a:rPr lang="zh-CN" altLang="en-US" dirty="0"/>
              <a:t>就是以</a:t>
            </a:r>
            <a:r>
              <a:rPr lang="en-US" altLang="zh-CN" dirty="0"/>
              <a:t>asp</a:t>
            </a:r>
            <a:r>
              <a:rPr lang="zh-CN" altLang="en-US" dirty="0"/>
              <a:t>、</a:t>
            </a:r>
            <a:r>
              <a:rPr lang="en-US" altLang="zh-CN" dirty="0" err="1"/>
              <a:t>php</a:t>
            </a:r>
            <a:r>
              <a:rPr lang="zh-CN" altLang="en-US" dirty="0"/>
              <a:t>、</a:t>
            </a:r>
            <a:r>
              <a:rPr lang="en-US" altLang="zh-CN" dirty="0" err="1"/>
              <a:t>jsp</a:t>
            </a:r>
            <a:r>
              <a:rPr lang="zh-CN" altLang="en-US" dirty="0"/>
              <a:t>或者</a:t>
            </a:r>
            <a:r>
              <a:rPr lang="en-US" altLang="zh-CN" dirty="0" err="1"/>
              <a:t>cgi</a:t>
            </a:r>
            <a:r>
              <a:rPr lang="zh-CN" altLang="en-US" dirty="0"/>
              <a:t>等网页文件形式存在的一种命令执行环境，也可以将其称之为一种网页后门</a:t>
            </a:r>
            <a:r>
              <a:rPr lang="zh-CN" altLang="en-US" dirty="0" smtClean="0"/>
              <a:t>。</a:t>
            </a:r>
            <a:endParaRPr lang="en-US" altLang="zh-CN" dirty="0" smtClean="0"/>
          </a:p>
          <a:p>
            <a:r>
              <a:rPr lang="zh-CN" altLang="en-US" dirty="0" smtClean="0"/>
              <a:t>攻击</a:t>
            </a:r>
            <a:r>
              <a:rPr lang="zh-CN" altLang="en-US" dirty="0"/>
              <a:t>者在入侵了一个网站后，通常会将这些</a:t>
            </a:r>
            <a:r>
              <a:rPr lang="en-US" altLang="zh-CN" dirty="0"/>
              <a:t>asp</a:t>
            </a:r>
            <a:r>
              <a:rPr lang="zh-CN" altLang="en-US" dirty="0"/>
              <a:t>或</a:t>
            </a:r>
            <a:r>
              <a:rPr lang="en-US" altLang="zh-CN" dirty="0" err="1"/>
              <a:t>php</a:t>
            </a:r>
            <a:r>
              <a:rPr lang="zh-CN" altLang="en-US" dirty="0"/>
              <a:t>后门文件与网站服务器</a:t>
            </a:r>
            <a:r>
              <a:rPr lang="en-US" altLang="zh-CN" dirty="0"/>
              <a:t>web</a:t>
            </a:r>
            <a:r>
              <a:rPr lang="zh-CN" altLang="en-US" dirty="0"/>
              <a:t>目录下正常的网页文件混在一起，然后使用浏览器来访问这些后门，</a:t>
            </a:r>
            <a:r>
              <a:rPr lang="zh-CN" altLang="en-US" dirty="0">
                <a:solidFill>
                  <a:srgbClr val="C00000"/>
                </a:solidFill>
              </a:rPr>
              <a:t>得到一个命令执行环境</a:t>
            </a:r>
            <a:r>
              <a:rPr lang="zh-CN" altLang="en-US" dirty="0"/>
              <a:t>，以达到控制网站服务器的目的（可以上传下载或者修改文件，操作数据库，执行任意命令等）。</a:t>
            </a:r>
          </a:p>
          <a:p>
            <a:r>
              <a:rPr lang="en-US" altLang="zh-CN" dirty="0" err="1"/>
              <a:t>WebShell</a:t>
            </a:r>
            <a:r>
              <a:rPr lang="zh-CN" altLang="en-US" dirty="0"/>
              <a:t>后门隐蔽较性高，</a:t>
            </a:r>
            <a:r>
              <a:rPr lang="zh-CN" altLang="en-US" dirty="0">
                <a:solidFill>
                  <a:srgbClr val="C00000"/>
                </a:solidFill>
              </a:rPr>
              <a:t>可以轻松穿越防火墙，访问</a:t>
            </a:r>
            <a:r>
              <a:rPr lang="en-US" altLang="zh-CN" dirty="0" err="1">
                <a:solidFill>
                  <a:srgbClr val="C00000"/>
                </a:solidFill>
              </a:rPr>
              <a:t>WebShell</a:t>
            </a:r>
            <a:r>
              <a:rPr lang="zh-CN" altLang="en-US" dirty="0">
                <a:solidFill>
                  <a:srgbClr val="C00000"/>
                </a:solidFill>
              </a:rPr>
              <a:t>时不会留下系统日志</a:t>
            </a:r>
            <a:r>
              <a:rPr lang="zh-CN" altLang="en-US" dirty="0"/>
              <a:t>，只会在网站的</a:t>
            </a:r>
            <a:r>
              <a:rPr lang="en-US" altLang="zh-CN" dirty="0"/>
              <a:t>web</a:t>
            </a:r>
            <a:r>
              <a:rPr lang="zh-CN" altLang="en-US" dirty="0"/>
              <a:t>日志中留下一些数据提交记录，没有经验的管理员不容易发现入侵痕迹。</a:t>
            </a:r>
          </a:p>
        </p:txBody>
      </p:sp>
      <p:sp>
        <p:nvSpPr>
          <p:cNvPr id="4"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5"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6"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7"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8"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9"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0"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1"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3"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4"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5" name="标题 1"/>
          <p:cNvSpPr txBox="1">
            <a:spLocks/>
          </p:cNvSpPr>
          <p:nvPr/>
        </p:nvSpPr>
        <p:spPr>
          <a:xfrm>
            <a:off x="686339" y="369583"/>
            <a:ext cx="5006890"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文件上传漏洞</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1" y="336652"/>
            <a:ext cx="12191999" cy="378554"/>
            <a:chOff x="1" y="336652"/>
            <a:chExt cx="12191999" cy="378554"/>
          </a:xfrm>
        </p:grpSpPr>
        <p:sp>
          <p:nvSpPr>
            <p:cNvPr id="17" name="矩形 16">
              <a:extLst>
                <a:ext uri="{FF2B5EF4-FFF2-40B4-BE49-F238E27FC236}">
                  <a16:creationId xmlns:a16="http://schemas.microsoft.com/office/drawing/2014/main" id="{F9A61405-0682-4602-BF60-F734C8C97EA0}"/>
                </a:ext>
              </a:extLst>
            </p:cNvPr>
            <p:cNvSpPr/>
            <p:nvPr/>
          </p:nvSpPr>
          <p:spPr>
            <a:xfrm>
              <a:off x="3254829" y="336652"/>
              <a:ext cx="893717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709187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zh-CN" altLang="en-US" dirty="0" smtClean="0">
                <a:solidFill>
                  <a:srgbClr val="C00000"/>
                </a:solidFill>
              </a:rPr>
              <a:t>一句话木马</a:t>
            </a:r>
            <a:endParaRPr lang="en-US" altLang="zh-CN" dirty="0" smtClean="0">
              <a:solidFill>
                <a:srgbClr val="C00000"/>
              </a:solidFill>
            </a:endParaRPr>
          </a:p>
          <a:p>
            <a:pPr lvl="1"/>
            <a:r>
              <a:rPr lang="zh-CN" altLang="en-US" dirty="0" smtClean="0"/>
              <a:t>将包含以下内容的</a:t>
            </a:r>
            <a:r>
              <a:rPr lang="en-US" altLang="zh-CN" dirty="0" smtClean="0"/>
              <a:t>.</a:t>
            </a:r>
            <a:r>
              <a:rPr lang="en-US" altLang="zh-CN" dirty="0" err="1" smtClean="0"/>
              <a:t>php</a:t>
            </a:r>
            <a:r>
              <a:rPr lang="zh-CN" altLang="en-US" dirty="0" smtClean="0"/>
              <a:t>文件上传至服务</a:t>
            </a:r>
            <a:r>
              <a:rPr lang="zh-CN" altLang="en-US" dirty="0"/>
              <a:t>端</a:t>
            </a:r>
            <a:r>
              <a:rPr lang="zh-CN" altLang="en-US" dirty="0" smtClean="0"/>
              <a:t>：</a:t>
            </a:r>
            <a:endParaRPr lang="zh-CN" altLang="en-US" dirty="0"/>
          </a:p>
          <a:p>
            <a:pPr marL="0" indent="0">
              <a:buNone/>
            </a:pPr>
            <a:r>
              <a:rPr lang="en-US" altLang="zh-CN" dirty="0"/>
              <a:t>	&lt;?</a:t>
            </a:r>
            <a:r>
              <a:rPr lang="en-US" altLang="zh-CN" dirty="0" err="1"/>
              <a:t>php</a:t>
            </a:r>
            <a:r>
              <a:rPr lang="en-US" altLang="zh-CN" dirty="0"/>
              <a:t>  </a:t>
            </a:r>
            <a:r>
              <a:rPr lang="en-US" altLang="zh-CN" dirty="0" err="1"/>
              <a:t>eval</a:t>
            </a:r>
            <a:r>
              <a:rPr lang="en-US" altLang="zh-CN" dirty="0"/>
              <a:t>($_POST['op']);  </a:t>
            </a:r>
            <a:r>
              <a:rPr lang="en-US" altLang="zh-CN" dirty="0" smtClean="0"/>
              <a:t>?&gt;</a:t>
            </a:r>
            <a:endParaRPr lang="en-US" altLang="zh-CN" dirty="0" smtClean="0">
              <a:solidFill>
                <a:srgbClr val="C00000"/>
              </a:solidFill>
            </a:endParaRPr>
          </a:p>
          <a:p>
            <a:r>
              <a:rPr lang="zh-CN" altLang="en-US" dirty="0" smtClean="0">
                <a:solidFill>
                  <a:srgbClr val="C00000"/>
                </a:solidFill>
              </a:rPr>
              <a:t>中国菜刀</a:t>
            </a:r>
            <a:r>
              <a:rPr lang="zh-CN" altLang="en-US" dirty="0" smtClean="0"/>
              <a:t>是一款</a:t>
            </a:r>
            <a:r>
              <a:rPr lang="en-US" altLang="zh-CN" dirty="0" err="1" smtClean="0"/>
              <a:t>Webshell</a:t>
            </a:r>
            <a:r>
              <a:rPr lang="zh-CN" altLang="en-US" dirty="0" smtClean="0"/>
              <a:t>管理软件，它用途广泛，使用方便，小巧实用，只要支持动态脚本的网站，都可以使用中国菜刀来进行管理。</a:t>
            </a:r>
            <a:endParaRPr lang="en-US" altLang="zh-CN" dirty="0" smtClean="0"/>
          </a:p>
          <a:p>
            <a:pPr lvl="1"/>
            <a:r>
              <a:rPr lang="zh-CN" altLang="en-US" dirty="0" smtClean="0"/>
              <a:t>文件管理</a:t>
            </a:r>
            <a:endParaRPr lang="en-US" altLang="zh-CN" dirty="0" smtClean="0"/>
          </a:p>
          <a:p>
            <a:pPr lvl="1"/>
            <a:r>
              <a:rPr lang="zh-CN" altLang="en-US" dirty="0" smtClean="0"/>
              <a:t>命令执行</a:t>
            </a:r>
            <a:endParaRPr lang="en-US" altLang="zh-CN" dirty="0" smtClean="0"/>
          </a:p>
          <a:p>
            <a:pPr lvl="1"/>
            <a:r>
              <a:rPr lang="zh-CN" altLang="en-US" dirty="0" smtClean="0"/>
              <a:t>数据库管理</a:t>
            </a:r>
            <a:endParaRPr lang="en-US" altLang="zh-CN" dirty="0" smtClean="0"/>
          </a:p>
          <a:p>
            <a:endParaRPr lang="zh-CN" altLang="en-US" dirty="0"/>
          </a:p>
        </p:txBody>
      </p:sp>
      <p:sp>
        <p:nvSpPr>
          <p:cNvPr id="18"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9"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20"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21"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2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23"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24"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25"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26"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27"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28" name="标题 1"/>
          <p:cNvSpPr txBox="1">
            <a:spLocks/>
          </p:cNvSpPr>
          <p:nvPr/>
        </p:nvSpPr>
        <p:spPr>
          <a:xfrm>
            <a:off x="686339" y="369583"/>
            <a:ext cx="5006890"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文件上传漏洞</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1" y="336652"/>
            <a:ext cx="12191999" cy="378554"/>
            <a:chOff x="1" y="336652"/>
            <a:chExt cx="12191999" cy="378554"/>
          </a:xfrm>
        </p:grpSpPr>
        <p:sp>
          <p:nvSpPr>
            <p:cNvPr id="30" name="矩形 29">
              <a:extLst>
                <a:ext uri="{FF2B5EF4-FFF2-40B4-BE49-F238E27FC236}">
                  <a16:creationId xmlns:a16="http://schemas.microsoft.com/office/drawing/2014/main" id="{F9A61405-0682-4602-BF60-F734C8C97EA0}"/>
                </a:ext>
              </a:extLst>
            </p:cNvPr>
            <p:cNvSpPr/>
            <p:nvPr/>
          </p:nvSpPr>
          <p:spPr>
            <a:xfrm>
              <a:off x="3254829" y="336652"/>
              <a:ext cx="893717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5671938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4" name="object 4"/>
          <p:cNvSpPr txBox="1"/>
          <p:nvPr/>
        </p:nvSpPr>
        <p:spPr>
          <a:xfrm>
            <a:off x="11465509" y="1084326"/>
            <a:ext cx="110489"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4</a:t>
            </a:r>
            <a:endParaRPr sz="1200">
              <a:latin typeface="Arial"/>
              <a:cs typeface="Arial"/>
            </a:endParaRPr>
          </a:p>
        </p:txBody>
      </p:sp>
      <p:sp>
        <p:nvSpPr>
          <p:cNvPr id="5" name="object 5"/>
          <p:cNvSpPr txBox="1"/>
          <p:nvPr/>
        </p:nvSpPr>
        <p:spPr>
          <a:xfrm>
            <a:off x="686339" y="1026212"/>
            <a:ext cx="3936365" cy="451484"/>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a:cs typeface="微软雅黑"/>
              </a:rPr>
              <a:t>文件上传漏洞的防范措施</a:t>
            </a:r>
            <a:endParaRPr sz="2800" dirty="0">
              <a:latin typeface="微软雅黑"/>
              <a:cs typeface="微软雅黑"/>
            </a:endParaRPr>
          </a:p>
        </p:txBody>
      </p:sp>
      <p:sp>
        <p:nvSpPr>
          <p:cNvPr id="8" name="object 8"/>
          <p:cNvSpPr txBox="1"/>
          <p:nvPr/>
        </p:nvSpPr>
        <p:spPr>
          <a:xfrm>
            <a:off x="811712" y="1755772"/>
            <a:ext cx="10481258" cy="4178067"/>
          </a:xfrm>
          <a:prstGeom prst="rect">
            <a:avLst/>
          </a:prstGeom>
        </p:spPr>
        <p:txBody>
          <a:bodyPr vert="horz" wrap="square" lIns="0" tIns="12700" rIns="0" bIns="0" rtlCol="0">
            <a:spAutoFit/>
          </a:bodyPr>
          <a:lstStyle/>
          <a:p>
            <a:pPr marL="698500" marR="5080" indent="-228600">
              <a:lnSpc>
                <a:spcPct val="150000"/>
              </a:lnSpc>
              <a:spcBef>
                <a:spcPts val="890"/>
              </a:spcBef>
              <a:buClr>
                <a:srgbClr val="CC3300"/>
              </a:buClr>
              <a:buSzPct val="85714"/>
              <a:buFont typeface="Arial"/>
              <a:buChar char="•"/>
              <a:tabLst>
                <a:tab pos="697865" algn="l"/>
                <a:tab pos="698500" algn="l"/>
              </a:tabLst>
            </a:pPr>
            <a:r>
              <a:rPr sz="2400" dirty="0" err="1" smtClean="0">
                <a:latin typeface="+mn-ea"/>
                <a:cs typeface="微软雅黑"/>
              </a:rPr>
              <a:t>首先编码者需要对上传页面代码严格把关</a:t>
            </a:r>
            <a:r>
              <a:rPr sz="2400" dirty="0" err="1">
                <a:latin typeface="+mn-ea"/>
                <a:cs typeface="微软雅黑"/>
              </a:rPr>
              <a:t>，特别是在保存文件的时候，考察可能出现的异常字符，如</a:t>
            </a:r>
            <a:r>
              <a:rPr sz="2400" spc="-5" dirty="0">
                <a:latin typeface="+mn-ea"/>
                <a:cs typeface="微软雅黑"/>
              </a:rPr>
              <a:t>;,</a:t>
            </a:r>
            <a:r>
              <a:rPr sz="2400" spc="-75" dirty="0">
                <a:latin typeface="+mn-ea"/>
                <a:cs typeface="微软雅黑"/>
              </a:rPr>
              <a:t> </a:t>
            </a:r>
            <a:r>
              <a:rPr sz="2400" spc="-5" dirty="0">
                <a:latin typeface="+mn-ea"/>
                <a:cs typeface="微软雅黑"/>
              </a:rPr>
              <a:t>../，..\，</a:t>
            </a:r>
            <a:r>
              <a:rPr sz="2400" dirty="0">
                <a:latin typeface="+mn-ea"/>
                <a:cs typeface="微软雅黑"/>
              </a:rPr>
              <a:t>空字</a:t>
            </a:r>
            <a:r>
              <a:rPr sz="2400" spc="0" dirty="0">
                <a:latin typeface="+mn-ea"/>
                <a:cs typeface="微软雅黑"/>
              </a:rPr>
              <a:t>符 </a:t>
            </a:r>
            <a:r>
              <a:rPr sz="2400" dirty="0">
                <a:latin typeface="+mn-ea"/>
                <a:cs typeface="微软雅黑"/>
              </a:rPr>
              <a:t>等</a:t>
            </a:r>
            <a:r>
              <a:rPr sz="2400" spc="0" dirty="0">
                <a:latin typeface="+mn-ea"/>
                <a:cs typeface="微软雅黑"/>
              </a:rPr>
              <a:t>。</a:t>
            </a:r>
            <a:endParaRPr sz="2400" dirty="0">
              <a:latin typeface="+mn-ea"/>
              <a:cs typeface="微软雅黑"/>
            </a:endParaRPr>
          </a:p>
          <a:p>
            <a:pPr marL="698500" marR="57785" indent="-228600">
              <a:lnSpc>
                <a:spcPct val="150000"/>
              </a:lnSpc>
              <a:spcBef>
                <a:spcPts val="840"/>
              </a:spcBef>
              <a:buClr>
                <a:srgbClr val="CC3300"/>
              </a:buClr>
              <a:buSzPct val="85714"/>
              <a:buFont typeface="Arial"/>
              <a:buChar char="•"/>
              <a:tabLst>
                <a:tab pos="697865" algn="l"/>
                <a:tab pos="698500" algn="l"/>
              </a:tabLst>
            </a:pPr>
            <a:r>
              <a:rPr sz="2400" spc="-5" dirty="0">
                <a:latin typeface="+mn-ea"/>
                <a:cs typeface="微软雅黑"/>
              </a:rPr>
              <a:t>其次，对文件扩展名检查要采取</a:t>
            </a:r>
            <a:r>
              <a:rPr sz="2400" spc="-5" dirty="0">
                <a:solidFill>
                  <a:srgbClr val="C00000"/>
                </a:solidFill>
                <a:latin typeface="+mn-ea"/>
                <a:cs typeface="微软雅黑"/>
              </a:rPr>
              <a:t>“允许jpg,g</a:t>
            </a:r>
            <a:r>
              <a:rPr sz="2400" dirty="0">
                <a:solidFill>
                  <a:srgbClr val="C00000"/>
                </a:solidFill>
                <a:latin typeface="+mn-ea"/>
                <a:cs typeface="微软雅黑"/>
              </a:rPr>
              <a:t>i</a:t>
            </a:r>
            <a:r>
              <a:rPr sz="2400" spc="-5" dirty="0">
                <a:solidFill>
                  <a:srgbClr val="C00000"/>
                </a:solidFill>
                <a:latin typeface="+mn-ea"/>
                <a:cs typeface="微软雅黑"/>
              </a:rPr>
              <a:t>f</a:t>
            </a:r>
            <a:r>
              <a:rPr sz="2400" spc="-150" dirty="0">
                <a:solidFill>
                  <a:srgbClr val="C00000"/>
                </a:solidFill>
                <a:latin typeface="+mn-ea"/>
                <a:cs typeface="微软雅黑"/>
              </a:rPr>
              <a:t>…</a:t>
            </a:r>
            <a:r>
              <a:rPr sz="2400" spc="-5" dirty="0">
                <a:solidFill>
                  <a:srgbClr val="C00000"/>
                </a:solidFill>
                <a:latin typeface="+mn-ea"/>
                <a:cs typeface="微软雅黑"/>
              </a:rPr>
              <a:t>”</a:t>
            </a:r>
            <a:r>
              <a:rPr sz="2400" spc="-5" dirty="0" err="1">
                <a:latin typeface="+mn-ea"/>
                <a:cs typeface="微软雅黑"/>
              </a:rPr>
              <a:t>这样的检查，</a:t>
            </a:r>
            <a:r>
              <a:rPr sz="2400" spc="-5" dirty="0" err="1" smtClean="0">
                <a:latin typeface="+mn-ea"/>
                <a:cs typeface="微软雅黑"/>
              </a:rPr>
              <a:t>而不要采取</a:t>
            </a:r>
            <a:r>
              <a:rPr lang="en-US" sz="2400" spc="-5" dirty="0" smtClean="0">
                <a:latin typeface="+mn-ea"/>
                <a:cs typeface="微软雅黑"/>
              </a:rPr>
              <a:t/>
            </a:r>
            <a:br>
              <a:rPr lang="en-US" sz="2400" spc="-5" dirty="0" smtClean="0">
                <a:latin typeface="+mn-ea"/>
                <a:cs typeface="微软雅黑"/>
              </a:rPr>
            </a:br>
            <a:r>
              <a:rPr sz="2400" spc="-5" dirty="0" smtClean="0">
                <a:solidFill>
                  <a:srgbClr val="C00000"/>
                </a:solidFill>
                <a:latin typeface="+mn-ea"/>
                <a:cs typeface="微软雅黑"/>
              </a:rPr>
              <a:t>“</a:t>
            </a:r>
            <a:r>
              <a:rPr sz="2400" spc="-5" dirty="0">
                <a:solidFill>
                  <a:srgbClr val="C00000"/>
                </a:solidFill>
                <a:latin typeface="+mn-ea"/>
                <a:cs typeface="微软雅黑"/>
              </a:rPr>
              <a:t>不允许asp</a:t>
            </a:r>
            <a:r>
              <a:rPr sz="2400" spc="-150" dirty="0">
                <a:solidFill>
                  <a:srgbClr val="C00000"/>
                </a:solidFill>
                <a:latin typeface="+mn-ea"/>
                <a:cs typeface="微软雅黑"/>
              </a:rPr>
              <a:t>…</a:t>
            </a:r>
            <a:r>
              <a:rPr sz="2400" spc="-5" dirty="0">
                <a:solidFill>
                  <a:srgbClr val="C00000"/>
                </a:solidFill>
                <a:latin typeface="+mn-ea"/>
                <a:cs typeface="微软雅黑"/>
              </a:rPr>
              <a:t>”</a:t>
            </a:r>
            <a:r>
              <a:rPr sz="2400" spc="-5" dirty="0">
                <a:latin typeface="+mn-ea"/>
                <a:cs typeface="微软雅黑"/>
              </a:rPr>
              <a:t>这样的检查，例如IIS允</a:t>
            </a:r>
            <a:r>
              <a:rPr sz="2400" dirty="0">
                <a:latin typeface="+mn-ea"/>
                <a:cs typeface="微软雅黑"/>
              </a:rPr>
              <a:t>许 执行</a:t>
            </a:r>
            <a:r>
              <a:rPr sz="2400" spc="-5" dirty="0">
                <a:latin typeface="+mn-ea"/>
                <a:cs typeface="微软雅黑"/>
              </a:rPr>
              <a:t>.cer</a:t>
            </a:r>
            <a:r>
              <a:rPr sz="2400" dirty="0">
                <a:latin typeface="+mn-ea"/>
                <a:cs typeface="微软雅黑"/>
              </a:rPr>
              <a:t>类型的脚本</a:t>
            </a:r>
            <a:r>
              <a:rPr sz="2400" spc="0" dirty="0">
                <a:latin typeface="+mn-ea"/>
                <a:cs typeface="微软雅黑"/>
              </a:rPr>
              <a:t>。</a:t>
            </a:r>
            <a:endParaRPr sz="2400" dirty="0">
              <a:latin typeface="+mn-ea"/>
              <a:cs typeface="微软雅黑"/>
            </a:endParaRPr>
          </a:p>
          <a:p>
            <a:pPr>
              <a:lnSpc>
                <a:spcPct val="100000"/>
              </a:lnSpc>
              <a:spcBef>
                <a:spcPts val="10"/>
              </a:spcBef>
              <a:buClr>
                <a:srgbClr val="CC3300"/>
              </a:buClr>
              <a:buFont typeface="Arial"/>
              <a:buChar char="•"/>
            </a:pPr>
            <a:endParaRPr sz="2400" dirty="0">
              <a:latin typeface="+mn-ea"/>
              <a:cs typeface="Times New Roman"/>
            </a:endParaRPr>
          </a:p>
          <a:p>
            <a:pPr marL="698500" indent="-228600">
              <a:lnSpc>
                <a:spcPct val="100000"/>
              </a:lnSpc>
              <a:buClr>
                <a:srgbClr val="CC3300"/>
              </a:buClr>
              <a:buSzPct val="85714"/>
              <a:buFont typeface="Arial"/>
              <a:buChar char="•"/>
              <a:tabLst>
                <a:tab pos="697865" algn="l"/>
                <a:tab pos="698500" algn="l"/>
              </a:tabLst>
            </a:pPr>
            <a:r>
              <a:rPr sz="2400" dirty="0" err="1">
                <a:latin typeface="+mn-ea"/>
                <a:cs typeface="微软雅黑"/>
              </a:rPr>
              <a:t>不可以使用本地的</a:t>
            </a:r>
            <a:r>
              <a:rPr sz="2400" spc="-5" dirty="0" err="1">
                <a:latin typeface="+mn-ea"/>
                <a:cs typeface="微软雅黑"/>
              </a:rPr>
              <a:t>JS</a:t>
            </a:r>
            <a:r>
              <a:rPr sz="2400" dirty="0" err="1" smtClean="0">
                <a:latin typeface="+mn-ea"/>
                <a:cs typeface="微软雅黑"/>
              </a:rPr>
              <a:t>来进</a:t>
            </a:r>
            <a:r>
              <a:rPr lang="zh-CN" altLang="en-US" sz="2400" dirty="0" smtClean="0">
                <a:latin typeface="+mn-ea"/>
                <a:cs typeface="微软雅黑"/>
              </a:rPr>
              <a:t>行</a:t>
            </a:r>
            <a:r>
              <a:rPr sz="2400" dirty="0" err="1" smtClean="0">
                <a:latin typeface="+mn-ea"/>
                <a:cs typeface="微软雅黑"/>
              </a:rPr>
              <a:t>后缀名验证</a:t>
            </a:r>
            <a:r>
              <a:rPr sz="2400" dirty="0" err="1">
                <a:latin typeface="+mn-ea"/>
                <a:cs typeface="微软雅黑"/>
              </a:rPr>
              <a:t>，</a:t>
            </a:r>
            <a:r>
              <a:rPr sz="2400" dirty="0" err="1" smtClean="0">
                <a:latin typeface="+mn-ea"/>
                <a:cs typeface="微软雅黑"/>
              </a:rPr>
              <a:t>必须</a:t>
            </a:r>
            <a:r>
              <a:rPr lang="zh-CN" altLang="en-US" sz="2400" dirty="0" smtClean="0">
                <a:latin typeface="+mn-ea"/>
                <a:cs typeface="微软雅黑"/>
              </a:rPr>
              <a:t>在</a:t>
            </a:r>
            <a:r>
              <a:rPr sz="2400" dirty="0" err="1" smtClean="0">
                <a:latin typeface="+mn-ea"/>
                <a:cs typeface="微软雅黑"/>
              </a:rPr>
              <a:t>服务器端进行验</a:t>
            </a:r>
            <a:r>
              <a:rPr sz="2400" spc="0" dirty="0" err="1" smtClean="0">
                <a:latin typeface="+mn-ea"/>
                <a:cs typeface="微软雅黑"/>
              </a:rPr>
              <a:t>证</a:t>
            </a:r>
            <a:endParaRPr sz="2400" dirty="0">
              <a:latin typeface="+mn-ea"/>
              <a:cs typeface="微软雅黑"/>
            </a:endParaRPr>
          </a:p>
          <a:p>
            <a:pPr>
              <a:lnSpc>
                <a:spcPct val="100000"/>
              </a:lnSpc>
              <a:spcBef>
                <a:spcPts val="15"/>
              </a:spcBef>
              <a:buClr>
                <a:srgbClr val="CC3300"/>
              </a:buClr>
              <a:buFont typeface="Arial"/>
              <a:buChar char="•"/>
            </a:pPr>
            <a:endParaRPr sz="2400" dirty="0">
              <a:latin typeface="+mn-ea"/>
              <a:cs typeface="Times New Roman"/>
            </a:endParaRPr>
          </a:p>
          <a:p>
            <a:pPr marL="698500" indent="-228600">
              <a:lnSpc>
                <a:spcPct val="100000"/>
              </a:lnSpc>
              <a:buClr>
                <a:srgbClr val="CC3300"/>
              </a:buClr>
              <a:buSzPct val="85714"/>
              <a:buFont typeface="Arial"/>
              <a:buChar char="•"/>
              <a:tabLst>
                <a:tab pos="697865" algn="l"/>
                <a:tab pos="698500" algn="l"/>
              </a:tabLst>
            </a:pPr>
            <a:r>
              <a:rPr sz="2400" dirty="0">
                <a:latin typeface="+mn-ea"/>
                <a:cs typeface="微软雅黑"/>
              </a:rPr>
              <a:t>最好对上传文件的目录设置不可执行，这可以通过</a:t>
            </a:r>
            <a:r>
              <a:rPr sz="2400" spc="-10" dirty="0">
                <a:latin typeface="+mn-ea"/>
                <a:cs typeface="微软雅黑"/>
              </a:rPr>
              <a:t>web</a:t>
            </a:r>
            <a:r>
              <a:rPr sz="2400" dirty="0">
                <a:latin typeface="+mn-ea"/>
                <a:cs typeface="微软雅黑"/>
              </a:rPr>
              <a:t>服务器配置加固实现</a:t>
            </a:r>
            <a:r>
              <a:rPr sz="2400" spc="0" dirty="0">
                <a:latin typeface="+mn-ea"/>
                <a:cs typeface="微软雅黑"/>
              </a:rPr>
              <a:t>。</a:t>
            </a:r>
            <a:endParaRPr sz="2400" dirty="0">
              <a:latin typeface="+mn-ea"/>
              <a:cs typeface="微软雅黑"/>
            </a:endParaRPr>
          </a:p>
        </p:txBody>
      </p:sp>
      <p:sp>
        <p:nvSpPr>
          <p:cNvPr id="11"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2"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3"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4"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5"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6"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7"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8"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19"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20" name="object 2"/>
          <p:cNvSpPr txBox="1"/>
          <p:nvPr/>
        </p:nvSpPr>
        <p:spPr>
          <a:xfrm>
            <a:off x="548640" y="273646"/>
            <a:ext cx="1092200" cy="208279"/>
          </a:xfrm>
          <a:prstGeom prst="rect">
            <a:avLst/>
          </a:prstGeom>
        </p:spPr>
        <p:txBody>
          <a:bodyPr vert="horz" wrap="square" lIns="0" tIns="12700" rIns="0" bIns="0" rtlCol="0">
            <a:spAutoFit/>
          </a:bodyPr>
          <a:lstStyle/>
          <a:p>
            <a:pPr marL="12700">
              <a:lnSpc>
                <a:spcPct val="100000"/>
              </a:lnSpc>
              <a:spcBef>
                <a:spcPts val="100"/>
              </a:spcBef>
            </a:pPr>
            <a:r>
              <a:rPr sz="1200" b="0" dirty="0">
                <a:solidFill>
                  <a:srgbClr val="FFFFFF"/>
                </a:solidFill>
                <a:latin typeface="等线 Light"/>
                <a:cs typeface="等线 Light"/>
              </a:rPr>
              <a:t>主讲：枕边月亮</a:t>
            </a:r>
            <a:endParaRPr sz="1200">
              <a:latin typeface="等线 Light"/>
              <a:cs typeface="等线 Light"/>
            </a:endParaRPr>
          </a:p>
        </p:txBody>
      </p:sp>
      <p:sp>
        <p:nvSpPr>
          <p:cNvPr id="21" name="标题 1"/>
          <p:cNvSpPr txBox="1">
            <a:spLocks/>
          </p:cNvSpPr>
          <p:nvPr/>
        </p:nvSpPr>
        <p:spPr>
          <a:xfrm>
            <a:off x="686339" y="369583"/>
            <a:ext cx="5006890"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文件上传漏洞</a:t>
            </a:r>
            <a:endParaRPr lang="zh-CN" altLang="en-US" sz="2400" spc="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1" y="336652"/>
            <a:ext cx="12191999" cy="378554"/>
            <a:chOff x="1" y="336652"/>
            <a:chExt cx="12191999" cy="378554"/>
          </a:xfrm>
        </p:grpSpPr>
        <p:sp>
          <p:nvSpPr>
            <p:cNvPr id="23" name="矩形 22">
              <a:extLst>
                <a:ext uri="{FF2B5EF4-FFF2-40B4-BE49-F238E27FC236}">
                  <a16:creationId xmlns:a16="http://schemas.microsoft.com/office/drawing/2014/main" id="{F9A61405-0682-4602-BF60-F734C8C97EA0}"/>
                </a:ext>
              </a:extLst>
            </p:cNvPr>
            <p:cNvSpPr/>
            <p:nvPr/>
          </p:nvSpPr>
          <p:spPr>
            <a:xfrm>
              <a:off x="3254829" y="336652"/>
              <a:ext cx="893717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139672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86AB40A-A74A-46C7-8AA3-569B6541296D}"/>
              </a:ext>
            </a:extLst>
          </p:cNvPr>
          <p:cNvSpPr/>
          <p:nvPr/>
        </p:nvSpPr>
        <p:spPr>
          <a:xfrm>
            <a:off x="0" y="0"/>
            <a:ext cx="3919525" cy="6858000"/>
          </a:xfrm>
          <a:prstGeom prst="rect">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2" name="组合 11">
            <a:extLst>
              <a:ext uri="{FF2B5EF4-FFF2-40B4-BE49-F238E27FC236}">
                <a16:creationId xmlns:a16="http://schemas.microsoft.com/office/drawing/2014/main" id="{1407D250-B046-432D-931B-819278BD4D71}"/>
              </a:ext>
            </a:extLst>
          </p:cNvPr>
          <p:cNvGrpSpPr/>
          <p:nvPr/>
        </p:nvGrpSpPr>
        <p:grpSpPr>
          <a:xfrm>
            <a:off x="774703" y="2338925"/>
            <a:ext cx="2305382" cy="1565957"/>
            <a:chOff x="758661" y="1328277"/>
            <a:chExt cx="2305382" cy="1565957"/>
          </a:xfrm>
        </p:grpSpPr>
        <p:sp>
          <p:nvSpPr>
            <p:cNvPr id="6" name="文本框 5">
              <a:extLst>
                <a:ext uri="{FF2B5EF4-FFF2-40B4-BE49-F238E27FC236}">
                  <a16:creationId xmlns:a16="http://schemas.microsoft.com/office/drawing/2014/main" id="{6A6CE1AD-E291-4A32-ACA5-C1ED27E1DED8}"/>
                </a:ext>
              </a:extLst>
            </p:cNvPr>
            <p:cNvSpPr txBox="1"/>
            <p:nvPr/>
          </p:nvSpPr>
          <p:spPr>
            <a:xfrm>
              <a:off x="758661" y="1328277"/>
              <a:ext cx="1631611"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sp>
          <p:nvSpPr>
            <p:cNvPr id="9" name="文本框 8">
              <a:extLst>
                <a:ext uri="{FF2B5EF4-FFF2-40B4-BE49-F238E27FC236}">
                  <a16:creationId xmlns:a16="http://schemas.microsoft.com/office/drawing/2014/main" id="{A166616B-8DC4-4EE7-8226-61677D9E22B2}"/>
                </a:ext>
              </a:extLst>
            </p:cNvPr>
            <p:cNvSpPr txBox="1"/>
            <p:nvPr/>
          </p:nvSpPr>
          <p:spPr>
            <a:xfrm>
              <a:off x="822829" y="2242678"/>
              <a:ext cx="2241214"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0" name="直接连接符 9">
              <a:extLst>
                <a:ext uri="{FF2B5EF4-FFF2-40B4-BE49-F238E27FC236}">
                  <a16:creationId xmlns:a16="http://schemas.microsoft.com/office/drawing/2014/main" id="{B0CC6B6F-07E0-4755-818A-4112E1844C52}"/>
                </a:ext>
              </a:extLst>
            </p:cNvPr>
            <p:cNvCxnSpPr>
              <a:cxnSpLocks/>
            </p:cNvCxnSpPr>
            <p:nvPr/>
          </p:nvCxnSpPr>
          <p:spPr>
            <a:xfrm>
              <a:off x="925429" y="2894234"/>
              <a:ext cx="325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椭圆 12">
            <a:extLst>
              <a:ext uri="{FF2B5EF4-FFF2-40B4-BE49-F238E27FC236}">
                <a16:creationId xmlns:a16="http://schemas.microsoft.com/office/drawing/2014/main" id="{B5E2B5B6-A674-4CF6-99C6-1FF1C1309F75}"/>
              </a:ext>
            </a:extLst>
          </p:cNvPr>
          <p:cNvSpPr/>
          <p:nvPr/>
        </p:nvSpPr>
        <p:spPr>
          <a:xfrm>
            <a:off x="4860996" y="1860738"/>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181059ED-9A6A-4B8B-B2D9-F1E0DD2B5F8C}"/>
              </a:ext>
            </a:extLst>
          </p:cNvPr>
          <p:cNvSpPr/>
          <p:nvPr/>
        </p:nvSpPr>
        <p:spPr>
          <a:xfrm>
            <a:off x="4860996" y="2835481"/>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7A6F7131-4ED3-4B7E-8A62-C849D74C4FF9}"/>
              </a:ext>
            </a:extLst>
          </p:cNvPr>
          <p:cNvSpPr/>
          <p:nvPr/>
        </p:nvSpPr>
        <p:spPr>
          <a:xfrm>
            <a:off x="4870922" y="3840318"/>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D8525EF6-319E-4F66-8F37-7FEF4FB19DAB}"/>
              </a:ext>
            </a:extLst>
          </p:cNvPr>
          <p:cNvSpPr/>
          <p:nvPr/>
        </p:nvSpPr>
        <p:spPr>
          <a:xfrm>
            <a:off x="4870922" y="4845155"/>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a:extLst>
              <a:ext uri="{FF2B5EF4-FFF2-40B4-BE49-F238E27FC236}">
                <a16:creationId xmlns:a16="http://schemas.microsoft.com/office/drawing/2014/main" id="{82F0ADDB-0C80-4E4C-8A5F-41531C83A1F2}"/>
              </a:ext>
            </a:extLst>
          </p:cNvPr>
          <p:cNvSpPr txBox="1"/>
          <p:nvPr/>
        </p:nvSpPr>
        <p:spPr>
          <a:xfrm>
            <a:off x="5439727" y="3814725"/>
            <a:ext cx="4477199" cy="461665"/>
          </a:xfrm>
          <a:prstGeom prst="rect">
            <a:avLst/>
          </a:prstGeom>
          <a:noFill/>
        </p:spPr>
        <p:txBody>
          <a:bodyPr wrap="square" rtlCol="0">
            <a:spAutoFit/>
          </a:bodyPr>
          <a:lstStyle/>
          <a:p>
            <a:r>
              <a:rPr lang="en-US" altLang="zh-CN" sz="2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Web</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攻防技术</a:t>
            </a:r>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原理</a:t>
            </a:r>
            <a:endPar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Century Gothic" panose="020B0502020202020204" pitchFamily="34" charset="0"/>
            </a:endParaRPr>
          </a:p>
        </p:txBody>
      </p:sp>
      <p:sp>
        <p:nvSpPr>
          <p:cNvPr id="18" name="文本框 17">
            <a:extLst>
              <a:ext uri="{FF2B5EF4-FFF2-40B4-BE49-F238E27FC236}">
                <a16:creationId xmlns:a16="http://schemas.microsoft.com/office/drawing/2014/main" id="{D840C877-F8A5-4187-938B-CE857F1DE389}"/>
              </a:ext>
            </a:extLst>
          </p:cNvPr>
          <p:cNvSpPr txBox="1"/>
          <p:nvPr/>
        </p:nvSpPr>
        <p:spPr>
          <a:xfrm>
            <a:off x="5439727" y="1860738"/>
            <a:ext cx="4698958" cy="461665"/>
          </a:xfrm>
          <a:prstGeom prst="rect">
            <a:avLst/>
          </a:prstGeom>
          <a:noFill/>
        </p:spPr>
        <p:txBody>
          <a:bodyPr wrap="square" rtlCol="0">
            <a:spAutoFit/>
          </a:bodyPr>
          <a:lstStyle/>
          <a:p>
            <a:pPr>
              <a:defRPr/>
            </a:pPr>
            <a:r>
              <a:rPr lang="en-US" altLang="zh-CN" sz="2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Web</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安全概述</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19" name="文本框 18">
            <a:extLst>
              <a:ext uri="{FF2B5EF4-FFF2-40B4-BE49-F238E27FC236}">
                <a16:creationId xmlns:a16="http://schemas.microsoft.com/office/drawing/2014/main" id="{B9E076CC-008F-4ABD-9B6E-72D584BE4970}"/>
              </a:ext>
            </a:extLst>
          </p:cNvPr>
          <p:cNvSpPr txBox="1"/>
          <p:nvPr/>
        </p:nvSpPr>
        <p:spPr>
          <a:xfrm>
            <a:off x="5439727" y="2820909"/>
            <a:ext cx="5025839" cy="461665"/>
          </a:xfrm>
          <a:prstGeom prst="rect">
            <a:avLst/>
          </a:prstGeom>
          <a:noFill/>
        </p:spPr>
        <p:txBody>
          <a:bodyPr wrap="square" rtlCol="0">
            <a:spAutoFit/>
          </a:bodyPr>
          <a:lstStyle/>
          <a:p>
            <a:r>
              <a:rPr lang="en-US" altLang="zh-CN" sz="2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Web</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攻击</a:t>
            </a:r>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简介</a:t>
            </a:r>
            <a:endPar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Century Gothic" panose="020B0502020202020204" pitchFamily="34" charset="0"/>
            </a:endParaRPr>
          </a:p>
        </p:txBody>
      </p:sp>
      <p:sp>
        <p:nvSpPr>
          <p:cNvPr id="39" name="文本框 38">
            <a:extLst>
              <a:ext uri="{FF2B5EF4-FFF2-40B4-BE49-F238E27FC236}">
                <a16:creationId xmlns:a16="http://schemas.microsoft.com/office/drawing/2014/main" id="{B9E076CC-008F-4ABD-9B6E-72D584BE4970}"/>
              </a:ext>
            </a:extLst>
          </p:cNvPr>
          <p:cNvSpPr txBox="1"/>
          <p:nvPr/>
        </p:nvSpPr>
        <p:spPr>
          <a:xfrm>
            <a:off x="5439727" y="4816013"/>
            <a:ext cx="5025839" cy="461665"/>
          </a:xfrm>
          <a:prstGeom prst="rect">
            <a:avLst/>
          </a:prstGeom>
          <a:noFill/>
        </p:spPr>
        <p:txBody>
          <a:bodyPr wrap="square" rtlCol="0">
            <a:spAutoFit/>
          </a:bodyPr>
          <a:lstStyle/>
          <a:p>
            <a:r>
              <a:rPr lang="en-US" altLang="zh-CN" sz="2400" b="1"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Web</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防护产品</a:t>
            </a:r>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体系</a:t>
            </a:r>
            <a:endPar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21" name="矩形 20"/>
          <p:cNvSpPr/>
          <p:nvPr/>
        </p:nvSpPr>
        <p:spPr>
          <a:xfrm>
            <a:off x="4488301" y="1108285"/>
            <a:ext cx="6601809" cy="335613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54287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7631" y="316246"/>
            <a:ext cx="3189369" cy="382156"/>
          </a:xfrm>
          <a:prstGeom prst="rect">
            <a:avLst/>
          </a:prstGeom>
        </p:spPr>
        <p:txBody>
          <a:bodyPr vert="horz" wrap="square" lIns="0" tIns="12700" rIns="0" bIns="0" rtlCol="0" anchor="ctr">
            <a:spAutoFit/>
          </a:bodyPr>
          <a:lstStyle/>
          <a:p>
            <a:pPr marL="12700">
              <a:lnSpc>
                <a:spcPct val="100000"/>
              </a:lnSpc>
              <a:spcBef>
                <a:spcPts val="100"/>
              </a:spcBef>
            </a:pPr>
            <a:r>
              <a:rPr lang="en-US" altLang="zh-CN" dirty="0" err="1" smtClean="0"/>
              <a:t>Web</a:t>
            </a:r>
            <a:r>
              <a:rPr dirty="0" err="1" smtClean="0"/>
              <a:t>防护产品体系</a:t>
            </a:r>
            <a:endParaRPr dirty="0"/>
          </a:p>
        </p:txBody>
      </p:sp>
      <p:grpSp>
        <p:nvGrpSpPr>
          <p:cNvPr id="50" name="组合 49"/>
          <p:cNvGrpSpPr/>
          <p:nvPr/>
        </p:nvGrpSpPr>
        <p:grpSpPr>
          <a:xfrm>
            <a:off x="1789112" y="1587500"/>
            <a:ext cx="8523288" cy="4170996"/>
            <a:chOff x="1789112" y="1587500"/>
            <a:chExt cx="8523288" cy="4170996"/>
          </a:xfrm>
        </p:grpSpPr>
        <p:sp>
          <p:nvSpPr>
            <p:cNvPr id="3" name="object 3"/>
            <p:cNvSpPr/>
            <p:nvPr/>
          </p:nvSpPr>
          <p:spPr>
            <a:xfrm>
              <a:off x="4000500" y="2438400"/>
              <a:ext cx="3175000" cy="1905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120900" y="2463800"/>
              <a:ext cx="2984500" cy="1905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937000" y="2425700"/>
              <a:ext cx="3302000" cy="2032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905000" y="1993900"/>
              <a:ext cx="1028700" cy="965200"/>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2073275" y="2973070"/>
              <a:ext cx="635000" cy="269240"/>
            </a:xfrm>
            <a:prstGeom prst="rect">
              <a:avLst/>
            </a:prstGeom>
          </p:spPr>
          <p:txBody>
            <a:bodyPr vert="horz" wrap="square" lIns="0" tIns="12700" rIns="0" bIns="0" rtlCol="0">
              <a:spAutoFit/>
            </a:bodyPr>
            <a:lstStyle/>
            <a:p>
              <a:pPr marL="12700">
                <a:spcBef>
                  <a:spcPts val="100"/>
                </a:spcBef>
              </a:pPr>
              <a:r>
                <a:rPr sz="1600" b="1" spc="-10" dirty="0">
                  <a:latin typeface="宋体"/>
                  <a:cs typeface="宋体"/>
                </a:rPr>
                <a:t>客户端</a:t>
              </a:r>
              <a:endParaRPr sz="1600">
                <a:latin typeface="宋体"/>
                <a:cs typeface="宋体"/>
              </a:endParaRPr>
            </a:p>
          </p:txBody>
        </p:sp>
        <p:sp>
          <p:nvSpPr>
            <p:cNvPr id="8" name="object 8"/>
            <p:cNvSpPr/>
            <p:nvPr/>
          </p:nvSpPr>
          <p:spPr>
            <a:xfrm>
              <a:off x="6934200" y="1752600"/>
              <a:ext cx="901700" cy="1333500"/>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7012940" y="3081020"/>
              <a:ext cx="635000" cy="269240"/>
            </a:xfrm>
            <a:prstGeom prst="rect">
              <a:avLst/>
            </a:prstGeom>
          </p:spPr>
          <p:txBody>
            <a:bodyPr vert="horz" wrap="square" lIns="0" tIns="12700" rIns="0" bIns="0" rtlCol="0">
              <a:spAutoFit/>
            </a:bodyPr>
            <a:lstStyle/>
            <a:p>
              <a:pPr marL="12700">
                <a:spcBef>
                  <a:spcPts val="100"/>
                </a:spcBef>
              </a:pPr>
              <a:r>
                <a:rPr sz="1600" b="1" spc="-10" dirty="0">
                  <a:latin typeface="宋体"/>
                  <a:cs typeface="宋体"/>
                </a:rPr>
                <a:t>服务器</a:t>
              </a:r>
              <a:endParaRPr sz="1600">
                <a:latin typeface="宋体"/>
                <a:cs typeface="宋体"/>
              </a:endParaRPr>
            </a:p>
          </p:txBody>
        </p:sp>
        <p:sp>
          <p:nvSpPr>
            <p:cNvPr id="10" name="object 10"/>
            <p:cNvSpPr/>
            <p:nvPr/>
          </p:nvSpPr>
          <p:spPr>
            <a:xfrm>
              <a:off x="3644900" y="1587500"/>
              <a:ext cx="1917700" cy="1841500"/>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4011612" y="2290445"/>
              <a:ext cx="1143000" cy="391160"/>
            </a:xfrm>
            <a:prstGeom prst="rect">
              <a:avLst/>
            </a:prstGeom>
          </p:spPr>
          <p:txBody>
            <a:bodyPr vert="horz" wrap="square" lIns="0" tIns="12700" rIns="0" bIns="0" rtlCol="0">
              <a:spAutoFit/>
            </a:bodyPr>
            <a:lstStyle/>
            <a:p>
              <a:pPr marL="12700">
                <a:spcBef>
                  <a:spcPts val="100"/>
                </a:spcBef>
              </a:pPr>
              <a:r>
                <a:rPr sz="2400" b="1" spc="-5" dirty="0">
                  <a:solidFill>
                    <a:srgbClr val="00478E"/>
                  </a:solidFill>
                  <a:latin typeface="Arial"/>
                  <a:cs typeface="Arial"/>
                </a:rPr>
                <a:t>Internet</a:t>
              </a:r>
              <a:endParaRPr sz="2400">
                <a:latin typeface="Arial"/>
                <a:cs typeface="Arial"/>
              </a:endParaRPr>
            </a:p>
          </p:txBody>
        </p:sp>
        <p:sp>
          <p:nvSpPr>
            <p:cNvPr id="12" name="object 12"/>
            <p:cNvSpPr/>
            <p:nvPr/>
          </p:nvSpPr>
          <p:spPr>
            <a:xfrm>
              <a:off x="8420100" y="2019300"/>
              <a:ext cx="1879600" cy="1054100"/>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8470900" y="2070100"/>
              <a:ext cx="1727200" cy="901700"/>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8407400" y="1981200"/>
              <a:ext cx="1905000" cy="520700"/>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8597900" y="1981200"/>
              <a:ext cx="1524000" cy="546100"/>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8458200" y="2032000"/>
              <a:ext cx="1752600" cy="368300"/>
            </a:xfrm>
            <a:prstGeom prst="rect">
              <a:avLst/>
            </a:prstGeom>
            <a:blipFill>
              <a:blip r:embed="rId10" cstate="print"/>
              <a:stretch>
                <a:fillRect/>
              </a:stretch>
            </a:blipFill>
          </p:spPr>
          <p:txBody>
            <a:bodyPr wrap="square" lIns="0" tIns="0" rIns="0" bIns="0" rtlCol="0"/>
            <a:lstStyle/>
            <a:p>
              <a:endParaRPr/>
            </a:p>
          </p:txBody>
        </p:sp>
        <p:sp>
          <p:nvSpPr>
            <p:cNvPr id="17" name="object 17"/>
            <p:cNvSpPr txBox="1"/>
            <p:nvPr/>
          </p:nvSpPr>
          <p:spPr>
            <a:xfrm>
              <a:off x="8753475" y="2085181"/>
              <a:ext cx="1168400" cy="243656"/>
            </a:xfrm>
            <a:prstGeom prst="rect">
              <a:avLst/>
            </a:prstGeom>
          </p:spPr>
          <p:txBody>
            <a:bodyPr vert="horz" wrap="square" lIns="0" tIns="12700" rIns="0" bIns="0" rtlCol="0">
              <a:spAutoFit/>
            </a:bodyPr>
            <a:lstStyle/>
            <a:p>
              <a:pPr marL="12700">
                <a:spcBef>
                  <a:spcPts val="100"/>
                </a:spcBef>
              </a:pPr>
              <a:r>
                <a:rPr sz="1500" b="1" spc="-10" dirty="0">
                  <a:latin typeface="宋体"/>
                  <a:cs typeface="宋体"/>
                </a:rPr>
                <a:t>应用系统开发</a:t>
              </a:r>
              <a:endParaRPr sz="1500">
                <a:latin typeface="宋体"/>
                <a:cs typeface="宋体"/>
              </a:endParaRPr>
            </a:p>
          </p:txBody>
        </p:sp>
        <p:sp>
          <p:nvSpPr>
            <p:cNvPr id="18" name="object 18"/>
            <p:cNvSpPr/>
            <p:nvPr/>
          </p:nvSpPr>
          <p:spPr>
            <a:xfrm>
              <a:off x="9283700" y="2336800"/>
              <a:ext cx="342900" cy="355600"/>
            </a:xfrm>
            <a:prstGeom prst="rect">
              <a:avLst/>
            </a:prstGeom>
            <a:blipFill>
              <a:blip r:embed="rId11" cstate="print"/>
              <a:stretch>
                <a:fillRect/>
              </a:stretch>
            </a:blipFill>
          </p:spPr>
          <p:txBody>
            <a:bodyPr wrap="square" lIns="0" tIns="0" rIns="0" bIns="0" rtlCol="0"/>
            <a:lstStyle/>
            <a:p>
              <a:endParaRPr/>
            </a:p>
          </p:txBody>
        </p:sp>
        <p:sp>
          <p:nvSpPr>
            <p:cNvPr id="19" name="object 19"/>
            <p:cNvSpPr/>
            <p:nvPr/>
          </p:nvSpPr>
          <p:spPr>
            <a:xfrm>
              <a:off x="9334501" y="2388401"/>
              <a:ext cx="190799" cy="203039"/>
            </a:xfrm>
            <a:prstGeom prst="rect">
              <a:avLst/>
            </a:prstGeom>
            <a:blipFill>
              <a:blip r:embed="rId12" cstate="print"/>
              <a:stretch>
                <a:fillRect/>
              </a:stretch>
            </a:blipFill>
          </p:spPr>
          <p:txBody>
            <a:bodyPr wrap="square" lIns="0" tIns="0" rIns="0" bIns="0" rtlCol="0"/>
            <a:lstStyle/>
            <a:p>
              <a:endParaRPr/>
            </a:p>
          </p:txBody>
        </p:sp>
        <p:sp>
          <p:nvSpPr>
            <p:cNvPr id="20" name="object 20"/>
            <p:cNvSpPr/>
            <p:nvPr/>
          </p:nvSpPr>
          <p:spPr>
            <a:xfrm>
              <a:off x="9029700" y="2425700"/>
              <a:ext cx="393700" cy="393700"/>
            </a:xfrm>
            <a:prstGeom prst="rect">
              <a:avLst/>
            </a:prstGeom>
            <a:blipFill>
              <a:blip r:embed="rId13" cstate="print"/>
              <a:stretch>
                <a:fillRect/>
              </a:stretch>
            </a:blipFill>
          </p:spPr>
          <p:txBody>
            <a:bodyPr wrap="square" lIns="0" tIns="0" rIns="0" bIns="0" rtlCol="0"/>
            <a:lstStyle/>
            <a:p>
              <a:endParaRPr/>
            </a:p>
          </p:txBody>
        </p:sp>
        <p:sp>
          <p:nvSpPr>
            <p:cNvPr id="21" name="object 21"/>
            <p:cNvSpPr/>
            <p:nvPr/>
          </p:nvSpPr>
          <p:spPr>
            <a:xfrm>
              <a:off x="9080501" y="2477450"/>
              <a:ext cx="241679" cy="241109"/>
            </a:xfrm>
            <a:prstGeom prst="rect">
              <a:avLst/>
            </a:prstGeom>
            <a:blipFill>
              <a:blip r:embed="rId14" cstate="print"/>
              <a:stretch>
                <a:fillRect/>
              </a:stretch>
            </a:blipFill>
          </p:spPr>
          <p:txBody>
            <a:bodyPr wrap="square" lIns="0" tIns="0" rIns="0" bIns="0" rtlCol="0"/>
            <a:lstStyle/>
            <a:p>
              <a:endParaRPr/>
            </a:p>
          </p:txBody>
        </p:sp>
        <p:sp>
          <p:nvSpPr>
            <p:cNvPr id="22" name="object 22"/>
            <p:cNvSpPr/>
            <p:nvPr/>
          </p:nvSpPr>
          <p:spPr>
            <a:xfrm>
              <a:off x="9182100" y="2514600"/>
              <a:ext cx="419100" cy="419100"/>
            </a:xfrm>
            <a:prstGeom prst="rect">
              <a:avLst/>
            </a:prstGeom>
            <a:blipFill>
              <a:blip r:embed="rId15" cstate="print"/>
              <a:stretch>
                <a:fillRect/>
              </a:stretch>
            </a:blipFill>
          </p:spPr>
          <p:txBody>
            <a:bodyPr wrap="square" lIns="0" tIns="0" rIns="0" bIns="0" rtlCol="0"/>
            <a:lstStyle/>
            <a:p>
              <a:endParaRPr/>
            </a:p>
          </p:txBody>
        </p:sp>
        <p:sp>
          <p:nvSpPr>
            <p:cNvPr id="23" name="object 23"/>
            <p:cNvSpPr/>
            <p:nvPr/>
          </p:nvSpPr>
          <p:spPr>
            <a:xfrm>
              <a:off x="9232900" y="2566448"/>
              <a:ext cx="267120" cy="266490"/>
            </a:xfrm>
            <a:prstGeom prst="rect">
              <a:avLst/>
            </a:prstGeom>
            <a:blipFill>
              <a:blip r:embed="rId16" cstate="print"/>
              <a:stretch>
                <a:fillRect/>
              </a:stretch>
            </a:blipFill>
          </p:spPr>
          <p:txBody>
            <a:bodyPr wrap="square" lIns="0" tIns="0" rIns="0" bIns="0" rtlCol="0"/>
            <a:lstStyle/>
            <a:p>
              <a:endParaRPr/>
            </a:p>
          </p:txBody>
        </p:sp>
        <p:sp>
          <p:nvSpPr>
            <p:cNvPr id="24" name="object 24"/>
            <p:cNvSpPr/>
            <p:nvPr/>
          </p:nvSpPr>
          <p:spPr>
            <a:xfrm>
              <a:off x="5670551" y="4173021"/>
              <a:ext cx="177165" cy="786765"/>
            </a:xfrm>
            <a:custGeom>
              <a:avLst/>
              <a:gdLst/>
              <a:ahLst/>
              <a:cxnLst/>
              <a:rect l="l" t="t" r="r" b="b"/>
              <a:pathLst>
                <a:path w="177164" h="786764">
                  <a:moveTo>
                    <a:pt x="0" y="0"/>
                  </a:moveTo>
                  <a:lnTo>
                    <a:pt x="176729" y="0"/>
                  </a:lnTo>
                  <a:lnTo>
                    <a:pt x="176729" y="786329"/>
                  </a:lnTo>
                  <a:lnTo>
                    <a:pt x="0" y="786329"/>
                  </a:lnTo>
                  <a:lnTo>
                    <a:pt x="0" y="0"/>
                  </a:lnTo>
                  <a:close/>
                </a:path>
              </a:pathLst>
            </a:custGeom>
            <a:solidFill>
              <a:srgbClr val="AFBF39"/>
            </a:solidFill>
          </p:spPr>
          <p:txBody>
            <a:bodyPr wrap="square" lIns="0" tIns="0" rIns="0" bIns="0" rtlCol="0"/>
            <a:lstStyle/>
            <a:p>
              <a:endParaRPr/>
            </a:p>
          </p:txBody>
        </p:sp>
        <p:sp>
          <p:nvSpPr>
            <p:cNvPr id="25" name="object 25"/>
            <p:cNvSpPr/>
            <p:nvPr/>
          </p:nvSpPr>
          <p:spPr>
            <a:xfrm>
              <a:off x="5847279" y="3740150"/>
              <a:ext cx="433070" cy="1219200"/>
            </a:xfrm>
            <a:custGeom>
              <a:avLst/>
              <a:gdLst/>
              <a:ahLst/>
              <a:cxnLst/>
              <a:rect l="l" t="t" r="r" b="b"/>
              <a:pathLst>
                <a:path w="433070" h="1219200">
                  <a:moveTo>
                    <a:pt x="432870" y="0"/>
                  </a:moveTo>
                  <a:lnTo>
                    <a:pt x="0" y="432870"/>
                  </a:lnTo>
                  <a:lnTo>
                    <a:pt x="0" y="1219200"/>
                  </a:lnTo>
                  <a:lnTo>
                    <a:pt x="432870" y="786329"/>
                  </a:lnTo>
                  <a:lnTo>
                    <a:pt x="432870" y="0"/>
                  </a:lnTo>
                  <a:close/>
                </a:path>
              </a:pathLst>
            </a:custGeom>
            <a:solidFill>
              <a:srgbClr val="8D9A2E"/>
            </a:solidFill>
          </p:spPr>
          <p:txBody>
            <a:bodyPr wrap="square" lIns="0" tIns="0" rIns="0" bIns="0" rtlCol="0"/>
            <a:lstStyle/>
            <a:p>
              <a:endParaRPr/>
            </a:p>
          </p:txBody>
        </p:sp>
        <p:sp>
          <p:nvSpPr>
            <p:cNvPr id="26" name="object 26"/>
            <p:cNvSpPr/>
            <p:nvPr/>
          </p:nvSpPr>
          <p:spPr>
            <a:xfrm>
              <a:off x="5670550" y="3740150"/>
              <a:ext cx="609600" cy="433070"/>
            </a:xfrm>
            <a:custGeom>
              <a:avLst/>
              <a:gdLst/>
              <a:ahLst/>
              <a:cxnLst/>
              <a:rect l="l" t="t" r="r" b="b"/>
              <a:pathLst>
                <a:path w="609600" h="433070">
                  <a:moveTo>
                    <a:pt x="609600" y="0"/>
                  </a:moveTo>
                  <a:lnTo>
                    <a:pt x="432870" y="0"/>
                  </a:lnTo>
                  <a:lnTo>
                    <a:pt x="0" y="432870"/>
                  </a:lnTo>
                  <a:lnTo>
                    <a:pt x="176729" y="432870"/>
                  </a:lnTo>
                  <a:lnTo>
                    <a:pt x="609600" y="0"/>
                  </a:lnTo>
                  <a:close/>
                </a:path>
              </a:pathLst>
            </a:custGeom>
            <a:solidFill>
              <a:srgbClr val="BFCC60"/>
            </a:solidFill>
          </p:spPr>
          <p:txBody>
            <a:bodyPr wrap="square" lIns="0" tIns="0" rIns="0" bIns="0" rtlCol="0"/>
            <a:lstStyle/>
            <a:p>
              <a:endParaRPr/>
            </a:p>
          </p:txBody>
        </p:sp>
        <p:sp>
          <p:nvSpPr>
            <p:cNvPr id="27" name="object 27"/>
            <p:cNvSpPr/>
            <p:nvPr/>
          </p:nvSpPr>
          <p:spPr>
            <a:xfrm>
              <a:off x="5670550" y="3740150"/>
              <a:ext cx="609600" cy="1219200"/>
            </a:xfrm>
            <a:custGeom>
              <a:avLst/>
              <a:gdLst/>
              <a:ahLst/>
              <a:cxnLst/>
              <a:rect l="l" t="t" r="r" b="b"/>
              <a:pathLst>
                <a:path w="609600" h="1219200">
                  <a:moveTo>
                    <a:pt x="0" y="432870"/>
                  </a:moveTo>
                  <a:lnTo>
                    <a:pt x="432870" y="0"/>
                  </a:lnTo>
                  <a:lnTo>
                    <a:pt x="609600" y="0"/>
                  </a:lnTo>
                  <a:lnTo>
                    <a:pt x="609600" y="786329"/>
                  </a:lnTo>
                  <a:lnTo>
                    <a:pt x="176729" y="1219200"/>
                  </a:lnTo>
                  <a:lnTo>
                    <a:pt x="0" y="1219200"/>
                  </a:lnTo>
                  <a:lnTo>
                    <a:pt x="0" y="432870"/>
                  </a:lnTo>
                  <a:close/>
                </a:path>
              </a:pathLst>
            </a:custGeom>
            <a:ln w="12700">
              <a:solidFill>
                <a:srgbClr val="996633"/>
              </a:solidFill>
            </a:ln>
          </p:spPr>
          <p:txBody>
            <a:bodyPr wrap="square" lIns="0" tIns="0" rIns="0" bIns="0" rtlCol="0"/>
            <a:lstStyle/>
            <a:p>
              <a:endParaRPr/>
            </a:p>
          </p:txBody>
        </p:sp>
        <p:sp>
          <p:nvSpPr>
            <p:cNvPr id="28" name="object 28"/>
            <p:cNvSpPr/>
            <p:nvPr/>
          </p:nvSpPr>
          <p:spPr>
            <a:xfrm>
              <a:off x="5670550" y="3740150"/>
              <a:ext cx="609600" cy="433070"/>
            </a:xfrm>
            <a:custGeom>
              <a:avLst/>
              <a:gdLst/>
              <a:ahLst/>
              <a:cxnLst/>
              <a:rect l="l" t="t" r="r" b="b"/>
              <a:pathLst>
                <a:path w="609600" h="433070">
                  <a:moveTo>
                    <a:pt x="0" y="432870"/>
                  </a:moveTo>
                  <a:lnTo>
                    <a:pt x="176729" y="432870"/>
                  </a:lnTo>
                  <a:lnTo>
                    <a:pt x="609600" y="0"/>
                  </a:lnTo>
                </a:path>
              </a:pathLst>
            </a:custGeom>
            <a:ln w="12700">
              <a:solidFill>
                <a:srgbClr val="996633"/>
              </a:solidFill>
            </a:ln>
          </p:spPr>
          <p:txBody>
            <a:bodyPr wrap="square" lIns="0" tIns="0" rIns="0" bIns="0" rtlCol="0"/>
            <a:lstStyle/>
            <a:p>
              <a:endParaRPr/>
            </a:p>
          </p:txBody>
        </p:sp>
        <p:sp>
          <p:nvSpPr>
            <p:cNvPr id="29" name="object 29"/>
            <p:cNvSpPr/>
            <p:nvPr/>
          </p:nvSpPr>
          <p:spPr>
            <a:xfrm>
              <a:off x="5847279" y="4173021"/>
              <a:ext cx="0" cy="786765"/>
            </a:xfrm>
            <a:custGeom>
              <a:avLst/>
              <a:gdLst/>
              <a:ahLst/>
              <a:cxnLst/>
              <a:rect l="l" t="t" r="r" b="b"/>
              <a:pathLst>
                <a:path h="786764">
                  <a:moveTo>
                    <a:pt x="0" y="0"/>
                  </a:moveTo>
                  <a:lnTo>
                    <a:pt x="0" y="786329"/>
                  </a:lnTo>
                </a:path>
              </a:pathLst>
            </a:custGeom>
            <a:ln w="12700">
              <a:solidFill>
                <a:srgbClr val="996633"/>
              </a:solidFill>
            </a:ln>
          </p:spPr>
          <p:txBody>
            <a:bodyPr wrap="square" lIns="0" tIns="0" rIns="0" bIns="0" rtlCol="0"/>
            <a:lstStyle/>
            <a:p>
              <a:endParaRPr/>
            </a:p>
          </p:txBody>
        </p:sp>
        <p:sp>
          <p:nvSpPr>
            <p:cNvPr id="30" name="object 30"/>
            <p:cNvSpPr/>
            <p:nvPr/>
          </p:nvSpPr>
          <p:spPr>
            <a:xfrm>
              <a:off x="3517900" y="3657600"/>
              <a:ext cx="901700" cy="1333500"/>
            </a:xfrm>
            <a:prstGeom prst="rect">
              <a:avLst/>
            </a:prstGeom>
            <a:blipFill>
              <a:blip r:embed="rId4" cstate="print"/>
              <a:stretch>
                <a:fillRect/>
              </a:stretch>
            </a:blipFill>
          </p:spPr>
          <p:txBody>
            <a:bodyPr wrap="square" lIns="0" tIns="0" rIns="0" bIns="0" rtlCol="0"/>
            <a:lstStyle/>
            <a:p>
              <a:endParaRPr/>
            </a:p>
          </p:txBody>
        </p:sp>
        <p:sp>
          <p:nvSpPr>
            <p:cNvPr id="31" name="object 31"/>
            <p:cNvSpPr/>
            <p:nvPr/>
          </p:nvSpPr>
          <p:spPr>
            <a:xfrm>
              <a:off x="3572078" y="3834451"/>
              <a:ext cx="794930" cy="1148075"/>
            </a:xfrm>
            <a:prstGeom prst="rect">
              <a:avLst/>
            </a:prstGeom>
            <a:blipFill>
              <a:blip r:embed="rId17" cstate="print"/>
              <a:stretch>
                <a:fillRect/>
              </a:stretch>
            </a:blipFill>
          </p:spPr>
          <p:txBody>
            <a:bodyPr wrap="square" lIns="0" tIns="0" rIns="0" bIns="0" rtlCol="0"/>
            <a:lstStyle/>
            <a:p>
              <a:endParaRPr/>
            </a:p>
          </p:txBody>
        </p:sp>
        <p:sp>
          <p:nvSpPr>
            <p:cNvPr id="32" name="object 32"/>
            <p:cNvSpPr txBox="1"/>
            <p:nvPr/>
          </p:nvSpPr>
          <p:spPr>
            <a:xfrm>
              <a:off x="3025775" y="5106670"/>
              <a:ext cx="1727200" cy="269240"/>
            </a:xfrm>
            <a:prstGeom prst="rect">
              <a:avLst/>
            </a:prstGeom>
          </p:spPr>
          <p:txBody>
            <a:bodyPr vert="horz" wrap="square" lIns="0" tIns="12700" rIns="0" bIns="0" rtlCol="0">
              <a:spAutoFit/>
            </a:bodyPr>
            <a:lstStyle/>
            <a:p>
              <a:pPr marL="12700">
                <a:spcBef>
                  <a:spcPts val="100"/>
                </a:spcBef>
              </a:pPr>
              <a:r>
                <a:rPr sz="1600" b="1" spc="10" dirty="0">
                  <a:latin typeface="Arial"/>
                  <a:cs typeface="Arial"/>
                </a:rPr>
                <a:t>WEB</a:t>
              </a:r>
              <a:r>
                <a:rPr sz="1600" b="1" spc="-10" dirty="0">
                  <a:latin typeface="宋体"/>
                  <a:cs typeface="宋体"/>
                </a:rPr>
                <a:t>漏洞扫描系统</a:t>
              </a:r>
              <a:endParaRPr sz="1600">
                <a:latin typeface="宋体"/>
                <a:cs typeface="宋体"/>
              </a:endParaRPr>
            </a:p>
          </p:txBody>
        </p:sp>
        <p:sp>
          <p:nvSpPr>
            <p:cNvPr id="33" name="object 33"/>
            <p:cNvSpPr txBox="1"/>
            <p:nvPr/>
          </p:nvSpPr>
          <p:spPr>
            <a:xfrm>
              <a:off x="5146675" y="4996496"/>
              <a:ext cx="1524000" cy="762000"/>
            </a:xfrm>
            <a:prstGeom prst="rect">
              <a:avLst/>
            </a:prstGeom>
          </p:spPr>
          <p:txBody>
            <a:bodyPr vert="horz" wrap="square" lIns="0" tIns="12700" rIns="0" bIns="0" rtlCol="0">
              <a:spAutoFit/>
            </a:bodyPr>
            <a:lstStyle/>
            <a:p>
              <a:pPr marL="63500" marR="5080" indent="-50800">
                <a:lnSpc>
                  <a:spcPct val="151000"/>
                </a:lnSpc>
                <a:spcBef>
                  <a:spcPts val="100"/>
                </a:spcBef>
              </a:pPr>
              <a:r>
                <a:rPr sz="1600" b="1" spc="-15" dirty="0">
                  <a:latin typeface="Arial"/>
                  <a:cs typeface="Arial"/>
                </a:rPr>
                <a:t>W</a:t>
              </a:r>
              <a:r>
                <a:rPr sz="1600" b="1" spc="25" dirty="0">
                  <a:latin typeface="Arial"/>
                  <a:cs typeface="Arial"/>
                </a:rPr>
                <a:t>E</a:t>
              </a:r>
              <a:r>
                <a:rPr sz="1600" b="1" spc="35" dirty="0">
                  <a:latin typeface="Arial"/>
                  <a:cs typeface="Arial"/>
                </a:rPr>
                <a:t>B</a:t>
              </a:r>
              <a:r>
                <a:rPr sz="1600" b="1" spc="-10" dirty="0">
                  <a:latin typeface="宋体"/>
                  <a:cs typeface="宋体"/>
                </a:rPr>
                <a:t>应用防火墙  </a:t>
              </a:r>
              <a:r>
                <a:rPr sz="1600" b="1" spc="25" dirty="0">
                  <a:latin typeface="Arial"/>
                  <a:cs typeface="Arial"/>
                </a:rPr>
                <a:t>DDoS</a:t>
              </a:r>
              <a:r>
                <a:rPr sz="1600" b="1" spc="-10" dirty="0">
                  <a:latin typeface="宋体"/>
                  <a:cs typeface="宋体"/>
                </a:rPr>
                <a:t>防护系统</a:t>
              </a:r>
              <a:endParaRPr sz="1600">
                <a:latin typeface="宋体"/>
                <a:cs typeface="宋体"/>
              </a:endParaRPr>
            </a:p>
          </p:txBody>
        </p:sp>
        <p:sp>
          <p:nvSpPr>
            <p:cNvPr id="34" name="object 34"/>
            <p:cNvSpPr/>
            <p:nvPr/>
          </p:nvSpPr>
          <p:spPr>
            <a:xfrm>
              <a:off x="3438131" y="2583034"/>
              <a:ext cx="1464465" cy="1428406"/>
            </a:xfrm>
            <a:prstGeom prst="rect">
              <a:avLst/>
            </a:prstGeom>
            <a:blipFill>
              <a:blip r:embed="rId18" cstate="print"/>
              <a:stretch>
                <a:fillRect/>
              </a:stretch>
            </a:blipFill>
          </p:spPr>
          <p:txBody>
            <a:bodyPr wrap="square" lIns="0" tIns="0" rIns="0" bIns="0" rtlCol="0"/>
            <a:lstStyle/>
            <a:p>
              <a:endParaRPr/>
            </a:p>
          </p:txBody>
        </p:sp>
        <p:sp>
          <p:nvSpPr>
            <p:cNvPr id="35" name="object 35"/>
            <p:cNvSpPr/>
            <p:nvPr/>
          </p:nvSpPr>
          <p:spPr>
            <a:xfrm>
              <a:off x="5943600" y="1676400"/>
              <a:ext cx="0" cy="1905000"/>
            </a:xfrm>
            <a:custGeom>
              <a:avLst/>
              <a:gdLst/>
              <a:ahLst/>
              <a:cxnLst/>
              <a:rect l="l" t="t" r="r" b="b"/>
              <a:pathLst>
                <a:path h="1905000">
                  <a:moveTo>
                    <a:pt x="0" y="1905000"/>
                  </a:moveTo>
                  <a:lnTo>
                    <a:pt x="0" y="0"/>
                  </a:lnTo>
                </a:path>
              </a:pathLst>
            </a:custGeom>
            <a:ln w="25400">
              <a:solidFill>
                <a:srgbClr val="000000"/>
              </a:solidFill>
            </a:ln>
          </p:spPr>
          <p:txBody>
            <a:bodyPr wrap="square" lIns="0" tIns="0" rIns="0" bIns="0" rtlCol="0"/>
            <a:lstStyle/>
            <a:p>
              <a:endParaRPr/>
            </a:p>
          </p:txBody>
        </p:sp>
        <p:sp>
          <p:nvSpPr>
            <p:cNvPr id="36" name="object 36"/>
            <p:cNvSpPr/>
            <p:nvPr/>
          </p:nvSpPr>
          <p:spPr>
            <a:xfrm>
              <a:off x="7073900" y="4025900"/>
              <a:ext cx="698500" cy="711200"/>
            </a:xfrm>
            <a:prstGeom prst="rect">
              <a:avLst/>
            </a:prstGeom>
            <a:blipFill>
              <a:blip r:embed="rId19" cstate="print"/>
              <a:stretch>
                <a:fillRect/>
              </a:stretch>
            </a:blipFill>
          </p:spPr>
          <p:txBody>
            <a:bodyPr wrap="square" lIns="0" tIns="0" rIns="0" bIns="0" rtlCol="0"/>
            <a:lstStyle/>
            <a:p>
              <a:endParaRPr/>
            </a:p>
          </p:txBody>
        </p:sp>
        <p:sp>
          <p:nvSpPr>
            <p:cNvPr id="37" name="object 37"/>
            <p:cNvSpPr txBox="1"/>
            <p:nvPr/>
          </p:nvSpPr>
          <p:spPr>
            <a:xfrm>
              <a:off x="6861175" y="5120957"/>
              <a:ext cx="1320800" cy="510540"/>
            </a:xfrm>
            <a:prstGeom prst="rect">
              <a:avLst/>
            </a:prstGeom>
          </p:spPr>
          <p:txBody>
            <a:bodyPr vert="horz" wrap="square" lIns="0" tIns="22860" rIns="0" bIns="0" rtlCol="0">
              <a:spAutoFit/>
            </a:bodyPr>
            <a:lstStyle/>
            <a:p>
              <a:pPr marL="457200" marR="5080" indent="-444500">
                <a:lnSpc>
                  <a:spcPts val="1900"/>
                </a:lnSpc>
                <a:spcBef>
                  <a:spcPts val="180"/>
                </a:spcBef>
              </a:pPr>
              <a:r>
                <a:rPr sz="1600" b="1" spc="-15" dirty="0">
                  <a:latin typeface="Arial"/>
                  <a:cs typeface="Arial"/>
                </a:rPr>
                <a:t>W</a:t>
              </a:r>
              <a:r>
                <a:rPr sz="1600" b="1" spc="25" dirty="0">
                  <a:latin typeface="Arial"/>
                  <a:cs typeface="Arial"/>
                </a:rPr>
                <a:t>E</a:t>
              </a:r>
              <a:r>
                <a:rPr sz="1600" b="1" spc="35" dirty="0">
                  <a:latin typeface="Arial"/>
                  <a:cs typeface="Arial"/>
                </a:rPr>
                <a:t>B</a:t>
              </a:r>
              <a:r>
                <a:rPr sz="1600" b="1" spc="-10" dirty="0">
                  <a:latin typeface="宋体"/>
                  <a:cs typeface="宋体"/>
                </a:rPr>
                <a:t>应用主机 加固</a:t>
              </a:r>
              <a:endParaRPr sz="1600">
                <a:latin typeface="宋体"/>
                <a:cs typeface="宋体"/>
              </a:endParaRPr>
            </a:p>
          </p:txBody>
        </p:sp>
        <p:sp>
          <p:nvSpPr>
            <p:cNvPr id="38" name="object 38"/>
            <p:cNvSpPr txBox="1"/>
            <p:nvPr/>
          </p:nvSpPr>
          <p:spPr>
            <a:xfrm>
              <a:off x="1789112" y="5120957"/>
              <a:ext cx="1041400" cy="269240"/>
            </a:xfrm>
            <a:prstGeom prst="rect">
              <a:avLst/>
            </a:prstGeom>
          </p:spPr>
          <p:txBody>
            <a:bodyPr vert="horz" wrap="square" lIns="0" tIns="12700" rIns="0" bIns="0" rtlCol="0">
              <a:spAutoFit/>
            </a:bodyPr>
            <a:lstStyle/>
            <a:p>
              <a:pPr marL="12700">
                <a:spcBef>
                  <a:spcPts val="100"/>
                </a:spcBef>
              </a:pPr>
              <a:r>
                <a:rPr sz="1600" b="1" spc="-10" dirty="0">
                  <a:latin typeface="宋体"/>
                  <a:cs typeface="宋体"/>
                </a:rPr>
                <a:t>客户端加固</a:t>
              </a:r>
              <a:endParaRPr sz="1600">
                <a:latin typeface="宋体"/>
                <a:cs typeface="宋体"/>
              </a:endParaRPr>
            </a:p>
          </p:txBody>
        </p:sp>
        <p:sp>
          <p:nvSpPr>
            <p:cNvPr id="39" name="object 39"/>
            <p:cNvSpPr/>
            <p:nvPr/>
          </p:nvSpPr>
          <p:spPr>
            <a:xfrm>
              <a:off x="9334500" y="3911600"/>
              <a:ext cx="520700" cy="495300"/>
            </a:xfrm>
            <a:prstGeom prst="rect">
              <a:avLst/>
            </a:prstGeom>
            <a:blipFill>
              <a:blip r:embed="rId20" cstate="print"/>
              <a:stretch>
                <a:fillRect/>
              </a:stretch>
            </a:blipFill>
          </p:spPr>
          <p:txBody>
            <a:bodyPr wrap="square" lIns="0" tIns="0" rIns="0" bIns="0" rtlCol="0"/>
            <a:lstStyle/>
            <a:p>
              <a:endParaRPr/>
            </a:p>
          </p:txBody>
        </p:sp>
        <p:sp>
          <p:nvSpPr>
            <p:cNvPr id="40" name="object 40"/>
            <p:cNvSpPr/>
            <p:nvPr/>
          </p:nvSpPr>
          <p:spPr>
            <a:xfrm>
              <a:off x="9385300" y="3963748"/>
              <a:ext cx="368880" cy="342630"/>
            </a:xfrm>
            <a:prstGeom prst="rect">
              <a:avLst/>
            </a:prstGeom>
            <a:blipFill>
              <a:blip r:embed="rId21" cstate="print"/>
              <a:stretch>
                <a:fillRect/>
              </a:stretch>
            </a:blipFill>
          </p:spPr>
          <p:txBody>
            <a:bodyPr wrap="square" lIns="0" tIns="0" rIns="0" bIns="0" rtlCol="0"/>
            <a:lstStyle/>
            <a:p>
              <a:endParaRPr/>
            </a:p>
          </p:txBody>
        </p:sp>
        <p:sp>
          <p:nvSpPr>
            <p:cNvPr id="41" name="object 41"/>
            <p:cNvSpPr/>
            <p:nvPr/>
          </p:nvSpPr>
          <p:spPr>
            <a:xfrm>
              <a:off x="8890000" y="4051300"/>
              <a:ext cx="584200" cy="558800"/>
            </a:xfrm>
            <a:prstGeom prst="rect">
              <a:avLst/>
            </a:prstGeom>
            <a:blipFill>
              <a:blip r:embed="rId22" cstate="print"/>
              <a:stretch>
                <a:fillRect/>
              </a:stretch>
            </a:blipFill>
          </p:spPr>
          <p:txBody>
            <a:bodyPr wrap="square" lIns="0" tIns="0" rIns="0" bIns="0" rtlCol="0"/>
            <a:lstStyle/>
            <a:p>
              <a:endParaRPr/>
            </a:p>
          </p:txBody>
        </p:sp>
        <p:sp>
          <p:nvSpPr>
            <p:cNvPr id="42" name="object 42"/>
            <p:cNvSpPr/>
            <p:nvPr/>
          </p:nvSpPr>
          <p:spPr>
            <a:xfrm>
              <a:off x="8940801" y="4103699"/>
              <a:ext cx="432479" cy="406079"/>
            </a:xfrm>
            <a:prstGeom prst="rect">
              <a:avLst/>
            </a:prstGeom>
            <a:blipFill>
              <a:blip r:embed="rId23" cstate="print"/>
              <a:stretch>
                <a:fillRect/>
              </a:stretch>
            </a:blipFill>
          </p:spPr>
          <p:txBody>
            <a:bodyPr wrap="square" lIns="0" tIns="0" rIns="0" bIns="0" rtlCol="0"/>
            <a:lstStyle/>
            <a:p>
              <a:endParaRPr/>
            </a:p>
          </p:txBody>
        </p:sp>
        <p:sp>
          <p:nvSpPr>
            <p:cNvPr id="43" name="object 43"/>
            <p:cNvSpPr/>
            <p:nvPr/>
          </p:nvSpPr>
          <p:spPr>
            <a:xfrm>
              <a:off x="9169400" y="4203700"/>
              <a:ext cx="635000" cy="609600"/>
            </a:xfrm>
            <a:prstGeom prst="rect">
              <a:avLst/>
            </a:prstGeom>
            <a:blipFill>
              <a:blip r:embed="rId24" cstate="print"/>
              <a:stretch>
                <a:fillRect/>
              </a:stretch>
            </a:blipFill>
          </p:spPr>
          <p:txBody>
            <a:bodyPr wrap="square" lIns="0" tIns="0" rIns="0" bIns="0" rtlCol="0"/>
            <a:lstStyle/>
            <a:p>
              <a:endParaRPr/>
            </a:p>
          </p:txBody>
        </p:sp>
        <p:sp>
          <p:nvSpPr>
            <p:cNvPr id="44" name="object 44"/>
            <p:cNvSpPr/>
            <p:nvPr/>
          </p:nvSpPr>
          <p:spPr>
            <a:xfrm>
              <a:off x="9125472" y="4004726"/>
              <a:ext cx="578087" cy="753546"/>
            </a:xfrm>
            <a:prstGeom prst="rect">
              <a:avLst/>
            </a:prstGeom>
            <a:blipFill>
              <a:blip r:embed="rId25" cstate="print"/>
              <a:stretch>
                <a:fillRect/>
              </a:stretch>
            </a:blipFill>
          </p:spPr>
          <p:txBody>
            <a:bodyPr wrap="square" lIns="0" tIns="0" rIns="0" bIns="0" rtlCol="0"/>
            <a:lstStyle/>
            <a:p>
              <a:endParaRPr/>
            </a:p>
          </p:txBody>
        </p:sp>
        <p:sp>
          <p:nvSpPr>
            <p:cNvPr id="45" name="object 45"/>
            <p:cNvSpPr txBox="1"/>
            <p:nvPr/>
          </p:nvSpPr>
          <p:spPr>
            <a:xfrm>
              <a:off x="8766173" y="4996496"/>
              <a:ext cx="1320800" cy="762000"/>
            </a:xfrm>
            <a:prstGeom prst="rect">
              <a:avLst/>
            </a:prstGeom>
          </p:spPr>
          <p:txBody>
            <a:bodyPr vert="horz" wrap="square" lIns="0" tIns="12700" rIns="0" bIns="0" rtlCol="0">
              <a:spAutoFit/>
            </a:bodyPr>
            <a:lstStyle/>
            <a:p>
              <a:pPr marL="254000" marR="5080" indent="-241300">
                <a:lnSpc>
                  <a:spcPct val="151000"/>
                </a:lnSpc>
                <a:spcBef>
                  <a:spcPts val="100"/>
                </a:spcBef>
              </a:pPr>
              <a:r>
                <a:rPr sz="1600" b="1" spc="-15" dirty="0">
                  <a:latin typeface="Arial"/>
                  <a:cs typeface="Arial"/>
                </a:rPr>
                <a:t>W</a:t>
              </a:r>
              <a:r>
                <a:rPr sz="1600" b="1" spc="25" dirty="0">
                  <a:latin typeface="Arial"/>
                  <a:cs typeface="Arial"/>
                </a:rPr>
                <a:t>E</a:t>
              </a:r>
              <a:r>
                <a:rPr sz="1600" b="1" spc="35" dirty="0">
                  <a:latin typeface="Arial"/>
                  <a:cs typeface="Arial"/>
                </a:rPr>
                <a:t>B</a:t>
              </a:r>
              <a:r>
                <a:rPr sz="1600" b="1" spc="-10" dirty="0">
                  <a:latin typeface="宋体"/>
                  <a:cs typeface="宋体"/>
                </a:rPr>
                <a:t>应用代码 分析工具</a:t>
              </a:r>
              <a:endParaRPr sz="1600">
                <a:latin typeface="宋体"/>
                <a:cs typeface="宋体"/>
              </a:endParaRPr>
            </a:p>
          </p:txBody>
        </p:sp>
        <p:sp>
          <p:nvSpPr>
            <p:cNvPr id="46" name="object 46"/>
            <p:cNvSpPr/>
            <p:nvPr/>
          </p:nvSpPr>
          <p:spPr>
            <a:xfrm>
              <a:off x="7854950" y="2139950"/>
              <a:ext cx="533400" cy="762000"/>
            </a:xfrm>
            <a:custGeom>
              <a:avLst/>
              <a:gdLst/>
              <a:ahLst/>
              <a:cxnLst/>
              <a:rect l="l" t="t" r="r" b="b"/>
              <a:pathLst>
                <a:path w="533400" h="762000">
                  <a:moveTo>
                    <a:pt x="133350" y="0"/>
                  </a:moveTo>
                  <a:lnTo>
                    <a:pt x="0" y="381000"/>
                  </a:lnTo>
                  <a:lnTo>
                    <a:pt x="133350" y="762000"/>
                  </a:lnTo>
                  <a:lnTo>
                    <a:pt x="133350" y="571500"/>
                  </a:lnTo>
                  <a:lnTo>
                    <a:pt x="533400" y="571500"/>
                  </a:lnTo>
                  <a:lnTo>
                    <a:pt x="533400" y="190500"/>
                  </a:lnTo>
                  <a:lnTo>
                    <a:pt x="133350" y="190500"/>
                  </a:lnTo>
                  <a:lnTo>
                    <a:pt x="133350" y="0"/>
                  </a:lnTo>
                  <a:close/>
                </a:path>
              </a:pathLst>
            </a:custGeom>
            <a:solidFill>
              <a:srgbClr val="FFCC00"/>
            </a:solidFill>
          </p:spPr>
          <p:txBody>
            <a:bodyPr wrap="square" lIns="0" tIns="0" rIns="0" bIns="0" rtlCol="0"/>
            <a:lstStyle/>
            <a:p>
              <a:endParaRPr/>
            </a:p>
          </p:txBody>
        </p:sp>
        <p:sp>
          <p:nvSpPr>
            <p:cNvPr id="47" name="object 47"/>
            <p:cNvSpPr/>
            <p:nvPr/>
          </p:nvSpPr>
          <p:spPr>
            <a:xfrm>
              <a:off x="7854950" y="2139950"/>
              <a:ext cx="533400" cy="762000"/>
            </a:xfrm>
            <a:custGeom>
              <a:avLst/>
              <a:gdLst/>
              <a:ahLst/>
              <a:cxnLst/>
              <a:rect l="l" t="t" r="r" b="b"/>
              <a:pathLst>
                <a:path w="533400" h="762000">
                  <a:moveTo>
                    <a:pt x="0" y="381000"/>
                  </a:moveTo>
                  <a:lnTo>
                    <a:pt x="133350" y="0"/>
                  </a:lnTo>
                  <a:lnTo>
                    <a:pt x="133350" y="190500"/>
                  </a:lnTo>
                  <a:lnTo>
                    <a:pt x="533400" y="190500"/>
                  </a:lnTo>
                  <a:lnTo>
                    <a:pt x="533400" y="571500"/>
                  </a:lnTo>
                  <a:lnTo>
                    <a:pt x="133350" y="571500"/>
                  </a:lnTo>
                  <a:lnTo>
                    <a:pt x="133350" y="762000"/>
                  </a:lnTo>
                  <a:lnTo>
                    <a:pt x="0" y="381000"/>
                  </a:lnTo>
                  <a:close/>
                </a:path>
              </a:pathLst>
            </a:custGeom>
            <a:ln w="12700">
              <a:solidFill>
                <a:srgbClr val="000000"/>
              </a:solidFill>
            </a:ln>
          </p:spPr>
          <p:txBody>
            <a:bodyPr wrap="square" lIns="0" tIns="0" rIns="0" bIns="0" rtlCol="0"/>
            <a:lstStyle/>
            <a:p>
              <a:endParaRPr/>
            </a:p>
          </p:txBody>
        </p:sp>
        <p:sp>
          <p:nvSpPr>
            <p:cNvPr id="48" name="object 48"/>
            <p:cNvSpPr/>
            <p:nvPr/>
          </p:nvSpPr>
          <p:spPr>
            <a:xfrm>
              <a:off x="1905000" y="4038600"/>
              <a:ext cx="838200" cy="609600"/>
            </a:xfrm>
            <a:prstGeom prst="rect">
              <a:avLst/>
            </a:prstGeom>
            <a:blipFill>
              <a:blip r:embed="rId26" cstate="print"/>
              <a:stretch>
                <a:fillRect/>
              </a:stretch>
            </a:blipFill>
          </p:spPr>
          <p:txBody>
            <a:bodyPr wrap="square" lIns="0" tIns="0" rIns="0" bIns="0" rtlCol="0"/>
            <a:lstStyle/>
            <a:p>
              <a:endParaRPr/>
            </a:p>
          </p:txBody>
        </p:sp>
        <p:sp>
          <p:nvSpPr>
            <p:cNvPr id="49" name="object 49"/>
            <p:cNvSpPr/>
            <p:nvPr/>
          </p:nvSpPr>
          <p:spPr>
            <a:xfrm>
              <a:off x="2133600" y="4114800"/>
              <a:ext cx="457200" cy="457200"/>
            </a:xfrm>
            <a:prstGeom prst="rect">
              <a:avLst/>
            </a:prstGeom>
            <a:blipFill>
              <a:blip r:embed="rId27" cstate="print"/>
              <a:stretch>
                <a:fillRect/>
              </a:stretch>
            </a:blipFill>
          </p:spPr>
          <p:txBody>
            <a:bodyPr wrap="square" lIns="0" tIns="0" rIns="0" bIns="0" rtlCol="0"/>
            <a:lstStyle/>
            <a:p>
              <a:endParaRPr/>
            </a:p>
          </p:txBody>
        </p:sp>
      </p:grpSp>
      <p:grpSp>
        <p:nvGrpSpPr>
          <p:cNvPr id="63" name="组合 62"/>
          <p:cNvGrpSpPr/>
          <p:nvPr/>
        </p:nvGrpSpPr>
        <p:grpSpPr>
          <a:xfrm>
            <a:off x="1" y="336652"/>
            <a:ext cx="12191999" cy="378554"/>
            <a:chOff x="1" y="336652"/>
            <a:chExt cx="12191999" cy="378554"/>
          </a:xfrm>
        </p:grpSpPr>
        <p:sp>
          <p:nvSpPr>
            <p:cNvPr id="64" name="矩形 63">
              <a:extLst>
                <a:ext uri="{FF2B5EF4-FFF2-40B4-BE49-F238E27FC236}">
                  <a16:creationId xmlns:a16="http://schemas.microsoft.com/office/drawing/2014/main" id="{F9A61405-0682-4602-BF60-F734C8C97EA0}"/>
                </a:ext>
              </a:extLst>
            </p:cNvPr>
            <p:cNvSpPr/>
            <p:nvPr/>
          </p:nvSpPr>
          <p:spPr>
            <a:xfrm>
              <a:off x="3937000" y="336652"/>
              <a:ext cx="8255000"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666928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31332" y="336652"/>
            <a:ext cx="2468423" cy="382156"/>
          </a:xfrm>
          <a:prstGeom prst="rect">
            <a:avLst/>
          </a:prstGeom>
        </p:spPr>
        <p:txBody>
          <a:bodyPr vert="horz" wrap="square" lIns="0" tIns="12700" rIns="0" bIns="0" rtlCol="0" anchor="ctr">
            <a:spAutoFit/>
          </a:bodyPr>
          <a:lstStyle/>
          <a:p>
            <a:pPr marL="12700">
              <a:lnSpc>
                <a:spcPct val="100000"/>
              </a:lnSpc>
              <a:spcBef>
                <a:spcPts val="100"/>
              </a:spcBef>
            </a:pPr>
            <a:r>
              <a:rPr dirty="0"/>
              <a:t>客户端加固</a:t>
            </a:r>
          </a:p>
        </p:txBody>
      </p:sp>
      <p:sp>
        <p:nvSpPr>
          <p:cNvPr id="5" name="内容占位符 4"/>
          <p:cNvSpPr>
            <a:spLocks noGrp="1"/>
          </p:cNvSpPr>
          <p:nvPr>
            <p:ph idx="1"/>
          </p:nvPr>
        </p:nvSpPr>
        <p:spPr>
          <a:xfrm>
            <a:off x="831332" y="1295399"/>
            <a:ext cx="10515600" cy="4423191"/>
          </a:xfrm>
        </p:spPr>
        <p:txBody>
          <a:bodyPr>
            <a:normAutofit/>
          </a:bodyPr>
          <a:lstStyle/>
          <a:p>
            <a:r>
              <a:rPr lang="zh-CN" altLang="en-US" dirty="0"/>
              <a:t>主要针对</a:t>
            </a:r>
            <a:r>
              <a:rPr lang="en-US" altLang="zh-CN" dirty="0"/>
              <a:t>XSS</a:t>
            </a:r>
            <a:r>
              <a:rPr lang="zh-CN" altLang="en-US" dirty="0"/>
              <a:t>、仿冒、网页木马等攻击对客户端浏览器进行加固防护。</a:t>
            </a:r>
          </a:p>
          <a:p>
            <a:r>
              <a:rPr lang="zh-CN" altLang="en-US" dirty="0"/>
              <a:t>代表性产品</a:t>
            </a:r>
          </a:p>
          <a:p>
            <a:pPr lvl="1"/>
            <a:r>
              <a:rPr lang="en-US" altLang="zh-CN" dirty="0"/>
              <a:t>360</a:t>
            </a:r>
            <a:r>
              <a:rPr lang="zh-CN" altLang="en-US" dirty="0"/>
              <a:t>安全浏览器</a:t>
            </a:r>
          </a:p>
          <a:p>
            <a:pPr lvl="1"/>
            <a:r>
              <a:rPr lang="en-US" altLang="zh-CN" dirty="0"/>
              <a:t>Chrome</a:t>
            </a:r>
            <a:r>
              <a:rPr lang="zh-CN" altLang="en-US" dirty="0"/>
              <a:t>安全插件</a:t>
            </a:r>
          </a:p>
          <a:p>
            <a:pPr lvl="1"/>
            <a:r>
              <a:rPr lang="zh-CN" altLang="en-US" dirty="0"/>
              <a:t>卡卡上网安全插件</a:t>
            </a:r>
          </a:p>
          <a:p>
            <a:pPr lvl="1"/>
            <a:r>
              <a:rPr lang="en-US" altLang="zh-CN" dirty="0"/>
              <a:t>……</a:t>
            </a:r>
          </a:p>
          <a:p>
            <a:endParaRPr lang="zh-CN" altLang="en-US" dirty="0"/>
          </a:p>
        </p:txBody>
      </p:sp>
      <p:sp>
        <p:nvSpPr>
          <p:cNvPr id="6" name="矩形 5">
            <a:extLst>
              <a:ext uri="{FF2B5EF4-FFF2-40B4-BE49-F238E27FC236}">
                <a16:creationId xmlns:a16="http://schemas.microsoft.com/office/drawing/2014/main" id="{F9A61405-0682-4602-BF60-F734C8C97EA0}"/>
              </a:ext>
            </a:extLst>
          </p:cNvPr>
          <p:cNvSpPr/>
          <p:nvPr/>
        </p:nvSpPr>
        <p:spPr>
          <a:xfrm>
            <a:off x="2819400" y="336652"/>
            <a:ext cx="9372600"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6955126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761384" y="336652"/>
            <a:ext cx="4878032" cy="382156"/>
          </a:xfrm>
          <a:prstGeom prst="rect">
            <a:avLst/>
          </a:prstGeom>
        </p:spPr>
        <p:txBody>
          <a:bodyPr vert="horz" wrap="square" lIns="0" tIns="12700" rIns="0" bIns="0" rtlCol="0" anchor="ctr">
            <a:spAutoFit/>
          </a:bodyPr>
          <a:lstStyle/>
          <a:p>
            <a:pPr marL="12700">
              <a:lnSpc>
                <a:spcPct val="100000"/>
              </a:lnSpc>
              <a:spcBef>
                <a:spcPts val="100"/>
              </a:spcBef>
            </a:pPr>
            <a:r>
              <a:rPr spc="-20" dirty="0">
                <a:latin typeface="Garamond"/>
                <a:cs typeface="Garamond"/>
              </a:rPr>
              <a:t>W</a:t>
            </a:r>
            <a:r>
              <a:rPr spc="40" dirty="0">
                <a:latin typeface="Garamond"/>
                <a:cs typeface="Garamond"/>
              </a:rPr>
              <a:t>E</a:t>
            </a:r>
            <a:r>
              <a:rPr spc="10" dirty="0">
                <a:latin typeface="Garamond"/>
                <a:cs typeface="Garamond"/>
              </a:rPr>
              <a:t>B</a:t>
            </a:r>
            <a:r>
              <a:rPr dirty="0"/>
              <a:t>漏洞扫描</a:t>
            </a:r>
            <a:endParaRPr dirty="0">
              <a:latin typeface="Garamond"/>
              <a:cs typeface="Garamond"/>
            </a:endParaRPr>
          </a:p>
        </p:txBody>
      </p:sp>
      <p:sp>
        <p:nvSpPr>
          <p:cNvPr id="6" name="内容占位符 5"/>
          <p:cNvSpPr>
            <a:spLocks noGrp="1"/>
          </p:cNvSpPr>
          <p:nvPr>
            <p:ph idx="1"/>
          </p:nvPr>
        </p:nvSpPr>
        <p:spPr>
          <a:xfrm>
            <a:off x="838200" y="1469570"/>
            <a:ext cx="10515600" cy="4484915"/>
          </a:xfrm>
        </p:spPr>
        <p:txBody>
          <a:bodyPr>
            <a:normAutofit/>
          </a:bodyPr>
          <a:lstStyle/>
          <a:p>
            <a:r>
              <a:rPr lang="en-US" altLang="zh-CN" dirty="0" smtClean="0"/>
              <a:t>Web</a:t>
            </a:r>
            <a:r>
              <a:rPr lang="zh-CN" altLang="en-US" dirty="0" smtClean="0"/>
              <a:t>漏洞</a:t>
            </a:r>
            <a:r>
              <a:rPr lang="zh-CN" altLang="en-US" dirty="0"/>
              <a:t>扫描是指基于漏洞数据库，通过扫描等手段对指定</a:t>
            </a:r>
            <a:r>
              <a:rPr lang="zh-CN" altLang="en-US" dirty="0" smtClean="0"/>
              <a:t>的</a:t>
            </a:r>
            <a:r>
              <a:rPr lang="en-US" altLang="zh-CN" dirty="0" smtClean="0"/>
              <a:t>Web</a:t>
            </a:r>
            <a:r>
              <a:rPr lang="zh-CN" altLang="en-US" dirty="0" smtClean="0"/>
              <a:t>服务系统</a:t>
            </a:r>
            <a:r>
              <a:rPr lang="zh-CN" altLang="en-US" dirty="0"/>
              <a:t>的安全脆弱性进行检测，发现可利用漏洞的一种安全检测（渗透攻击）行为</a:t>
            </a:r>
            <a:r>
              <a:rPr lang="zh-CN" altLang="en-US" dirty="0" smtClean="0"/>
              <a:t>。</a:t>
            </a:r>
            <a:endParaRPr lang="en-US" altLang="zh-CN" dirty="0" smtClean="0"/>
          </a:p>
          <a:p>
            <a:r>
              <a:rPr lang="zh-CN" altLang="en-US" dirty="0" smtClean="0"/>
              <a:t>代表性</a:t>
            </a:r>
            <a:r>
              <a:rPr lang="zh-CN" altLang="en-US" dirty="0"/>
              <a:t>产品： </a:t>
            </a:r>
            <a:r>
              <a:rPr lang="en-US" altLang="zh-CN" dirty="0" err="1"/>
              <a:t>Nikto</a:t>
            </a:r>
            <a:r>
              <a:rPr lang="zh-CN" altLang="en-US" dirty="0"/>
              <a:t>、</a:t>
            </a:r>
            <a:r>
              <a:rPr lang="en-US" altLang="zh-CN" dirty="0" smtClean="0"/>
              <a:t>APPSCAN</a:t>
            </a:r>
            <a:r>
              <a:rPr lang="zh-CN" altLang="en-US" dirty="0" smtClean="0"/>
              <a:t>、</a:t>
            </a:r>
            <a:r>
              <a:rPr lang="en-US" altLang="zh-CN" dirty="0" smtClean="0"/>
              <a:t>……</a:t>
            </a:r>
            <a:endParaRPr lang="zh-CN" altLang="en-US" dirty="0"/>
          </a:p>
        </p:txBody>
      </p:sp>
      <p:sp>
        <p:nvSpPr>
          <p:cNvPr id="7" name="矩形 6">
            <a:extLst>
              <a:ext uri="{FF2B5EF4-FFF2-40B4-BE49-F238E27FC236}">
                <a16:creationId xmlns:a16="http://schemas.microsoft.com/office/drawing/2014/main" id="{F9A61405-0682-4602-BF60-F734C8C97EA0}"/>
              </a:ext>
            </a:extLst>
          </p:cNvPr>
          <p:cNvSpPr/>
          <p:nvPr/>
        </p:nvSpPr>
        <p:spPr>
          <a:xfrm>
            <a:off x="3200400" y="336652"/>
            <a:ext cx="8991600"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038625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2084612" y="2656114"/>
            <a:ext cx="8202388" cy="4201886"/>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634006" y="362502"/>
            <a:ext cx="4878032" cy="382156"/>
          </a:xfrm>
          <a:prstGeom prst="rect">
            <a:avLst/>
          </a:prstGeom>
        </p:spPr>
        <p:txBody>
          <a:bodyPr vert="horz" wrap="square" lIns="0" tIns="12700" rIns="0" bIns="0" rtlCol="0" anchor="ctr">
            <a:spAutoFit/>
          </a:bodyPr>
          <a:lstStyle/>
          <a:p>
            <a:pPr marL="12700">
              <a:lnSpc>
                <a:spcPct val="100000"/>
              </a:lnSpc>
              <a:spcBef>
                <a:spcPts val="100"/>
              </a:spcBef>
            </a:pPr>
            <a:r>
              <a:rPr spc="-40" dirty="0">
                <a:latin typeface="Garamond"/>
                <a:cs typeface="Garamond"/>
              </a:rPr>
              <a:t>DD</a:t>
            </a:r>
            <a:r>
              <a:rPr spc="-45" dirty="0">
                <a:latin typeface="Garamond"/>
                <a:cs typeface="Garamond"/>
              </a:rPr>
              <a:t>o</a:t>
            </a:r>
            <a:r>
              <a:rPr spc="-15" dirty="0">
                <a:latin typeface="Garamond"/>
                <a:cs typeface="Garamond"/>
              </a:rPr>
              <a:t>S</a:t>
            </a:r>
            <a:r>
              <a:rPr dirty="0"/>
              <a:t>攻击防护产品</a:t>
            </a:r>
            <a:endParaRPr dirty="0">
              <a:latin typeface="Garamond"/>
              <a:cs typeface="Garamond"/>
            </a:endParaRPr>
          </a:p>
        </p:txBody>
      </p:sp>
      <p:sp>
        <p:nvSpPr>
          <p:cNvPr id="8" name="内容占位符 7"/>
          <p:cNvSpPr>
            <a:spLocks noGrp="1"/>
          </p:cNvSpPr>
          <p:nvPr>
            <p:ph idx="1"/>
          </p:nvPr>
        </p:nvSpPr>
        <p:spPr>
          <a:xfrm>
            <a:off x="838200" y="1115086"/>
            <a:ext cx="10515600" cy="1541028"/>
          </a:xfrm>
        </p:spPr>
        <p:txBody>
          <a:bodyPr>
            <a:normAutofit/>
          </a:bodyPr>
          <a:lstStyle/>
          <a:p>
            <a:r>
              <a:rPr lang="en-US" altLang="zh-CN" sz="2000" dirty="0"/>
              <a:t>DDOS</a:t>
            </a:r>
            <a:r>
              <a:rPr lang="zh-CN" altLang="en-US" sz="2000" dirty="0"/>
              <a:t>攻击防护产品用以发现网络流量中各种类型的攻击</a:t>
            </a:r>
            <a:r>
              <a:rPr lang="zh-CN" altLang="en-US" sz="2000" dirty="0" smtClean="0"/>
              <a:t>流量</a:t>
            </a:r>
            <a:r>
              <a:rPr lang="zh-CN" altLang="en-US" sz="2000" dirty="0"/>
              <a:t>，针对攻击类型迅速对攻击流量进行拦截，保证正常</a:t>
            </a:r>
            <a:r>
              <a:rPr lang="zh-CN" altLang="en-US" sz="2000" dirty="0" smtClean="0"/>
              <a:t>流量的</a:t>
            </a:r>
            <a:r>
              <a:rPr lang="zh-CN" altLang="en-US" sz="2000" dirty="0"/>
              <a:t>通过。</a:t>
            </a:r>
          </a:p>
          <a:p>
            <a:r>
              <a:rPr lang="zh-CN" altLang="en-US" sz="2000" dirty="0"/>
              <a:t>代表产品</a:t>
            </a:r>
            <a:r>
              <a:rPr lang="zh-CN" altLang="en-US" sz="2000" dirty="0" smtClean="0"/>
              <a:t>：</a:t>
            </a:r>
            <a:r>
              <a:rPr lang="zh-CN" altLang="en-US" sz="1800" dirty="0" smtClean="0"/>
              <a:t>绿</a:t>
            </a:r>
            <a:r>
              <a:rPr lang="zh-CN" altLang="en-US" sz="1800" dirty="0"/>
              <a:t>盟抗拒绝</a:t>
            </a:r>
            <a:r>
              <a:rPr lang="zh-CN" altLang="en-US" sz="1800" dirty="0" smtClean="0"/>
              <a:t>服务系统、洪</a:t>
            </a:r>
            <a:r>
              <a:rPr lang="zh-CN" altLang="en-US" sz="1800" dirty="0"/>
              <a:t>御抗拒绝服务攻击</a:t>
            </a:r>
            <a:r>
              <a:rPr lang="zh-CN" altLang="en-US" sz="1800" dirty="0" smtClean="0"/>
              <a:t>系统等</a:t>
            </a:r>
            <a:endParaRPr lang="zh-CN" altLang="en-US" sz="1800" dirty="0"/>
          </a:p>
          <a:p>
            <a:endParaRPr lang="zh-CN" altLang="en-US" sz="2000" dirty="0"/>
          </a:p>
        </p:txBody>
      </p:sp>
      <p:sp>
        <p:nvSpPr>
          <p:cNvPr id="9" name="矩形 8">
            <a:extLst>
              <a:ext uri="{FF2B5EF4-FFF2-40B4-BE49-F238E27FC236}">
                <a16:creationId xmlns:a16="http://schemas.microsoft.com/office/drawing/2014/main" id="{F9A61405-0682-4602-BF60-F734C8C97EA0}"/>
              </a:ext>
            </a:extLst>
          </p:cNvPr>
          <p:cNvSpPr/>
          <p:nvPr/>
        </p:nvSpPr>
        <p:spPr>
          <a:xfrm>
            <a:off x="3712028" y="336652"/>
            <a:ext cx="847997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BC2B464-4C47-4EE6-9610-D9CB88A26D53}"/>
              </a:ext>
            </a:extLst>
          </p:cNvPr>
          <p:cNvSpPr/>
          <p:nvPr/>
        </p:nvSpPr>
        <p:spPr>
          <a:xfrm>
            <a:off x="58399" y="336652"/>
            <a:ext cx="554787"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502598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34006" y="362502"/>
            <a:ext cx="4878032" cy="382156"/>
          </a:xfrm>
          <a:prstGeom prst="rect">
            <a:avLst/>
          </a:prstGeom>
        </p:spPr>
        <p:txBody>
          <a:bodyPr vert="horz" wrap="square" lIns="0" tIns="12700" rIns="0" bIns="0" rtlCol="0" anchor="ctr">
            <a:spAutoFit/>
          </a:bodyPr>
          <a:lstStyle/>
          <a:p>
            <a:pPr marL="12700">
              <a:lnSpc>
                <a:spcPct val="100000"/>
              </a:lnSpc>
              <a:spcBef>
                <a:spcPts val="100"/>
              </a:spcBef>
            </a:pPr>
            <a:r>
              <a:rPr spc="-20" dirty="0">
                <a:latin typeface="Garamond"/>
                <a:cs typeface="Garamond"/>
              </a:rPr>
              <a:t>W</a:t>
            </a:r>
            <a:r>
              <a:rPr spc="40" dirty="0">
                <a:latin typeface="Garamond"/>
                <a:cs typeface="Garamond"/>
              </a:rPr>
              <a:t>E</a:t>
            </a:r>
            <a:r>
              <a:rPr spc="10" dirty="0">
                <a:latin typeface="Garamond"/>
                <a:cs typeface="Garamond"/>
              </a:rPr>
              <a:t>B</a:t>
            </a:r>
            <a:r>
              <a:rPr dirty="0"/>
              <a:t>应用防火墙</a:t>
            </a:r>
            <a:endParaRPr sz="4200" dirty="0">
              <a:latin typeface="Garamond"/>
              <a:cs typeface="Garamond"/>
            </a:endParaRPr>
          </a:p>
        </p:txBody>
      </p:sp>
      <p:sp>
        <p:nvSpPr>
          <p:cNvPr id="6" name="矩形 5">
            <a:extLst>
              <a:ext uri="{FF2B5EF4-FFF2-40B4-BE49-F238E27FC236}">
                <a16:creationId xmlns:a16="http://schemas.microsoft.com/office/drawing/2014/main" id="{F9A61405-0682-4602-BF60-F734C8C97EA0}"/>
              </a:ext>
            </a:extLst>
          </p:cNvPr>
          <p:cNvSpPr/>
          <p:nvPr/>
        </p:nvSpPr>
        <p:spPr>
          <a:xfrm>
            <a:off x="3222170" y="336652"/>
            <a:ext cx="8969829"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BC2B464-4C47-4EE6-9610-D9CB88A26D53}"/>
              </a:ext>
            </a:extLst>
          </p:cNvPr>
          <p:cNvSpPr/>
          <p:nvPr/>
        </p:nvSpPr>
        <p:spPr>
          <a:xfrm>
            <a:off x="26351" y="336652"/>
            <a:ext cx="586835"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内容占位符 7"/>
          <p:cNvSpPr>
            <a:spLocks noGrp="1"/>
          </p:cNvSpPr>
          <p:nvPr>
            <p:ph idx="1"/>
          </p:nvPr>
        </p:nvSpPr>
        <p:spPr>
          <a:xfrm>
            <a:off x="838200" y="1162975"/>
            <a:ext cx="10515600" cy="4573796"/>
          </a:xfrm>
        </p:spPr>
        <p:txBody>
          <a:bodyPr>
            <a:normAutofit fontScale="92500"/>
          </a:bodyPr>
          <a:lstStyle/>
          <a:p>
            <a:r>
              <a:rPr lang="en-US" altLang="zh-CN" dirty="0"/>
              <a:t>WEB</a:t>
            </a:r>
            <a:r>
              <a:rPr lang="zh-CN" altLang="en-US" dirty="0"/>
              <a:t>应用防火墙</a:t>
            </a:r>
            <a:r>
              <a:rPr lang="en-US" altLang="zh-CN" dirty="0"/>
              <a:t>(</a:t>
            </a:r>
            <a:r>
              <a:rPr lang="zh-CN" altLang="en-US" dirty="0"/>
              <a:t>简称：</a:t>
            </a:r>
            <a:r>
              <a:rPr lang="en-US" altLang="zh-CN" dirty="0"/>
              <a:t>WAF) </a:t>
            </a:r>
            <a:r>
              <a:rPr lang="zh-CN" altLang="en-US" dirty="0"/>
              <a:t>，工作</a:t>
            </a:r>
            <a:r>
              <a:rPr lang="zh-CN" altLang="en-US" dirty="0" smtClean="0"/>
              <a:t>在应用层</a:t>
            </a:r>
            <a:r>
              <a:rPr lang="zh-CN" altLang="en-US" dirty="0"/>
              <a:t>，对来自</a:t>
            </a:r>
            <a:r>
              <a:rPr lang="en-US" altLang="zh-CN" dirty="0"/>
              <a:t>WEB</a:t>
            </a:r>
            <a:r>
              <a:rPr lang="zh-CN" altLang="en-US" dirty="0"/>
              <a:t>应用程序客户端的各类请求进行</a:t>
            </a:r>
            <a:r>
              <a:rPr lang="zh-CN" altLang="en-US" dirty="0">
                <a:solidFill>
                  <a:srgbClr val="C00000"/>
                </a:solidFill>
              </a:rPr>
              <a:t>内容检测和验证</a:t>
            </a:r>
            <a:r>
              <a:rPr lang="zh-CN" altLang="en-US" dirty="0"/>
              <a:t>，确保其安全性与合法性，对非法的请求将</a:t>
            </a:r>
            <a:r>
              <a:rPr lang="zh-CN" altLang="en-US" dirty="0" smtClean="0"/>
              <a:t>予以</a:t>
            </a:r>
            <a:r>
              <a:rPr lang="zh-CN" altLang="en-US" dirty="0"/>
              <a:t>实时阻断，从而对各类网站进行有效防护。</a:t>
            </a:r>
          </a:p>
          <a:p>
            <a:r>
              <a:rPr lang="en-US" altLang="zh-CN" dirty="0" smtClean="0"/>
              <a:t>WAF</a:t>
            </a:r>
            <a:r>
              <a:rPr lang="zh-CN" altLang="en-US" dirty="0"/>
              <a:t>产品应该具备以下功能：</a:t>
            </a:r>
          </a:p>
          <a:p>
            <a:pPr lvl="1"/>
            <a:r>
              <a:rPr lang="zh-CN" altLang="en-US" dirty="0"/>
              <a:t>针对各类</a:t>
            </a:r>
            <a:r>
              <a:rPr lang="en-US" altLang="zh-CN" dirty="0"/>
              <a:t>WEB</a:t>
            </a:r>
            <a:r>
              <a:rPr lang="zh-CN" altLang="en-US" dirty="0"/>
              <a:t>应用攻击的检测和防御能力，如</a:t>
            </a:r>
            <a:r>
              <a:rPr lang="en-US" altLang="zh-CN" dirty="0"/>
              <a:t>SQL</a:t>
            </a:r>
            <a:r>
              <a:rPr lang="zh-CN" altLang="en-US" dirty="0"/>
              <a:t>注入、跨站脚本等，满足对检测、防御能力在广度和深度上的要求</a:t>
            </a:r>
          </a:p>
          <a:p>
            <a:pPr lvl="1"/>
            <a:r>
              <a:rPr lang="zh-CN" altLang="en-US" dirty="0"/>
              <a:t>针对</a:t>
            </a:r>
            <a:r>
              <a:rPr lang="en-US" altLang="zh-CN" dirty="0" err="1"/>
              <a:t>DDoS</a:t>
            </a:r>
            <a:r>
              <a:rPr lang="zh-CN" altLang="en-US" dirty="0"/>
              <a:t>攻击进行防护，尤其是针对应用层的</a:t>
            </a:r>
            <a:r>
              <a:rPr lang="en-US" altLang="zh-CN" dirty="0" err="1"/>
              <a:t>DDoS</a:t>
            </a:r>
            <a:r>
              <a:rPr lang="zh-CN" altLang="en-US" dirty="0"/>
              <a:t>攻击进行</a:t>
            </a:r>
            <a:r>
              <a:rPr lang="zh-CN" altLang="en-US" dirty="0" smtClean="0"/>
              <a:t>细粒度</a:t>
            </a:r>
            <a:r>
              <a:rPr lang="zh-CN" altLang="en-US" dirty="0"/>
              <a:t>防护</a:t>
            </a:r>
          </a:p>
          <a:p>
            <a:pPr lvl="1"/>
            <a:r>
              <a:rPr lang="en-US" altLang="zh-CN" dirty="0"/>
              <a:t>WEB</a:t>
            </a:r>
            <a:r>
              <a:rPr lang="zh-CN" altLang="en-US" dirty="0"/>
              <a:t>应用漏洞扫描能力，加强</a:t>
            </a:r>
            <a:r>
              <a:rPr lang="en-US" altLang="zh-CN" dirty="0"/>
              <a:t>WEB</a:t>
            </a:r>
            <a:r>
              <a:rPr lang="zh-CN" altLang="en-US" dirty="0"/>
              <a:t>应用自身的安全性</a:t>
            </a:r>
          </a:p>
          <a:p>
            <a:endParaRPr lang="zh-CN" altLang="en-US" dirty="0"/>
          </a:p>
        </p:txBody>
      </p:sp>
    </p:spTree>
    <p:extLst>
      <p:ext uri="{BB962C8B-B14F-4D97-AF65-F5344CB8AC3E}">
        <p14:creationId xmlns:p14="http://schemas.microsoft.com/office/powerpoint/2010/main" val="6905718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1092" y="365856"/>
            <a:ext cx="4878032" cy="382156"/>
          </a:xfrm>
          <a:prstGeom prst="rect">
            <a:avLst/>
          </a:prstGeom>
        </p:spPr>
        <p:txBody>
          <a:bodyPr vert="horz" wrap="square" lIns="0" tIns="12700" rIns="0" bIns="0" rtlCol="0" anchor="ctr">
            <a:spAutoFit/>
          </a:bodyPr>
          <a:lstStyle/>
          <a:p>
            <a:pPr marL="12700">
              <a:lnSpc>
                <a:spcPct val="100000"/>
              </a:lnSpc>
              <a:spcBef>
                <a:spcPts val="100"/>
              </a:spcBef>
            </a:pPr>
            <a:r>
              <a:rPr spc="-20" dirty="0">
                <a:latin typeface="Garamond"/>
                <a:cs typeface="Garamond"/>
              </a:rPr>
              <a:t>W</a:t>
            </a:r>
            <a:r>
              <a:rPr spc="40" dirty="0">
                <a:latin typeface="Garamond"/>
                <a:cs typeface="Garamond"/>
              </a:rPr>
              <a:t>E</a:t>
            </a:r>
            <a:r>
              <a:rPr spc="10" dirty="0">
                <a:latin typeface="Garamond"/>
                <a:cs typeface="Garamond"/>
              </a:rPr>
              <a:t>B</a:t>
            </a:r>
            <a:r>
              <a:rPr dirty="0"/>
              <a:t>应用主机加固</a:t>
            </a:r>
            <a:endParaRPr dirty="0">
              <a:latin typeface="Garamond"/>
              <a:cs typeface="Garamond"/>
            </a:endParaRPr>
          </a:p>
        </p:txBody>
      </p:sp>
      <p:sp>
        <p:nvSpPr>
          <p:cNvPr id="5" name="内容占位符 4"/>
          <p:cNvSpPr>
            <a:spLocks noGrp="1"/>
          </p:cNvSpPr>
          <p:nvPr>
            <p:ph idx="1"/>
          </p:nvPr>
        </p:nvSpPr>
        <p:spPr>
          <a:xfrm>
            <a:off x="827314" y="1446004"/>
            <a:ext cx="10515600" cy="4562911"/>
          </a:xfrm>
        </p:spPr>
        <p:txBody>
          <a:bodyPr/>
          <a:lstStyle/>
          <a:p>
            <a:pPr marL="355600" marR="5080" indent="-342900">
              <a:spcBef>
                <a:spcPts val="300"/>
              </a:spcBef>
            </a:pPr>
            <a:r>
              <a:rPr lang="en-US" altLang="zh-CN" spc="-15" dirty="0">
                <a:latin typeface="Arial"/>
                <a:cs typeface="Arial"/>
              </a:rPr>
              <a:t>WEB</a:t>
            </a:r>
            <a:r>
              <a:rPr lang="zh-CN" altLang="en-US" spc="-15" dirty="0">
                <a:latin typeface="Arial"/>
                <a:cs typeface="Arial"/>
              </a:rPr>
              <a:t>应用主机加固工具主要实时截取和</a:t>
            </a:r>
            <a:r>
              <a:rPr lang="zh-CN" altLang="en-US" spc="-15" dirty="0" smtClean="0">
                <a:latin typeface="Arial"/>
                <a:cs typeface="Arial"/>
              </a:rPr>
              <a:t>分析软件</a:t>
            </a:r>
            <a:r>
              <a:rPr lang="zh-CN" altLang="en-US" spc="-15" dirty="0">
                <a:latin typeface="Arial"/>
                <a:cs typeface="Arial"/>
              </a:rPr>
              <a:t>的执行流或交互的协议流，实时发现和</a:t>
            </a:r>
            <a:r>
              <a:rPr lang="zh-CN" altLang="en-US" spc="-15" dirty="0" smtClean="0">
                <a:latin typeface="Arial"/>
                <a:cs typeface="Arial"/>
              </a:rPr>
              <a:t>过滤</a:t>
            </a:r>
            <a:r>
              <a:rPr lang="zh-CN" altLang="en-US" spc="-15" dirty="0">
                <a:latin typeface="Arial"/>
                <a:cs typeface="Arial"/>
              </a:rPr>
              <a:t>攻击。</a:t>
            </a:r>
          </a:p>
          <a:p>
            <a:pPr marL="355600" marR="5080" indent="-342900">
              <a:spcBef>
                <a:spcPts val="300"/>
              </a:spcBef>
            </a:pPr>
            <a:r>
              <a:rPr lang="zh-CN" altLang="en-US" spc="-15" dirty="0">
                <a:latin typeface="Arial"/>
                <a:cs typeface="Arial"/>
              </a:rPr>
              <a:t>代表性产品：</a:t>
            </a:r>
          </a:p>
          <a:p>
            <a:pPr marL="800100" marR="5080" lvl="1" indent="-342900">
              <a:spcBef>
                <a:spcPts val="300"/>
              </a:spcBef>
            </a:pPr>
            <a:r>
              <a:rPr lang="en-US" altLang="zh-CN" spc="-15" dirty="0">
                <a:latin typeface="Arial"/>
                <a:cs typeface="Arial"/>
              </a:rPr>
              <a:t>Real Time Analyzer (RTA)</a:t>
            </a:r>
          </a:p>
          <a:p>
            <a:pPr marL="800100" marR="5080" lvl="1" indent="-342900">
              <a:spcBef>
                <a:spcPts val="300"/>
              </a:spcBef>
            </a:pPr>
            <a:r>
              <a:rPr lang="zh-CN" altLang="en-US" spc="-15" dirty="0">
                <a:latin typeface="Arial"/>
                <a:cs typeface="Arial"/>
              </a:rPr>
              <a:t>主机级</a:t>
            </a:r>
            <a:r>
              <a:rPr lang="en-US" altLang="zh-CN" spc="-15" dirty="0">
                <a:latin typeface="Arial"/>
                <a:cs typeface="Arial"/>
              </a:rPr>
              <a:t>WEB</a:t>
            </a:r>
            <a:r>
              <a:rPr lang="zh-CN" altLang="en-US" spc="-15" dirty="0">
                <a:latin typeface="Arial"/>
                <a:cs typeface="Arial"/>
              </a:rPr>
              <a:t>防火墙（</a:t>
            </a:r>
            <a:r>
              <a:rPr lang="en-US" altLang="zh-CN" spc="-15" dirty="0" err="1">
                <a:latin typeface="Arial"/>
                <a:cs typeface="Arial"/>
              </a:rPr>
              <a:t>WebKnight</a:t>
            </a:r>
            <a:r>
              <a:rPr lang="zh-CN" altLang="en-US" spc="-15" dirty="0">
                <a:latin typeface="Arial"/>
                <a:cs typeface="Arial"/>
              </a:rPr>
              <a:t>）</a:t>
            </a:r>
            <a:endParaRPr lang="zh-CN" altLang="en-US" dirty="0"/>
          </a:p>
        </p:txBody>
      </p:sp>
      <p:sp>
        <p:nvSpPr>
          <p:cNvPr id="6" name="矩形 5">
            <a:extLst>
              <a:ext uri="{FF2B5EF4-FFF2-40B4-BE49-F238E27FC236}">
                <a16:creationId xmlns:a16="http://schemas.microsoft.com/office/drawing/2014/main" id="{F9A61405-0682-4602-BF60-F734C8C97EA0}"/>
              </a:ext>
            </a:extLst>
          </p:cNvPr>
          <p:cNvSpPr/>
          <p:nvPr/>
        </p:nvSpPr>
        <p:spPr>
          <a:xfrm>
            <a:off x="3679370" y="336652"/>
            <a:ext cx="8512629"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BC2B464-4C47-4EE6-9610-D9CB88A26D53}"/>
              </a:ext>
            </a:extLst>
          </p:cNvPr>
          <p:cNvSpPr/>
          <p:nvPr/>
        </p:nvSpPr>
        <p:spPr>
          <a:xfrm>
            <a:off x="56263" y="336652"/>
            <a:ext cx="556924"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47300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721172" y="336652"/>
            <a:ext cx="1782542"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安全</a:t>
            </a:r>
            <a:r>
              <a:rPr lang="zh-CN" altLang="en-US" sz="2400" spc="500" dirty="0">
                <a:solidFill>
                  <a:schemeClr val="accent1">
                    <a:lumMod val="50000"/>
                  </a:schemeClr>
                </a:solidFill>
                <a:latin typeface="微软雅黑" panose="020B0503020204020204" pitchFamily="34" charset="-122"/>
                <a:ea typeface="微软雅黑" panose="020B0503020204020204" pitchFamily="34" charset="-122"/>
              </a:rPr>
              <a:t>威胁</a:t>
            </a:r>
          </a:p>
        </p:txBody>
      </p:sp>
      <p:grpSp>
        <p:nvGrpSpPr>
          <p:cNvPr id="7" name="组合 6"/>
          <p:cNvGrpSpPr/>
          <p:nvPr/>
        </p:nvGrpSpPr>
        <p:grpSpPr>
          <a:xfrm>
            <a:off x="1" y="336652"/>
            <a:ext cx="12191999" cy="378554"/>
            <a:chOff x="1" y="336652"/>
            <a:chExt cx="12191999" cy="378554"/>
          </a:xfrm>
        </p:grpSpPr>
        <p:sp>
          <p:nvSpPr>
            <p:cNvPr id="8" name="矩形 7">
              <a:extLst>
                <a:ext uri="{FF2B5EF4-FFF2-40B4-BE49-F238E27FC236}">
                  <a16:creationId xmlns:a16="http://schemas.microsoft.com/office/drawing/2014/main" id="{F9A61405-0682-4602-BF60-F734C8C97EA0}"/>
                </a:ext>
              </a:extLst>
            </p:cNvPr>
            <p:cNvSpPr/>
            <p:nvPr/>
          </p:nvSpPr>
          <p:spPr>
            <a:xfrm>
              <a:off x="2503714" y="336652"/>
              <a:ext cx="96882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内容占位符 2"/>
          <p:cNvSpPr>
            <a:spLocks noGrp="1"/>
          </p:cNvSpPr>
          <p:nvPr>
            <p:ph idx="1"/>
          </p:nvPr>
        </p:nvSpPr>
        <p:spPr>
          <a:xfrm>
            <a:off x="838200" y="1162975"/>
            <a:ext cx="10515600" cy="5022866"/>
          </a:xfrm>
        </p:spPr>
        <p:txBody>
          <a:bodyPr vert="horz" lIns="91440" tIns="45720" rIns="91440" bIns="45720" rtlCol="0">
            <a:normAutofit/>
          </a:bodyPr>
          <a:lstStyle/>
          <a:p>
            <a:pPr marL="358775" indent="-358775" algn="just">
              <a:lnSpc>
                <a:spcPct val="130000"/>
              </a:lnSpc>
              <a:buSzPct val="110000"/>
            </a:pPr>
            <a:r>
              <a:rPr lang="zh-CN" altLang="en-US" dirty="0">
                <a:latin typeface="Times New Roman" panose="02020603050405020304" pitchFamily="18" charset="0"/>
                <a:ea typeface="黑体" panose="02010609060101010101" pitchFamily="49" charset="-122"/>
              </a:rPr>
              <a:t>根据国家计算机网络应急技术处理协调中心</a:t>
            </a:r>
            <a:r>
              <a:rPr lang="en-US" altLang="zh-CN" dirty="0">
                <a:latin typeface="Times New Roman" panose="02020603050405020304" pitchFamily="18" charset="0"/>
                <a:ea typeface="黑体" panose="02010609060101010101" pitchFamily="49" charset="-122"/>
              </a:rPr>
              <a:t>(</a:t>
            </a:r>
            <a:r>
              <a:rPr lang="zh-CN" altLang="en-US" dirty="0">
                <a:latin typeface="Times New Roman" panose="02020603050405020304" pitchFamily="18" charset="0"/>
                <a:ea typeface="黑体" panose="02010609060101010101" pitchFamily="49" charset="-122"/>
              </a:rPr>
              <a:t>简称</a:t>
            </a:r>
            <a:r>
              <a:rPr lang="en-US" altLang="zh-CN" dirty="0">
                <a:latin typeface="Times New Roman" panose="02020603050405020304" pitchFamily="18" charset="0"/>
                <a:ea typeface="黑体" panose="02010609060101010101" pitchFamily="49" charset="-122"/>
              </a:rPr>
              <a:t>CNCERT/CC</a:t>
            </a:r>
            <a:r>
              <a:rPr lang="en-US" altLang="zh-CN" dirty="0" smtClean="0">
                <a:latin typeface="Times New Roman" panose="02020603050405020304" pitchFamily="18" charset="0"/>
                <a:ea typeface="黑体" panose="02010609060101010101" pitchFamily="49" charset="-122"/>
              </a:rPr>
              <a:t>) </a:t>
            </a:r>
            <a:r>
              <a:rPr lang="en-US" altLang="zh-CN" dirty="0" smtClean="0">
                <a:solidFill>
                  <a:schemeClr val="accent5"/>
                </a:solidFill>
                <a:latin typeface="Times New Roman" panose="02020603050405020304" pitchFamily="18" charset="0"/>
                <a:ea typeface="黑体" panose="02010609060101010101" pitchFamily="49" charset="-122"/>
              </a:rPr>
              <a:t>2019</a:t>
            </a:r>
            <a:r>
              <a:rPr lang="zh-CN" altLang="en-US" dirty="0">
                <a:solidFill>
                  <a:schemeClr val="accent5"/>
                </a:solidFill>
                <a:latin typeface="Times New Roman" panose="02020603050405020304" pitchFamily="18" charset="0"/>
                <a:ea typeface="黑体" panose="02010609060101010101" pitchFamily="49" charset="-122"/>
              </a:rPr>
              <a:t>年上半年</a:t>
            </a:r>
            <a:r>
              <a:rPr lang="zh-CN" altLang="en-US" dirty="0">
                <a:latin typeface="Times New Roman" panose="02020603050405020304" pitchFamily="18" charset="0"/>
                <a:ea typeface="黑体" panose="02010609060101010101" pitchFamily="49" charset="-122"/>
              </a:rPr>
              <a:t>的工作报告</a:t>
            </a:r>
            <a:r>
              <a:rPr lang="zh-CN" altLang="en-US" dirty="0" smtClean="0">
                <a:latin typeface="Times New Roman" panose="02020603050405020304" pitchFamily="18" charset="0"/>
                <a:ea typeface="黑体" panose="02010609060101010101" pitchFamily="49" charset="-122"/>
              </a:rPr>
              <a:t>显示：</a:t>
            </a:r>
            <a:endParaRPr lang="en-US" altLang="zh-CN" dirty="0">
              <a:latin typeface="Times New Roman" panose="02020603050405020304" pitchFamily="18" charset="0"/>
              <a:ea typeface="黑体" panose="02010609060101010101" pitchFamily="49" charset="-122"/>
            </a:endParaRPr>
          </a:p>
          <a:p>
            <a:pPr marL="803275" lvl="1" indent="-346075" algn="just">
              <a:lnSpc>
                <a:spcPct val="130000"/>
              </a:lnSpc>
              <a:buSzPct val="120000"/>
              <a:buFont typeface="Times New Roman" panose="02020603050405020304" pitchFamily="18" charset="0"/>
              <a:buChar char="–"/>
            </a:pPr>
            <a:r>
              <a:rPr lang="zh-CN" altLang="en-US" dirty="0">
                <a:latin typeface="Times New Roman" panose="02020603050405020304" pitchFamily="18" charset="0"/>
                <a:ea typeface="黑体" panose="02010609060101010101" pitchFamily="49" charset="-122"/>
              </a:rPr>
              <a:t>国家信息安全漏洞共享</a:t>
            </a:r>
            <a:r>
              <a:rPr lang="zh-CN" altLang="en-US" dirty="0" smtClean="0">
                <a:latin typeface="Times New Roman" panose="02020603050405020304" pitchFamily="18" charset="0"/>
                <a:ea typeface="黑体" panose="02010609060101010101" pitchFamily="49" charset="-122"/>
              </a:rPr>
              <a:t>平台发现的漏洞中，</a:t>
            </a:r>
            <a:r>
              <a:rPr lang="en-US" altLang="zh-CN" dirty="0">
                <a:latin typeface="Times New Roman" panose="02020603050405020304" pitchFamily="18" charset="0"/>
                <a:ea typeface="黑体" panose="02010609060101010101" pitchFamily="49" charset="-122"/>
              </a:rPr>
              <a:t>Web </a:t>
            </a:r>
            <a:r>
              <a:rPr lang="zh-CN" altLang="en-US" dirty="0">
                <a:latin typeface="Times New Roman" panose="02020603050405020304" pitchFamily="18" charset="0"/>
                <a:ea typeface="黑体" panose="02010609060101010101" pitchFamily="49" charset="-122"/>
              </a:rPr>
              <a:t>应用漏洞占 </a:t>
            </a:r>
            <a:r>
              <a:rPr lang="en-US" altLang="zh-CN" dirty="0">
                <a:latin typeface="Times New Roman" panose="02020603050405020304" pitchFamily="18" charset="0"/>
                <a:ea typeface="黑体" panose="02010609060101010101" pitchFamily="49" charset="-122"/>
              </a:rPr>
              <a:t>24.9%</a:t>
            </a:r>
            <a:r>
              <a:rPr lang="zh-CN" altLang="en-US" dirty="0" smtClean="0">
                <a:latin typeface="Times New Roman" panose="02020603050405020304" pitchFamily="18" charset="0"/>
                <a:ea typeface="黑体" panose="02010609060101010101" pitchFamily="49" charset="-122"/>
              </a:rPr>
              <a:t>，</a:t>
            </a:r>
            <a:endParaRPr lang="en-US" altLang="zh-CN" dirty="0" smtClean="0">
              <a:latin typeface="Times New Roman" panose="02020603050405020304" pitchFamily="18" charset="0"/>
              <a:ea typeface="黑体" panose="02010609060101010101" pitchFamily="49" charset="-122"/>
            </a:endParaRPr>
          </a:p>
          <a:p>
            <a:pPr marL="803275" lvl="1" indent="-346075" algn="just">
              <a:lnSpc>
                <a:spcPct val="130000"/>
              </a:lnSpc>
              <a:buSzPct val="120000"/>
              <a:buFont typeface="Times New Roman" panose="02020603050405020304" pitchFamily="18" charset="0"/>
              <a:buChar char="–"/>
            </a:pPr>
            <a:r>
              <a:rPr lang="en-US" altLang="zh-CN" dirty="0" smtClean="0">
                <a:latin typeface="Times New Roman" panose="02020603050405020304" pitchFamily="18" charset="0"/>
                <a:ea typeface="黑体" panose="02010609060101010101" pitchFamily="49" charset="-122"/>
              </a:rPr>
              <a:t>CNCERT </a:t>
            </a:r>
            <a:r>
              <a:rPr lang="zh-CN" altLang="en-US" dirty="0">
                <a:latin typeface="Times New Roman" panose="02020603050405020304" pitchFamily="18" charset="0"/>
                <a:ea typeface="黑体" panose="02010609060101010101" pitchFamily="49" charset="-122"/>
              </a:rPr>
              <a:t>自主监测发现约 </a:t>
            </a:r>
            <a:r>
              <a:rPr lang="en-US" altLang="zh-CN" dirty="0">
                <a:latin typeface="Times New Roman" panose="02020603050405020304" pitchFamily="18" charset="0"/>
                <a:ea typeface="黑体" panose="02010609060101010101" pitchFamily="49" charset="-122"/>
              </a:rPr>
              <a:t>4.6 </a:t>
            </a:r>
            <a:r>
              <a:rPr lang="zh-CN" altLang="en-US" dirty="0">
                <a:latin typeface="Times New Roman" panose="02020603050405020304" pitchFamily="18" charset="0"/>
                <a:ea typeface="黑体" panose="02010609060101010101" pitchFamily="49" charset="-122"/>
              </a:rPr>
              <a:t>万个</a:t>
            </a:r>
            <a:r>
              <a:rPr lang="zh-CN" altLang="en-US" dirty="0" smtClean="0">
                <a:latin typeface="Times New Roman" panose="02020603050405020304" pitchFamily="18" charset="0"/>
                <a:ea typeface="黑体" panose="02010609060101010101" pitchFamily="49" charset="-122"/>
              </a:rPr>
              <a:t>针对我国</a:t>
            </a:r>
            <a:r>
              <a:rPr lang="zh-CN" altLang="en-US" dirty="0">
                <a:latin typeface="Times New Roman" panose="02020603050405020304" pitchFamily="18" charset="0"/>
                <a:ea typeface="黑体" panose="02010609060101010101" pitchFamily="49" charset="-122"/>
              </a:rPr>
              <a:t>境内网站的仿冒页面</a:t>
            </a:r>
            <a:r>
              <a:rPr lang="zh-CN" altLang="en-US" dirty="0" smtClean="0">
                <a:latin typeface="Times New Roman" panose="02020603050405020304" pitchFamily="18" charset="0"/>
                <a:ea typeface="黑体" panose="02010609060101010101" pitchFamily="49" charset="-122"/>
              </a:rPr>
              <a:t>；</a:t>
            </a:r>
            <a:endParaRPr lang="en-US" altLang="zh-CN" dirty="0" smtClean="0">
              <a:latin typeface="Times New Roman" panose="02020603050405020304" pitchFamily="18" charset="0"/>
              <a:ea typeface="黑体" panose="02010609060101010101" pitchFamily="49" charset="-122"/>
            </a:endParaRPr>
          </a:p>
          <a:p>
            <a:pPr marL="803275" lvl="1" indent="-346075" algn="just">
              <a:lnSpc>
                <a:spcPct val="130000"/>
              </a:lnSpc>
              <a:buSzPct val="120000"/>
              <a:buFont typeface="Times New Roman" panose="02020603050405020304" pitchFamily="18" charset="0"/>
              <a:buChar char="–"/>
            </a:pPr>
            <a:r>
              <a:rPr lang="zh-CN" altLang="en-US" dirty="0" smtClean="0">
                <a:latin typeface="Times New Roman" panose="02020603050405020304" pitchFamily="18" charset="0"/>
                <a:ea typeface="黑体" panose="02010609060101010101" pitchFamily="49" charset="-122"/>
              </a:rPr>
              <a:t>境内</a:t>
            </a:r>
            <a:r>
              <a:rPr lang="zh-CN" altLang="en-US" dirty="0">
                <a:latin typeface="Times New Roman" panose="02020603050405020304" pitchFamily="18" charset="0"/>
                <a:ea typeface="黑体" panose="02010609060101010101" pitchFamily="49" charset="-122"/>
              </a:rPr>
              <a:t>外约 </a:t>
            </a:r>
            <a:r>
              <a:rPr lang="en-US" altLang="zh-CN" dirty="0">
                <a:latin typeface="Times New Roman" panose="02020603050405020304" pitchFamily="18" charset="0"/>
                <a:ea typeface="黑体" panose="02010609060101010101" pitchFamily="49" charset="-122"/>
              </a:rPr>
              <a:t>1.4 </a:t>
            </a:r>
            <a:r>
              <a:rPr lang="zh-CN" altLang="en-US" dirty="0">
                <a:latin typeface="Times New Roman" panose="02020603050405020304" pitchFamily="18" charset="0"/>
                <a:ea typeface="黑体" panose="02010609060101010101" pitchFamily="49" charset="-122"/>
              </a:rPr>
              <a:t>万个 </a:t>
            </a:r>
            <a:r>
              <a:rPr lang="en-US" altLang="zh-CN" dirty="0">
                <a:latin typeface="Times New Roman" panose="02020603050405020304" pitchFamily="18" charset="0"/>
                <a:ea typeface="黑体" panose="02010609060101010101" pitchFamily="49" charset="-122"/>
              </a:rPr>
              <a:t>IP </a:t>
            </a:r>
            <a:r>
              <a:rPr lang="zh-CN" altLang="en-US" dirty="0">
                <a:latin typeface="Times New Roman" panose="02020603050405020304" pitchFamily="18" charset="0"/>
                <a:ea typeface="黑体" panose="02010609060101010101" pitchFamily="49" charset="-122"/>
              </a:rPr>
              <a:t>地址对我国境内约 </a:t>
            </a:r>
            <a:r>
              <a:rPr lang="en-US" altLang="zh-CN" dirty="0">
                <a:latin typeface="Times New Roman" panose="02020603050405020304" pitchFamily="18" charset="0"/>
                <a:ea typeface="黑体" panose="02010609060101010101" pitchFamily="49" charset="-122"/>
              </a:rPr>
              <a:t>2.6 </a:t>
            </a:r>
            <a:r>
              <a:rPr lang="zh-CN" altLang="en-US" dirty="0">
                <a:latin typeface="Times New Roman" panose="02020603050405020304" pitchFamily="18" charset="0"/>
                <a:ea typeface="黑体" panose="02010609060101010101" pitchFamily="49" charset="-122"/>
              </a:rPr>
              <a:t>万个网站植入</a:t>
            </a:r>
            <a:r>
              <a:rPr lang="zh-CN" altLang="en-US" dirty="0" smtClean="0">
                <a:latin typeface="Times New Roman" panose="02020603050405020304" pitchFamily="18" charset="0"/>
                <a:ea typeface="黑体" panose="02010609060101010101" pitchFamily="49" charset="-122"/>
              </a:rPr>
              <a:t>后门；</a:t>
            </a:r>
            <a:endParaRPr lang="en-US" altLang="zh-CN" dirty="0" smtClean="0">
              <a:latin typeface="Times New Roman" panose="02020603050405020304" pitchFamily="18" charset="0"/>
              <a:ea typeface="黑体" panose="02010609060101010101" pitchFamily="49" charset="-122"/>
            </a:endParaRPr>
          </a:p>
          <a:p>
            <a:pPr marL="803275" lvl="1" indent="-346075" algn="just">
              <a:lnSpc>
                <a:spcPct val="130000"/>
              </a:lnSpc>
              <a:buSzPct val="120000"/>
              <a:buFont typeface="Times New Roman" panose="02020603050405020304" pitchFamily="18" charset="0"/>
              <a:buChar char="–"/>
            </a:pPr>
            <a:r>
              <a:rPr lang="zh-CN" altLang="en-US" dirty="0" smtClean="0">
                <a:latin typeface="Times New Roman" panose="02020603050405020304" pitchFamily="18" charset="0"/>
                <a:ea typeface="黑体" panose="02010609060101010101" pitchFamily="49" charset="-122"/>
              </a:rPr>
              <a:t>被</a:t>
            </a:r>
            <a:r>
              <a:rPr lang="zh-CN" altLang="en-US" dirty="0">
                <a:latin typeface="Times New Roman" panose="02020603050405020304" pitchFamily="18" charset="0"/>
                <a:ea typeface="黑体" panose="02010609060101010101" pitchFamily="49" charset="-122"/>
              </a:rPr>
              <a:t>篡改的大陆网站数量总数达到</a:t>
            </a:r>
            <a:r>
              <a:rPr lang="en-US" altLang="zh-CN" dirty="0">
                <a:latin typeface="Times New Roman" panose="02020603050405020304" pitchFamily="18" charset="0"/>
                <a:ea typeface="黑体" panose="02010609060101010101" pitchFamily="49" charset="-122"/>
              </a:rPr>
              <a:t>4</a:t>
            </a:r>
            <a:r>
              <a:rPr lang="zh-CN" altLang="en-US" dirty="0">
                <a:latin typeface="Times New Roman" panose="02020603050405020304" pitchFamily="18" charset="0"/>
                <a:ea typeface="黑体" panose="02010609060101010101" pitchFamily="49" charset="-122"/>
              </a:rPr>
              <a:t>万个</a:t>
            </a:r>
          </a:p>
          <a:p>
            <a:pPr marL="358775" indent="-358775" algn="just">
              <a:lnSpc>
                <a:spcPct val="130000"/>
              </a:lnSpc>
              <a:buSzPct val="110000"/>
            </a:pPr>
            <a:endParaRPr lang="zh-CN" altLang="en-US"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02194724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1092" y="365856"/>
            <a:ext cx="4878032" cy="382156"/>
          </a:xfrm>
          <a:prstGeom prst="rect">
            <a:avLst/>
          </a:prstGeom>
        </p:spPr>
        <p:txBody>
          <a:bodyPr vert="horz" wrap="square" lIns="0" tIns="12700" rIns="0" bIns="0" rtlCol="0" anchor="ctr">
            <a:spAutoFit/>
          </a:bodyPr>
          <a:lstStyle/>
          <a:p>
            <a:pPr marL="12700">
              <a:lnSpc>
                <a:spcPct val="100000"/>
              </a:lnSpc>
              <a:spcBef>
                <a:spcPts val="100"/>
              </a:spcBef>
            </a:pPr>
            <a:r>
              <a:rPr spc="-20" dirty="0">
                <a:latin typeface="Garamond"/>
                <a:cs typeface="Garamond"/>
              </a:rPr>
              <a:t>W</a:t>
            </a:r>
            <a:r>
              <a:rPr spc="40" dirty="0">
                <a:latin typeface="Garamond"/>
                <a:cs typeface="Garamond"/>
              </a:rPr>
              <a:t>E</a:t>
            </a:r>
            <a:r>
              <a:rPr spc="10" dirty="0">
                <a:latin typeface="Garamond"/>
                <a:cs typeface="Garamond"/>
              </a:rPr>
              <a:t>B</a:t>
            </a:r>
            <a:r>
              <a:rPr dirty="0"/>
              <a:t>应用代码分析</a:t>
            </a:r>
            <a:endParaRPr dirty="0">
              <a:latin typeface="Garamond"/>
              <a:cs typeface="Garamond"/>
            </a:endParaRPr>
          </a:p>
        </p:txBody>
      </p:sp>
      <p:sp>
        <p:nvSpPr>
          <p:cNvPr id="5" name="内容占位符 4"/>
          <p:cNvSpPr>
            <a:spLocks noGrp="1"/>
          </p:cNvSpPr>
          <p:nvPr>
            <p:ph idx="1"/>
          </p:nvPr>
        </p:nvSpPr>
        <p:spPr>
          <a:xfrm>
            <a:off x="838200" y="1162975"/>
            <a:ext cx="10515600" cy="4747968"/>
          </a:xfrm>
        </p:spPr>
        <p:txBody>
          <a:bodyPr>
            <a:normAutofit/>
          </a:bodyPr>
          <a:lstStyle/>
          <a:p>
            <a:r>
              <a:rPr lang="en-US" altLang="zh-CN" dirty="0"/>
              <a:t>WEB</a:t>
            </a:r>
            <a:r>
              <a:rPr lang="zh-CN" altLang="en-US" dirty="0"/>
              <a:t>应用代码安全分析软件，通过对软件进行代码</a:t>
            </a:r>
            <a:r>
              <a:rPr lang="zh-CN" altLang="en-US" dirty="0" smtClean="0"/>
              <a:t>扫描</a:t>
            </a:r>
            <a:r>
              <a:rPr lang="zh-CN" altLang="en-US" dirty="0"/>
              <a:t>，可以找出潜在的风险，从</a:t>
            </a:r>
            <a:r>
              <a:rPr lang="zh-CN" altLang="en-US" dirty="0" smtClean="0"/>
              <a:t>内部对</a:t>
            </a:r>
            <a:r>
              <a:rPr lang="zh-CN" altLang="en-US" dirty="0"/>
              <a:t>软件进行检测，</a:t>
            </a:r>
            <a:r>
              <a:rPr lang="zh-CN" altLang="en-US" dirty="0" smtClean="0"/>
              <a:t>提高</a:t>
            </a:r>
            <a:r>
              <a:rPr lang="zh-CN" altLang="en-US" dirty="0"/>
              <a:t>代码的安全性</a:t>
            </a:r>
            <a:r>
              <a:rPr lang="zh-CN" altLang="en-US" dirty="0" smtClean="0"/>
              <a:t>。</a:t>
            </a:r>
            <a:endParaRPr lang="en-US" altLang="zh-CN" dirty="0" smtClean="0"/>
          </a:p>
          <a:p>
            <a:r>
              <a:rPr lang="zh-CN" altLang="en-US" dirty="0" smtClean="0"/>
              <a:t>主要</a:t>
            </a:r>
            <a:r>
              <a:rPr lang="zh-CN" altLang="en-US" dirty="0"/>
              <a:t>通过数据流分析、语义分析</a:t>
            </a:r>
            <a:r>
              <a:rPr lang="zh-CN" altLang="en-US" dirty="0" smtClean="0"/>
              <a:t>、结构分析</a:t>
            </a:r>
            <a:r>
              <a:rPr lang="zh-CN" altLang="en-US" dirty="0"/>
              <a:t>、控制流分析等手段，结合软件安全规则</a:t>
            </a:r>
            <a:r>
              <a:rPr lang="zh-CN" altLang="en-US" dirty="0" smtClean="0"/>
              <a:t>和知识库</a:t>
            </a:r>
            <a:r>
              <a:rPr lang="zh-CN" altLang="en-US" dirty="0"/>
              <a:t>，最大程度上降低代码风险</a:t>
            </a:r>
          </a:p>
          <a:p>
            <a:r>
              <a:rPr lang="zh-CN" altLang="en-US" dirty="0"/>
              <a:t>代表性产品</a:t>
            </a:r>
          </a:p>
          <a:p>
            <a:pPr lvl="1"/>
            <a:r>
              <a:rPr lang="en-US" altLang="zh-CN" dirty="0"/>
              <a:t>Fortify SCA(Source Code Analysis)</a:t>
            </a:r>
          </a:p>
          <a:p>
            <a:pPr lvl="1"/>
            <a:r>
              <a:rPr lang="en-US" altLang="zh-CN" dirty="0" err="1"/>
              <a:t>Checkmarx</a:t>
            </a:r>
            <a:r>
              <a:rPr lang="en-US" altLang="zh-CN" dirty="0"/>
              <a:t> </a:t>
            </a:r>
            <a:r>
              <a:rPr lang="en-US" altLang="zh-CN" dirty="0" err="1"/>
              <a:t>CxSuite</a:t>
            </a:r>
            <a:endParaRPr lang="en-US" altLang="zh-CN" dirty="0"/>
          </a:p>
          <a:p>
            <a:pPr lvl="1"/>
            <a:r>
              <a:rPr lang="en-US" altLang="zh-CN" dirty="0" err="1"/>
              <a:t>Armorize</a:t>
            </a:r>
            <a:r>
              <a:rPr lang="en-US" altLang="zh-CN" dirty="0"/>
              <a:t> </a:t>
            </a:r>
            <a:r>
              <a:rPr lang="en-US" altLang="zh-CN" dirty="0" err="1" smtClean="0"/>
              <a:t>CodeSecure</a:t>
            </a:r>
            <a:endParaRPr lang="en-US" altLang="zh-CN" dirty="0"/>
          </a:p>
        </p:txBody>
      </p:sp>
      <p:sp>
        <p:nvSpPr>
          <p:cNvPr id="6" name="矩形 5">
            <a:extLst>
              <a:ext uri="{FF2B5EF4-FFF2-40B4-BE49-F238E27FC236}">
                <a16:creationId xmlns:a16="http://schemas.microsoft.com/office/drawing/2014/main" id="{F9A61405-0682-4602-BF60-F734C8C97EA0}"/>
              </a:ext>
            </a:extLst>
          </p:cNvPr>
          <p:cNvSpPr/>
          <p:nvPr/>
        </p:nvSpPr>
        <p:spPr>
          <a:xfrm>
            <a:off x="3679370" y="336652"/>
            <a:ext cx="8512629"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BC2B464-4C47-4EE6-9610-D9CB88A26D53}"/>
              </a:ext>
            </a:extLst>
          </p:cNvPr>
          <p:cNvSpPr/>
          <p:nvPr/>
        </p:nvSpPr>
        <p:spPr>
          <a:xfrm>
            <a:off x="56263" y="336652"/>
            <a:ext cx="556924"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7473502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1092" y="365856"/>
            <a:ext cx="4878032" cy="382156"/>
          </a:xfrm>
          <a:prstGeom prst="rect">
            <a:avLst/>
          </a:prstGeom>
        </p:spPr>
        <p:txBody>
          <a:bodyPr vert="horz" wrap="square" lIns="0" tIns="12700" rIns="0" bIns="0" rtlCol="0" anchor="ctr">
            <a:spAutoFit/>
          </a:bodyPr>
          <a:lstStyle/>
          <a:p>
            <a:pPr marL="12700">
              <a:lnSpc>
                <a:spcPct val="100000"/>
              </a:lnSpc>
              <a:spcBef>
                <a:spcPts val="100"/>
              </a:spcBef>
            </a:pPr>
            <a:r>
              <a:rPr lang="zh-CN" altLang="en-US" dirty="0"/>
              <a:t>作业与实验</a:t>
            </a:r>
            <a:endParaRPr dirty="0"/>
          </a:p>
        </p:txBody>
      </p:sp>
      <p:sp>
        <p:nvSpPr>
          <p:cNvPr id="5" name="内容占位符 4"/>
          <p:cNvSpPr>
            <a:spLocks noGrp="1"/>
          </p:cNvSpPr>
          <p:nvPr>
            <p:ph idx="1"/>
          </p:nvPr>
        </p:nvSpPr>
        <p:spPr>
          <a:xfrm>
            <a:off x="838200" y="1162975"/>
            <a:ext cx="10515600" cy="4747968"/>
          </a:xfrm>
        </p:spPr>
        <p:txBody>
          <a:bodyPr>
            <a:normAutofit/>
          </a:bodyPr>
          <a:lstStyle/>
          <a:p>
            <a:r>
              <a:rPr lang="en-US" altLang="zh-CN" dirty="0"/>
              <a:t>1. </a:t>
            </a:r>
            <a:r>
              <a:rPr lang="zh-CN" altLang="en-US" dirty="0"/>
              <a:t>设计一个简单</a:t>
            </a:r>
            <a:r>
              <a:rPr lang="zh-CN" altLang="en-US" dirty="0" smtClean="0"/>
              <a:t>网站，并验证以下攻击和相应的防御方法：</a:t>
            </a:r>
            <a:endParaRPr lang="zh-CN" altLang="en-US" dirty="0"/>
          </a:p>
          <a:p>
            <a:pPr lvl="1"/>
            <a:r>
              <a:rPr lang="zh-CN" altLang="en-US" dirty="0" smtClean="0"/>
              <a:t>进行</a:t>
            </a:r>
            <a:r>
              <a:rPr lang="en-US" altLang="zh-CN" dirty="0"/>
              <a:t>XXS</a:t>
            </a:r>
            <a:r>
              <a:rPr lang="zh-CN" altLang="en-US" dirty="0"/>
              <a:t>攻击，包括存储型和反射型；改进网站设计，基于输入编码（转义）方法抵御</a:t>
            </a:r>
            <a:r>
              <a:rPr lang="en-US" altLang="zh-CN" dirty="0"/>
              <a:t>XXS</a:t>
            </a:r>
            <a:r>
              <a:rPr lang="zh-CN" altLang="en-US" dirty="0" smtClean="0"/>
              <a:t>攻击；</a:t>
            </a:r>
            <a:endParaRPr lang="zh-CN" altLang="en-US" dirty="0"/>
          </a:p>
          <a:p>
            <a:pPr lvl="1"/>
            <a:r>
              <a:rPr lang="zh-CN" altLang="en-US" dirty="0" smtClean="0"/>
              <a:t>进行</a:t>
            </a:r>
            <a:r>
              <a:rPr lang="en-US" altLang="zh-CN" dirty="0" smtClean="0"/>
              <a:t>SQL</a:t>
            </a:r>
            <a:r>
              <a:rPr lang="zh-CN" altLang="en-US" dirty="0" smtClean="0"/>
              <a:t>注入攻击</a:t>
            </a:r>
            <a:r>
              <a:rPr lang="zh-CN" altLang="en-US" dirty="0"/>
              <a:t>；改进网站</a:t>
            </a:r>
            <a:r>
              <a:rPr lang="zh-CN" altLang="en-US" dirty="0" smtClean="0"/>
              <a:t>设计，抵御</a:t>
            </a:r>
            <a:r>
              <a:rPr lang="en-US" altLang="zh-CN" dirty="0" smtClean="0"/>
              <a:t>SQL</a:t>
            </a:r>
            <a:r>
              <a:rPr lang="zh-CN" altLang="en-US" dirty="0" smtClean="0"/>
              <a:t>注入攻击；</a:t>
            </a:r>
            <a:endParaRPr lang="en-US" altLang="zh-CN" dirty="0" smtClean="0"/>
          </a:p>
          <a:p>
            <a:pPr lvl="1"/>
            <a:r>
              <a:rPr lang="zh-CN" altLang="en-US" dirty="0" smtClean="0"/>
              <a:t>进行文件上传攻击；改进网站设计，抵御文件上传攻击；</a:t>
            </a:r>
            <a:endParaRPr lang="zh-CN" altLang="en-US" dirty="0"/>
          </a:p>
          <a:p>
            <a:r>
              <a:rPr lang="en-US" altLang="zh-CN" dirty="0"/>
              <a:t>4. </a:t>
            </a:r>
            <a:r>
              <a:rPr lang="zh-CN" altLang="en-US" dirty="0"/>
              <a:t>撰写实验报告</a:t>
            </a:r>
            <a:endParaRPr lang="en-US" altLang="zh-CN" dirty="0"/>
          </a:p>
        </p:txBody>
      </p:sp>
      <p:sp>
        <p:nvSpPr>
          <p:cNvPr id="6" name="矩形 5">
            <a:extLst>
              <a:ext uri="{FF2B5EF4-FFF2-40B4-BE49-F238E27FC236}">
                <a16:creationId xmlns:a16="http://schemas.microsoft.com/office/drawing/2014/main" id="{F9A61405-0682-4602-BF60-F734C8C97EA0}"/>
              </a:ext>
            </a:extLst>
          </p:cNvPr>
          <p:cNvSpPr/>
          <p:nvPr/>
        </p:nvSpPr>
        <p:spPr>
          <a:xfrm>
            <a:off x="2754086" y="336652"/>
            <a:ext cx="9437914"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BC2B464-4C47-4EE6-9610-D9CB88A26D53}"/>
              </a:ext>
            </a:extLst>
          </p:cNvPr>
          <p:cNvSpPr/>
          <p:nvPr/>
        </p:nvSpPr>
        <p:spPr>
          <a:xfrm>
            <a:off x="56263" y="336652"/>
            <a:ext cx="556924"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68534453"/>
      </p:ext>
    </p:ext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04458" y="871293"/>
            <a:ext cx="8589264" cy="5429877"/>
            <a:chOff x="1624584" y="1271016"/>
            <a:chExt cx="8589264" cy="5429877"/>
          </a:xfrm>
        </p:grpSpPr>
        <p:grpSp>
          <p:nvGrpSpPr>
            <p:cNvPr id="5" name="组合 4"/>
            <p:cNvGrpSpPr/>
            <p:nvPr/>
          </p:nvGrpSpPr>
          <p:grpSpPr>
            <a:xfrm>
              <a:off x="1624584" y="1566736"/>
              <a:ext cx="8589264" cy="5134157"/>
              <a:chOff x="1624584" y="652336"/>
              <a:chExt cx="8589264" cy="5134157"/>
            </a:xfrm>
          </p:grpSpPr>
          <p:pic>
            <p:nvPicPr>
              <p:cNvPr id="7" name="图片 6"/>
              <p:cNvPicPr>
                <a:picLocks noChangeAspect="1"/>
              </p:cNvPicPr>
              <p:nvPr/>
            </p:nvPicPr>
            <p:blipFill>
              <a:blip r:embed="rId2"/>
              <a:stretch>
                <a:fillRect/>
              </a:stretch>
            </p:blipFill>
            <p:spPr>
              <a:xfrm>
                <a:off x="2048256" y="652336"/>
                <a:ext cx="8165592" cy="5134157"/>
              </a:xfrm>
              <a:prstGeom prst="rect">
                <a:avLst/>
              </a:prstGeom>
            </p:spPr>
          </p:pic>
          <p:sp>
            <p:nvSpPr>
              <p:cNvPr id="8" name="矩形 7"/>
              <p:cNvSpPr/>
              <p:nvPr/>
            </p:nvSpPr>
            <p:spPr>
              <a:xfrm>
                <a:off x="1624584" y="3557016"/>
                <a:ext cx="1575816" cy="713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688592" y="4486656"/>
                <a:ext cx="1575816" cy="4968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258056" y="822960"/>
                <a:ext cx="1575816" cy="3474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5367528" y="1271016"/>
              <a:ext cx="1780032" cy="1072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标题 1"/>
          <p:cNvSpPr txBox="1">
            <a:spLocks/>
          </p:cNvSpPr>
          <p:nvPr/>
        </p:nvSpPr>
        <p:spPr>
          <a:xfrm>
            <a:off x="699400" y="373278"/>
            <a:ext cx="1782542"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安全</a:t>
            </a:r>
            <a:r>
              <a:rPr lang="zh-CN" altLang="en-US" sz="2400" spc="500" dirty="0">
                <a:solidFill>
                  <a:schemeClr val="accent1">
                    <a:lumMod val="50000"/>
                  </a:schemeClr>
                </a:solidFill>
                <a:latin typeface="微软雅黑" panose="020B0503020204020204" pitchFamily="34" charset="-122"/>
                <a:ea typeface="微软雅黑" panose="020B0503020204020204" pitchFamily="34" charset="-122"/>
              </a:rPr>
              <a:t>威胁</a:t>
            </a:r>
          </a:p>
        </p:txBody>
      </p:sp>
      <p:grpSp>
        <p:nvGrpSpPr>
          <p:cNvPr id="16" name="组合 15"/>
          <p:cNvGrpSpPr/>
          <p:nvPr/>
        </p:nvGrpSpPr>
        <p:grpSpPr>
          <a:xfrm>
            <a:off x="1" y="336652"/>
            <a:ext cx="12191998" cy="378554"/>
            <a:chOff x="1" y="336652"/>
            <a:chExt cx="12191998" cy="378554"/>
          </a:xfrm>
        </p:grpSpPr>
        <p:sp>
          <p:nvSpPr>
            <p:cNvPr id="17" name="矩形 16">
              <a:extLst>
                <a:ext uri="{FF2B5EF4-FFF2-40B4-BE49-F238E27FC236}">
                  <a16:creationId xmlns:a16="http://schemas.microsoft.com/office/drawing/2014/main" id="{F9A61405-0682-4602-BF60-F734C8C97EA0}"/>
                </a:ext>
              </a:extLst>
            </p:cNvPr>
            <p:cNvSpPr/>
            <p:nvPr/>
          </p:nvSpPr>
          <p:spPr>
            <a:xfrm>
              <a:off x="2481942" y="336652"/>
              <a:ext cx="9710057"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726775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581912" y="893972"/>
            <a:ext cx="8146049" cy="5589097"/>
            <a:chOff x="1581912" y="893972"/>
            <a:chExt cx="8146049" cy="5589097"/>
          </a:xfrm>
        </p:grpSpPr>
        <p:grpSp>
          <p:nvGrpSpPr>
            <p:cNvPr id="6" name="组合 5"/>
            <p:cNvGrpSpPr/>
            <p:nvPr/>
          </p:nvGrpSpPr>
          <p:grpSpPr>
            <a:xfrm>
              <a:off x="1581912" y="893972"/>
              <a:ext cx="8146049" cy="5380952"/>
              <a:chOff x="1783080" y="967124"/>
              <a:chExt cx="8146049" cy="5380952"/>
            </a:xfrm>
          </p:grpSpPr>
          <p:pic>
            <p:nvPicPr>
              <p:cNvPr id="4" name="图片 3"/>
              <p:cNvPicPr>
                <a:picLocks noChangeAspect="1"/>
              </p:cNvPicPr>
              <p:nvPr/>
            </p:nvPicPr>
            <p:blipFill>
              <a:blip r:embed="rId3"/>
              <a:stretch>
                <a:fillRect/>
              </a:stretch>
            </p:blipFill>
            <p:spPr>
              <a:xfrm>
                <a:off x="2043415" y="967124"/>
                <a:ext cx="7885714" cy="5380952"/>
              </a:xfrm>
              <a:prstGeom prst="rect">
                <a:avLst/>
              </a:prstGeom>
            </p:spPr>
          </p:pic>
          <p:sp>
            <p:nvSpPr>
              <p:cNvPr id="5" name="矩形 4"/>
              <p:cNvSpPr/>
              <p:nvPr/>
            </p:nvSpPr>
            <p:spPr>
              <a:xfrm>
                <a:off x="1783080" y="5705856"/>
                <a:ext cx="1115568" cy="6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7796784" y="3773424"/>
              <a:ext cx="1575816" cy="1987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422136" y="5411675"/>
              <a:ext cx="1575816" cy="4162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044184" y="6066779"/>
              <a:ext cx="1575816" cy="4162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标题 1"/>
          <p:cNvSpPr txBox="1">
            <a:spLocks/>
          </p:cNvSpPr>
          <p:nvPr/>
        </p:nvSpPr>
        <p:spPr>
          <a:xfrm>
            <a:off x="710286" y="336652"/>
            <a:ext cx="1782542" cy="3785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spc="500" dirty="0" smtClean="0">
                <a:solidFill>
                  <a:schemeClr val="accent1">
                    <a:lumMod val="50000"/>
                  </a:schemeClr>
                </a:solidFill>
                <a:latin typeface="微软雅黑" panose="020B0503020204020204" pitchFamily="34" charset="-122"/>
                <a:ea typeface="微软雅黑" panose="020B0503020204020204" pitchFamily="34" charset="-122"/>
              </a:rPr>
              <a:t>安全</a:t>
            </a:r>
            <a:r>
              <a:rPr lang="zh-CN" altLang="en-US" sz="2400" spc="500" dirty="0">
                <a:solidFill>
                  <a:schemeClr val="accent1">
                    <a:lumMod val="50000"/>
                  </a:schemeClr>
                </a:solidFill>
                <a:latin typeface="微软雅黑" panose="020B0503020204020204" pitchFamily="34" charset="-122"/>
                <a:ea typeface="微软雅黑" panose="020B0503020204020204" pitchFamily="34" charset="-122"/>
              </a:rPr>
              <a:t>威胁</a:t>
            </a:r>
          </a:p>
        </p:txBody>
      </p:sp>
      <p:grpSp>
        <p:nvGrpSpPr>
          <p:cNvPr id="12" name="组合 11"/>
          <p:cNvGrpSpPr/>
          <p:nvPr/>
        </p:nvGrpSpPr>
        <p:grpSpPr>
          <a:xfrm>
            <a:off x="1" y="336652"/>
            <a:ext cx="12191998" cy="378554"/>
            <a:chOff x="1" y="336652"/>
            <a:chExt cx="12191998" cy="378554"/>
          </a:xfrm>
        </p:grpSpPr>
        <p:sp>
          <p:nvSpPr>
            <p:cNvPr id="13" name="矩形 12">
              <a:extLst>
                <a:ext uri="{FF2B5EF4-FFF2-40B4-BE49-F238E27FC236}">
                  <a16:creationId xmlns:a16="http://schemas.microsoft.com/office/drawing/2014/main" id="{F9A61405-0682-4602-BF60-F734C8C97EA0}"/>
                </a:ext>
              </a:extLst>
            </p:cNvPr>
            <p:cNvSpPr/>
            <p:nvPr/>
          </p:nvSpPr>
          <p:spPr>
            <a:xfrm>
              <a:off x="2492828" y="336652"/>
              <a:ext cx="969917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844211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3165</TotalTime>
  <Words>5659</Words>
  <Application>Microsoft Office PowerPoint</Application>
  <PresentationFormat>宽屏</PresentationFormat>
  <Paragraphs>802</Paragraphs>
  <Slides>71</Slides>
  <Notes>22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71</vt:i4>
      </vt:variant>
    </vt:vector>
  </HeadingPairs>
  <TitlesOfParts>
    <vt:vector size="84" baseType="lpstr">
      <vt:lpstr>等线</vt:lpstr>
      <vt:lpstr>等线 Light</vt:lpstr>
      <vt:lpstr>黑体</vt:lpstr>
      <vt:lpstr>思源黑体 CN Bold</vt:lpstr>
      <vt:lpstr>宋体</vt:lpstr>
      <vt:lpstr>微软雅黑</vt:lpstr>
      <vt:lpstr>Arial</vt:lpstr>
      <vt:lpstr>Calibri</vt:lpstr>
      <vt:lpstr>Century Gothic</vt:lpstr>
      <vt:lpstr>Garamond</vt:lpstr>
      <vt:lpstr>Stencil</vt:lpstr>
      <vt:lpstr>Times New Roman</vt:lpstr>
      <vt:lpstr>Office 主题​​</vt:lpstr>
      <vt:lpstr>PowerPoint 演示文稿</vt:lpstr>
      <vt:lpstr>Web 安全基础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Web攻击简介</vt:lpstr>
      <vt:lpstr>Web攻击简介</vt:lpstr>
      <vt:lpstr>PowerPoint 演示文稿</vt:lpstr>
      <vt:lpstr>PowerPoint 演示文稿</vt:lpstr>
      <vt:lpstr>PowerPoint 演示文稿</vt:lpstr>
      <vt:lpstr>Web代码常见的安全问题</vt:lpstr>
      <vt:lpstr>Web代码常见的安全问题</vt:lpstr>
      <vt:lpstr>Web攻防技术原理</vt:lpstr>
      <vt:lpstr>Web攻防技术原理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Web攻防技术原理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Web攻防技术原理</vt:lpstr>
      <vt:lpstr>PowerPoint 演示文稿</vt:lpstr>
      <vt:lpstr>PowerPoint 演示文稿</vt:lpstr>
      <vt:lpstr>PowerPoint 演示文稿</vt:lpstr>
      <vt:lpstr>PowerPoint 演示文稿</vt:lpstr>
      <vt:lpstr>PowerPoint 演示文稿</vt:lpstr>
      <vt:lpstr>Web攻防技术原理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Web防护产品体系</vt:lpstr>
      <vt:lpstr>客户端加固</vt:lpstr>
      <vt:lpstr>WEB漏洞扫描</vt:lpstr>
      <vt:lpstr>DDoS攻击防护产品</vt:lpstr>
      <vt:lpstr>WEB应用防火墙</vt:lpstr>
      <vt:lpstr>WEB应用主机加固</vt:lpstr>
      <vt:lpstr>WEB应用代码分析</vt:lpstr>
      <vt:lpstr>作业与实验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WFY</dc:creator>
  <cp:lastModifiedBy>WFY</cp:lastModifiedBy>
  <cp:revision>121</cp:revision>
  <dcterms:created xsi:type="dcterms:W3CDTF">2020-04-08T13:53:11Z</dcterms:created>
  <dcterms:modified xsi:type="dcterms:W3CDTF">2021-04-13T07:49:36Z</dcterms:modified>
</cp:coreProperties>
</file>